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4"/>
  </p:sldMasterIdLst>
  <p:notesMasterIdLst>
    <p:notesMasterId r:id="rId57"/>
  </p:notesMasterIdLst>
  <p:handoutMasterIdLst>
    <p:handoutMasterId r:id="rId58"/>
  </p:handoutMasterIdLst>
  <p:sldIdLst>
    <p:sldId id="302" r:id="rId5"/>
    <p:sldId id="257" r:id="rId6"/>
    <p:sldId id="553" r:id="rId7"/>
    <p:sldId id="572" r:id="rId8"/>
    <p:sldId id="606" r:id="rId9"/>
    <p:sldId id="321" r:id="rId10"/>
    <p:sldId id="267" r:id="rId11"/>
    <p:sldId id="587" r:id="rId12"/>
    <p:sldId id="384" r:id="rId13"/>
    <p:sldId id="322" r:id="rId14"/>
    <p:sldId id="385" r:id="rId15"/>
    <p:sldId id="575" r:id="rId16"/>
    <p:sldId id="398" r:id="rId17"/>
    <p:sldId id="402" r:id="rId18"/>
    <p:sldId id="602" r:id="rId19"/>
    <p:sldId id="576" r:id="rId20"/>
    <p:sldId id="394" r:id="rId21"/>
    <p:sldId id="601" r:id="rId22"/>
    <p:sldId id="580" r:id="rId23"/>
    <p:sldId id="295" r:id="rId24"/>
    <p:sldId id="583" r:id="rId25"/>
    <p:sldId id="577" r:id="rId26"/>
    <p:sldId id="298" r:id="rId27"/>
    <p:sldId id="299" r:id="rId28"/>
    <p:sldId id="578" r:id="rId29"/>
    <p:sldId id="410" r:id="rId30"/>
    <p:sldId id="584" r:id="rId31"/>
    <p:sldId id="585" r:id="rId32"/>
    <p:sldId id="543" r:id="rId33"/>
    <p:sldId id="538" r:id="rId34"/>
    <p:sldId id="341" r:id="rId35"/>
    <p:sldId id="588" r:id="rId36"/>
    <p:sldId id="429" r:id="rId37"/>
    <p:sldId id="589" r:id="rId38"/>
    <p:sldId id="590" r:id="rId39"/>
    <p:sldId id="607" r:id="rId40"/>
    <p:sldId id="368" r:id="rId41"/>
    <p:sldId id="345" r:id="rId42"/>
    <p:sldId id="417" r:id="rId43"/>
    <p:sldId id="599" r:id="rId44"/>
    <p:sldId id="600" r:id="rId45"/>
    <p:sldId id="605" r:id="rId46"/>
    <p:sldId id="346" r:id="rId47"/>
    <p:sldId id="370" r:id="rId48"/>
    <p:sldId id="598" r:id="rId49"/>
    <p:sldId id="597" r:id="rId50"/>
    <p:sldId id="591" r:id="rId51"/>
    <p:sldId id="420" r:id="rId52"/>
    <p:sldId id="603" r:id="rId53"/>
    <p:sldId id="604" r:id="rId54"/>
    <p:sldId id="556" r:id="rId55"/>
    <p:sldId id="424" r:id="rId5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20" autoAdjust="0"/>
    <p:restoredTop sz="87186" autoAdjust="0"/>
  </p:normalViewPr>
  <p:slideViewPr>
    <p:cSldViewPr>
      <p:cViewPr varScale="1">
        <p:scale>
          <a:sx n="63" d="100"/>
          <a:sy n="63" d="100"/>
        </p:scale>
        <p:origin x="11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234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r>
              <a:rPr lang="en-US"/>
              <a:t>8/19/2014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r>
              <a:rPr lang="en-US"/>
              <a:t>Book Cataloging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fld id="{2AC11704-DB1D-48D5-9984-733EF24CC4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65904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r>
              <a:rPr lang="en-US"/>
              <a:t>8/19/2014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r>
              <a:rPr lang="en-US"/>
              <a:t>Book Cataloging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fld id="{36AD0B42-9A60-4E35-BB9C-4589EB3472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30579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614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85D503B-0C47-4710-B0B9-D957CA5DB015}" type="slidenum">
              <a:rPr kumimoji="0" lang="en-US" altLang="en-US" sz="1200" smtClean="0"/>
              <a:pPr/>
              <a:t>1</a:t>
            </a:fld>
            <a:endParaRPr kumimoji="0" lang="en-US" altLang="en-US" sz="1200"/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Last month we covered general guidelines for audio recordings in general, with a focus on audiobooks.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This month we’re not going to go back over the general stuff, but are going to talk about what specifically applies to audio media players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Disclaimer: a lot of things are confusing about this format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Slides were posted late yesterday, as well as a revised editing checklist.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Revised the checklist to add a lot more about these audio media players, so you’ll want to download this latest version.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You can also find guidance in our cataloging standard on sound recordings on the SHARE website.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I want to give a big shout-out to Robert Brady for his help in putting this presentation together.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150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6151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00688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867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07A4B71-DBFA-458F-8B59-822A0CDB7795}" type="slidenum">
              <a:rPr kumimoji="0" lang="en-US" altLang="en-US" sz="1200" smtClean="0"/>
              <a:pPr/>
              <a:t>10</a:t>
            </a:fld>
            <a:endParaRPr kumimoji="0" lang="en-US" altLang="en-US" sz="1200"/>
          </a:p>
        </p:txBody>
      </p:sp>
      <p:sp>
        <p:nvSpPr>
          <p:cNvPr id="28678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28679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90795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As with all audiobooks, we should record an edition statement to indicate if the content is abridged or unabridged.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813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03C31C-F894-49DD-B28B-18BCDF039696}" type="slidenum">
              <a:rPr kumimoji="0" lang="en-US" altLang="en-US" sz="1200" smtClean="0"/>
              <a:pPr/>
              <a:t>11</a:t>
            </a:fld>
            <a:endParaRPr kumimoji="0" lang="en-US" altLang="en-US" sz="1200"/>
          </a:p>
        </p:txBody>
      </p:sp>
      <p:sp>
        <p:nvSpPr>
          <p:cNvPr id="48134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48135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79610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If your item doesn’t say abridged or unabridged but it does have a time listed on it, you can look for an audiobook record and compare the time if available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If you can’t tell, leave it off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813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03C31C-F894-49DD-B28B-18BCDF039696}" type="slidenum">
              <a:rPr kumimoji="0" lang="en-US" altLang="en-US" sz="1200" smtClean="0"/>
              <a:pPr/>
              <a:t>12</a:t>
            </a:fld>
            <a:endParaRPr kumimoji="0" lang="en-US" altLang="en-US" sz="1200"/>
          </a:p>
        </p:txBody>
      </p:sp>
      <p:sp>
        <p:nvSpPr>
          <p:cNvPr id="48134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48135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0159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SHARE local practice is to add an edition statement for the brand of reader in addition to the abridged or unabridged.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Records may already have an edition statement that identifies them as a </a:t>
            </a:r>
            <a:r>
              <a:rPr lang="en-US" altLang="en-US" dirty="0" err="1">
                <a:latin typeface="Arial" panose="020B0604020202020204" pitchFamily="34" charset="0"/>
              </a:rPr>
              <a:t>Wonderbook</a:t>
            </a:r>
            <a:r>
              <a:rPr lang="en-US" altLang="en-US" dirty="0">
                <a:latin typeface="Arial" panose="020B0604020202020204" pitchFamily="34" charset="0"/>
              </a:rPr>
              <a:t> or Vox Book, etc.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We’re using </a:t>
            </a:r>
            <a:r>
              <a:rPr lang="en-US" altLang="en-US" dirty="0" err="1">
                <a:latin typeface="Arial" panose="020B0604020202020204" pitchFamily="34" charset="0"/>
              </a:rPr>
              <a:t>GoReader</a:t>
            </a:r>
            <a:r>
              <a:rPr lang="en-US" altLang="en-US" dirty="0">
                <a:latin typeface="Arial" panose="020B0604020202020204" pitchFamily="34" charset="0"/>
              </a:rPr>
              <a:t> as one word because that’s how it was on the items when we wrote the cataloging standard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E7689B6-A6C1-4D1B-8310-B54E8F1230E4}" type="slidenum">
              <a:rPr kumimoji="0" lang="en-US" altLang="en-US" sz="1200" smtClean="0"/>
              <a:pPr/>
              <a:t>13</a:t>
            </a:fld>
            <a:endParaRPr kumimoji="0" lang="en-US" altLang="en-US" sz="1200"/>
          </a:p>
        </p:txBody>
      </p:sp>
      <p:sp>
        <p:nvSpPr>
          <p:cNvPr id="16390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16391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84285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Publisher is pretty much the same as how we do it for other formats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We use MARC tag 264 and if we are recording more than one function, we use separate 264s with the 2</a:t>
            </a:r>
            <a:r>
              <a:rPr lang="en-US" altLang="en-US" baseline="30000" dirty="0">
                <a:latin typeface="Arial" panose="020B0604020202020204" pitchFamily="34" charset="0"/>
              </a:rPr>
              <a:t>nd</a:t>
            </a:r>
            <a:r>
              <a:rPr lang="en-US" altLang="en-US" dirty="0">
                <a:latin typeface="Arial" panose="020B0604020202020204" pitchFamily="34" charset="0"/>
              </a:rPr>
              <a:t> indicator to show the function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499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  <p:sp>
        <p:nvSpPr>
          <p:cNvPr id="8499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8499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8499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84B0340-0C34-4F03-B931-38C744092AA8}" type="slidenum">
              <a:rPr kumimoji="0" lang="en-US" altLang="en-US" sz="1200" smtClean="0"/>
              <a:pPr/>
              <a:t>14</a:t>
            </a:fld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77591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When </a:t>
            </a:r>
            <a:r>
              <a:rPr lang="en-US" altLang="en-US" dirty="0" err="1">
                <a:latin typeface="Arial" panose="020B0604020202020204" pitchFamily="34" charset="0"/>
              </a:rPr>
              <a:t>Findaway</a:t>
            </a:r>
            <a:r>
              <a:rPr lang="en-US" altLang="en-US" dirty="0">
                <a:latin typeface="Arial" panose="020B0604020202020204" pitchFamily="34" charset="0"/>
              </a:rPr>
              <a:t> puts in records for </a:t>
            </a:r>
            <a:r>
              <a:rPr lang="en-US" altLang="en-US" dirty="0" err="1">
                <a:latin typeface="Arial" panose="020B0604020202020204" pitchFamily="34" charset="0"/>
              </a:rPr>
              <a:t>Playaways</a:t>
            </a:r>
            <a:r>
              <a:rPr lang="en-US" altLang="en-US" dirty="0">
                <a:latin typeface="Arial" panose="020B0604020202020204" pitchFamily="34" charset="0"/>
              </a:rPr>
              <a:t> and </a:t>
            </a:r>
            <a:r>
              <a:rPr lang="en-US" altLang="en-US" dirty="0" err="1">
                <a:latin typeface="Arial" panose="020B0604020202020204" pitchFamily="34" charset="0"/>
              </a:rPr>
              <a:t>Wonderbooks</a:t>
            </a:r>
            <a:r>
              <a:rPr lang="en-US" altLang="en-US" dirty="0">
                <a:latin typeface="Arial" panose="020B0604020202020204" pitchFamily="34" charset="0"/>
              </a:rPr>
              <a:t>, they record </a:t>
            </a:r>
            <a:r>
              <a:rPr lang="en-US" altLang="en-US" dirty="0" err="1">
                <a:latin typeface="Arial" panose="020B0604020202020204" pitchFamily="34" charset="0"/>
              </a:rPr>
              <a:t>Findaway</a:t>
            </a:r>
            <a:r>
              <a:rPr lang="en-US" altLang="en-US" dirty="0">
                <a:latin typeface="Arial" panose="020B0604020202020204" pitchFamily="34" charset="0"/>
              </a:rPr>
              <a:t> World LLC in the 264 _1 as the publisher.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Will sometimes see records that have a different publisher. 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When </a:t>
            </a:r>
            <a:r>
              <a:rPr lang="en-US" altLang="en-US" dirty="0" err="1">
                <a:latin typeface="Arial" panose="020B0604020202020204" pitchFamily="34" charset="0"/>
              </a:rPr>
              <a:t>Playaways</a:t>
            </a:r>
            <a:r>
              <a:rPr lang="en-US" altLang="en-US" dirty="0">
                <a:latin typeface="Arial" panose="020B0604020202020204" pitchFamily="34" charset="0"/>
              </a:rPr>
              <a:t> first came out, we often used Playaway as the publisher, so you’ll see that in older Playaway records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Sometimes you’ll see a company like </a:t>
            </a:r>
            <a:r>
              <a:rPr lang="en-US" altLang="en-US" dirty="0" err="1">
                <a:latin typeface="Arial" panose="020B0604020202020204" pitchFamily="34" charset="0"/>
              </a:rPr>
              <a:t>Hatchette</a:t>
            </a:r>
            <a:r>
              <a:rPr lang="en-US" altLang="en-US" dirty="0">
                <a:latin typeface="Arial" panose="020B0604020202020204" pitchFamily="34" charset="0"/>
              </a:rPr>
              <a:t> Audio or Scholastic Audiobooks in the 264 as the publisher because that name is either on the cartridge or on the container.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That’s more likely the company that produced the audiobook, but what we’re cataloging is the device, the audio media player 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If you come across a record with a different publisher, don’t delete that publisher, but add </a:t>
            </a:r>
            <a:r>
              <a:rPr lang="en-US" altLang="en-US" dirty="0" err="1">
                <a:latin typeface="Arial" panose="020B0604020202020204" pitchFamily="34" charset="0"/>
              </a:rPr>
              <a:t>Findaway</a:t>
            </a:r>
            <a:r>
              <a:rPr lang="en-US" altLang="en-US" dirty="0">
                <a:latin typeface="Arial" panose="020B0604020202020204" pitchFamily="34" charset="0"/>
              </a:rPr>
              <a:t> World as an additional publisher so that we can be consistent with </a:t>
            </a:r>
            <a:r>
              <a:rPr lang="en-US" altLang="en-US" dirty="0" err="1">
                <a:latin typeface="Arial" panose="020B0604020202020204" pitchFamily="34" charset="0"/>
              </a:rPr>
              <a:t>Findaway</a:t>
            </a:r>
            <a:r>
              <a:rPr lang="en-US" altLang="en-US" dirty="0">
                <a:latin typeface="Arial" panose="020B0604020202020204" pitchFamily="34" charset="0"/>
              </a:rPr>
              <a:t> World in the 264.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042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949986-6189-447A-8FFB-50E111DDF9F9}" type="slidenum">
              <a:rPr kumimoji="0" lang="en-US" altLang="en-US" sz="1200" smtClean="0"/>
              <a:pPr/>
              <a:t>15</a:t>
            </a:fld>
            <a:endParaRPr kumimoji="0" lang="en-US" altLang="en-US" sz="1200"/>
          </a:p>
        </p:txBody>
      </p:sp>
      <p:sp>
        <p:nvSpPr>
          <p:cNvPr id="60422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60423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15728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Like with all formats, publication date is the 1</a:t>
            </a:r>
            <a:r>
              <a:rPr lang="en-US" altLang="en-US" baseline="30000" dirty="0">
                <a:latin typeface="Arial" panose="020B0604020202020204" pitchFamily="34" charset="0"/>
              </a:rPr>
              <a:t>st</a:t>
            </a:r>
            <a:r>
              <a:rPr lang="en-US" altLang="en-US" dirty="0">
                <a:latin typeface="Arial" panose="020B0604020202020204" pitchFamily="34" charset="0"/>
              </a:rPr>
              <a:t> priority for a date to record in the 264 subfield c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But just like audiobooks on CD, audio media players rarely have a publication date on the resource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So the next thing you look for is a copyright date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What we’re looking for is the copyright date of the device.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Your item may have a date on it for the print book and/or for the audiobook, but what we’re going to use for the 264 is the copyright date of the device.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Just like with other formats, you’ll record the copyright date as an implied publication date in 264 _1, and the copyright date in the 264 _4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You can include the dates for the other formats in a note, and you will often see that in records.</a:t>
            </a:r>
          </a:p>
        </p:txBody>
      </p:sp>
      <p:sp>
        <p:nvSpPr>
          <p:cNvPr id="6656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CEED743-4C91-45EC-B854-CC58FD3E28FC}" type="slidenum">
              <a:rPr kumimoji="0" lang="en-US" altLang="en-US" sz="1200" smtClean="0"/>
              <a:pPr/>
              <a:t>16</a:t>
            </a:fld>
            <a:endParaRPr kumimoji="0" lang="en-US" altLang="en-US" sz="1200"/>
          </a:p>
        </p:txBody>
      </p:sp>
      <p:sp>
        <p:nvSpPr>
          <p:cNvPr id="66566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66567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60340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Picture of the back of a Playaway container that has what looks like the date for the print book and the audiobook, and then below the date for the device.</a:t>
            </a:r>
          </a:p>
        </p:txBody>
      </p:sp>
      <p:sp>
        <p:nvSpPr>
          <p:cNvPr id="2048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  <p:sp>
        <p:nvSpPr>
          <p:cNvPr id="2048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571628D-7A09-4BBF-B1E0-C89BF032860D}" type="slidenum">
              <a:rPr kumimoji="0" lang="en-US" altLang="en-US" sz="1200" smtClean="0"/>
              <a:pPr/>
              <a:t>17</a:t>
            </a:fld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98697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048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  <p:sp>
        <p:nvSpPr>
          <p:cNvPr id="2048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571628D-7A09-4BBF-B1E0-C89BF032860D}" type="slidenum">
              <a:rPr kumimoji="0" lang="en-US" altLang="en-US" sz="1200" smtClean="0"/>
              <a:pPr/>
              <a:t>18</a:t>
            </a:fld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41340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340 because the print </a:t>
            </a:r>
            <a:r>
              <a:rPr lang="en-US" altLang="en-US" dirty="0" err="1">
                <a:latin typeface="Arial" panose="020B0604020202020204" pitchFamily="34" charset="0"/>
              </a:rPr>
              <a:t>Wonderbook</a:t>
            </a:r>
            <a:r>
              <a:rPr lang="en-US" altLang="en-US" dirty="0">
                <a:latin typeface="Arial" panose="020B0604020202020204" pitchFamily="34" charset="0"/>
              </a:rPr>
              <a:t> or Vox Book might be large print or braille</a:t>
            </a:r>
          </a:p>
        </p:txBody>
      </p:sp>
      <p:sp>
        <p:nvSpPr>
          <p:cNvPr id="9114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2CF3D24-8E9F-4D3B-8DAD-FAAD21E7608A}" type="slidenum">
              <a:rPr kumimoji="0" lang="en-US" altLang="en-US" sz="1200" smtClean="0"/>
              <a:pPr/>
              <a:t>19</a:t>
            </a:fld>
            <a:endParaRPr kumimoji="0" lang="en-US" altLang="en-US" sz="1200"/>
          </a:p>
        </p:txBody>
      </p:sp>
      <p:sp>
        <p:nvSpPr>
          <p:cNvPr id="91142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91143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90875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Last month we covered general guidelines for audio recordings in general, with a focus on audiobooks.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This month we’re not going to go back over the general stuff, but are going to talk about what specifically applies to audio media players</a:t>
            </a: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ED27FE-3F02-4903-8BF9-F66BF3D24745}" type="slidenum">
              <a:rPr kumimoji="0" lang="en-US" altLang="en-US" sz="1200" smtClean="0"/>
              <a:pPr/>
              <a:t>2</a:t>
            </a:fld>
            <a:endParaRPr kumimoji="0" lang="en-US" altLang="en-US" sz="1200"/>
          </a:p>
        </p:txBody>
      </p:sp>
      <p:sp>
        <p:nvSpPr>
          <p:cNvPr id="10246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10247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094237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If the OCLC record says 1 </a:t>
            </a:r>
            <a:r>
              <a:rPr lang="en-US" altLang="en-US" dirty="0" err="1">
                <a:latin typeface="Arial" panose="020B0604020202020204" pitchFamily="34" charset="0"/>
              </a:rPr>
              <a:t>Wonderbook</a:t>
            </a:r>
            <a:r>
              <a:rPr lang="en-US" altLang="en-US" dirty="0">
                <a:latin typeface="Arial" panose="020B0604020202020204" pitchFamily="34" charset="0"/>
              </a:rPr>
              <a:t> (or other brand), change to this wording </a:t>
            </a:r>
          </a:p>
        </p:txBody>
      </p:sp>
      <p:sp>
        <p:nvSpPr>
          <p:cNvPr id="78852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BAA16E2-0902-455B-9286-7B428DAEFA80}" type="slidenum">
              <a:rPr kumimoji="0" lang="en-US" altLang="en-US" sz="1200" smtClean="0"/>
              <a:pPr/>
              <a:t>20</a:t>
            </a:fld>
            <a:endParaRPr kumimoji="0" lang="en-US" altLang="en-US" sz="1200"/>
          </a:p>
        </p:txBody>
      </p:sp>
      <p:sp>
        <p:nvSpPr>
          <p:cNvPr id="78854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78855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263019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OK for a record to have both 300 $b and 344, but it must have the 344</a:t>
            </a:r>
          </a:p>
        </p:txBody>
      </p:sp>
      <p:sp>
        <p:nvSpPr>
          <p:cNvPr id="8090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8090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5150124-2030-49BA-8895-C8F547E79B6C}" type="slidenum">
              <a:rPr kumimoji="0" lang="en-US" altLang="en-US" sz="1200" smtClean="0"/>
              <a:pPr/>
              <a:t>21</a:t>
            </a:fld>
            <a:endParaRPr kumimoji="0" lang="en-US" altLang="en-US" sz="1200"/>
          </a:p>
        </p:txBody>
      </p:sp>
      <p:sp>
        <p:nvSpPr>
          <p:cNvPr id="80902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80903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49004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090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8090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5150124-2030-49BA-8895-C8F547E79B6C}" type="slidenum">
              <a:rPr kumimoji="0" lang="en-US" altLang="en-US" sz="1200" smtClean="0"/>
              <a:pPr/>
              <a:t>22</a:t>
            </a:fld>
            <a:endParaRPr kumimoji="0" lang="en-US" altLang="en-US" sz="1200"/>
          </a:p>
        </p:txBody>
      </p:sp>
      <p:sp>
        <p:nvSpPr>
          <p:cNvPr id="80902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80903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08071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294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829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30A746-86DC-4658-BE51-28BDDE7E4C7D}" type="slidenum">
              <a:rPr kumimoji="0" lang="en-US" altLang="en-US" sz="1200" smtClean="0"/>
              <a:pPr/>
              <a:t>23</a:t>
            </a:fld>
            <a:endParaRPr kumimoji="0" lang="en-US" altLang="en-US" sz="1200"/>
          </a:p>
        </p:txBody>
      </p:sp>
      <p:sp>
        <p:nvSpPr>
          <p:cNvPr id="82950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82951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801982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499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849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2D74135-8211-4804-AE95-02D6A28625B5}" type="slidenum">
              <a:rPr kumimoji="0" lang="en-US" altLang="en-US" sz="1200" smtClean="0"/>
              <a:pPr/>
              <a:t>24</a:t>
            </a:fld>
            <a:endParaRPr kumimoji="0" lang="en-US" altLang="en-US" sz="1200"/>
          </a:p>
        </p:txBody>
      </p:sp>
      <p:sp>
        <p:nvSpPr>
          <p:cNvPr id="84998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84999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526383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Do not add additional period after in. in cases where a 490 is present in the record</a:t>
            </a:r>
          </a:p>
        </p:txBody>
      </p:sp>
      <p:sp>
        <p:nvSpPr>
          <p:cNvPr id="8499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849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2D74135-8211-4804-AE95-02D6A28625B5}" type="slidenum">
              <a:rPr kumimoji="0" lang="en-US" altLang="en-US" sz="1200" smtClean="0"/>
              <a:pPr/>
              <a:t>25</a:t>
            </a:fld>
            <a:endParaRPr kumimoji="0" lang="en-US" altLang="en-US" sz="1200"/>
          </a:p>
        </p:txBody>
      </p:sp>
      <p:sp>
        <p:nvSpPr>
          <p:cNvPr id="84998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84999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245218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114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2CF3D24-8E9F-4D3B-8DAD-FAAD21E7608A}" type="slidenum">
              <a:rPr kumimoji="0" lang="en-US" altLang="en-US" sz="1200" smtClean="0"/>
              <a:pPr/>
              <a:t>26</a:t>
            </a:fld>
            <a:endParaRPr kumimoji="0" lang="en-US" altLang="en-US" sz="1200"/>
          </a:p>
        </p:txBody>
      </p:sp>
      <p:sp>
        <p:nvSpPr>
          <p:cNvPr id="91142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91143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835824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MARC Report will give an error message to add 338 other </a:t>
            </a:r>
            <a:r>
              <a:rPr lang="en-US" altLang="en-US" dirty="0" err="1">
                <a:latin typeface="Arial" panose="020B0604020202020204" pitchFamily="34" charset="0"/>
              </a:rPr>
              <a:t>cz</a:t>
            </a:r>
            <a:r>
              <a:rPr lang="en-US" altLang="en-US" dirty="0">
                <a:latin typeface="Arial" panose="020B0604020202020204" pitchFamily="34" charset="0"/>
              </a:rPr>
              <a:t> to correspond with computer</a:t>
            </a:r>
          </a:p>
        </p:txBody>
      </p:sp>
      <p:sp>
        <p:nvSpPr>
          <p:cNvPr id="9114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2CF3D24-8E9F-4D3B-8DAD-FAAD21E7608A}" type="slidenum">
              <a:rPr kumimoji="0" lang="en-US" altLang="en-US" sz="1200" smtClean="0"/>
              <a:pPr/>
              <a:t>27</a:t>
            </a:fld>
            <a:endParaRPr kumimoji="0" lang="en-US" altLang="en-US" sz="1200"/>
          </a:p>
        </p:txBody>
      </p:sp>
      <p:sp>
        <p:nvSpPr>
          <p:cNvPr id="91142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91143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63170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114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2CF3D24-8E9F-4D3B-8DAD-FAAD21E7608A}" type="slidenum">
              <a:rPr kumimoji="0" lang="en-US" altLang="en-US" sz="1200" smtClean="0"/>
              <a:pPr/>
              <a:t>28</a:t>
            </a:fld>
            <a:endParaRPr kumimoji="0" lang="en-US" altLang="en-US" sz="1200"/>
          </a:p>
        </p:txBody>
      </p:sp>
      <p:sp>
        <p:nvSpPr>
          <p:cNvPr id="91142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91143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859012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090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962" indent="-28352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762" indent="-22744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3644" indent="-22744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0083" indent="-22744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8733" indent="-2274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7384" indent="-2274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034" indent="-2274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684" indent="-2274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8090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962" indent="-28352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762" indent="-22744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3644" indent="-22744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0083" indent="-22744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8733" indent="-2274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7384" indent="-2274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034" indent="-2274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684" indent="-2274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5150124-2030-49BA-8895-C8F547E79B6C}" type="slidenum">
              <a:rPr kumimoji="0" lang="en-US" altLang="en-US" sz="1200"/>
              <a:pPr/>
              <a:t>29</a:t>
            </a:fld>
            <a:endParaRPr kumimoji="0" lang="en-US" altLang="en-US" sz="1200"/>
          </a:p>
        </p:txBody>
      </p:sp>
      <p:sp>
        <p:nvSpPr>
          <p:cNvPr id="80902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57" indent="-280406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1626" indent="-2243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0276" indent="-2243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8927" indent="-2243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80903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57" indent="-280406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1626" indent="-2243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0276" indent="-2243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8927" indent="-2243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58245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In this presentation, we’re using audio media players as a generic term to encompass the different types of these players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Both types contain preloaded content—not like e-readers where you delete a book off when you’re done and load another one 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Stand-alone—device with one or more books preloaded on them. </a:t>
            </a:r>
          </a:p>
          <a:p>
            <a:r>
              <a:rPr lang="en-US" altLang="en-US" dirty="0" err="1">
                <a:latin typeface="Arial" panose="020B0604020202020204" pitchFamily="34" charset="0"/>
              </a:rPr>
              <a:t>Playaways</a:t>
            </a:r>
            <a:r>
              <a:rPr lang="en-US" altLang="en-US" dirty="0">
                <a:latin typeface="Arial" panose="020B0604020202020204" pitchFamily="34" charset="0"/>
              </a:rPr>
              <a:t> and Go Readers are small cartridges. The Me Reader is bigger—more like a small tablet.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Audio-enabled books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These are examples of brands that we have records for in Polaris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There may also be other brands now or in the future so these guidelines would apply for them as well</a:t>
            </a: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ED27FE-3F02-4903-8BF9-F66BF3D24745}" type="slidenum">
              <a:rPr kumimoji="0" lang="en-US" altLang="en-US" sz="1200" smtClean="0"/>
              <a:pPr/>
              <a:t>3</a:t>
            </a:fld>
            <a:endParaRPr kumimoji="0" lang="en-US" altLang="en-US" sz="1200"/>
          </a:p>
        </p:txBody>
      </p:sp>
      <p:sp>
        <p:nvSpPr>
          <p:cNvPr id="10246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10247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114358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344 is sound characteristics and 347 is digital file characteristics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Records for </a:t>
            </a:r>
            <a:r>
              <a:rPr lang="en-US" altLang="en-US" dirty="0" err="1">
                <a:latin typeface="Arial" panose="020B0604020202020204" pitchFamily="34" charset="0"/>
              </a:rPr>
              <a:t>Playaways</a:t>
            </a:r>
            <a:r>
              <a:rPr lang="en-US" altLang="en-US" dirty="0">
                <a:latin typeface="Arial" panose="020B0604020202020204" pitchFamily="34" charset="0"/>
              </a:rPr>
              <a:t> and </a:t>
            </a:r>
            <a:r>
              <a:rPr lang="en-US" altLang="en-US" dirty="0" err="1">
                <a:latin typeface="Arial" panose="020B0604020202020204" pitchFamily="34" charset="0"/>
              </a:rPr>
              <a:t>Wonderbooks</a:t>
            </a:r>
            <a:r>
              <a:rPr lang="en-US" altLang="en-US" dirty="0">
                <a:latin typeface="Arial" panose="020B0604020202020204" pitchFamily="34" charset="0"/>
              </a:rPr>
              <a:t> have non-volatile flash memory in the 344 $b. This is supplied by </a:t>
            </a:r>
            <a:r>
              <a:rPr lang="en-US" altLang="en-US" dirty="0" err="1">
                <a:latin typeface="Arial" panose="020B0604020202020204" pitchFamily="34" charset="0"/>
              </a:rPr>
              <a:t>Findaway</a:t>
            </a:r>
            <a:r>
              <a:rPr lang="en-US" altLang="en-US" dirty="0">
                <a:latin typeface="Arial" panose="020B0604020202020204" pitchFamily="34" charset="0"/>
              </a:rPr>
              <a:t> World when they put these records in—we take what they give us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Records for </a:t>
            </a:r>
            <a:r>
              <a:rPr lang="en-US" altLang="en-US" dirty="0" err="1">
                <a:latin typeface="Arial" panose="020B0604020202020204" pitchFamily="34" charset="0"/>
              </a:rPr>
              <a:t>Playaways</a:t>
            </a:r>
            <a:r>
              <a:rPr lang="en-US" altLang="en-US" dirty="0">
                <a:latin typeface="Arial" panose="020B0604020202020204" pitchFamily="34" charset="0"/>
              </a:rPr>
              <a:t> have ACELP in 347 $b and </a:t>
            </a:r>
            <a:r>
              <a:rPr lang="en-US" altLang="en-US" dirty="0" err="1">
                <a:latin typeface="Arial" panose="020B0604020202020204" pitchFamily="34" charset="0"/>
              </a:rPr>
              <a:t>Wonderbooks</a:t>
            </a:r>
            <a:r>
              <a:rPr lang="en-US" altLang="en-US" dirty="0">
                <a:latin typeface="Arial" panose="020B0604020202020204" pitchFamily="34" charset="0"/>
              </a:rPr>
              <a:t> have MP3—</a:t>
            </a:r>
            <a:r>
              <a:rPr lang="en-US" altLang="en-US">
                <a:latin typeface="Arial" panose="020B0604020202020204" pitchFamily="34" charset="0"/>
              </a:rPr>
              <a:t>again take what </a:t>
            </a:r>
            <a:r>
              <a:rPr lang="en-US" altLang="en-US" dirty="0" err="1">
                <a:latin typeface="Arial" panose="020B0604020202020204" pitchFamily="34" charset="0"/>
              </a:rPr>
              <a:t>Findaway</a:t>
            </a:r>
            <a:r>
              <a:rPr lang="en-US" altLang="en-US" dirty="0">
                <a:latin typeface="Arial" panose="020B0604020202020204" pitchFamily="34" charset="0"/>
              </a:rPr>
              <a:t> World gives 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Will often see Playaway and </a:t>
            </a:r>
            <a:r>
              <a:rPr lang="en-US" altLang="en-US" dirty="0" err="1">
                <a:latin typeface="Arial" panose="020B0604020202020204" pitchFamily="34" charset="0"/>
              </a:rPr>
              <a:t>Wonderbook</a:t>
            </a:r>
            <a:r>
              <a:rPr lang="en-US" altLang="en-US" dirty="0">
                <a:latin typeface="Arial" panose="020B0604020202020204" pitchFamily="34" charset="0"/>
              </a:rPr>
              <a:t> records with the 344 and 347 terms in a single field—split to separate fields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We don’t have any info for Go Readers Me Readers, or Vox Books, so we can only supply the basic digital in the 344 and audio file in the 347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090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962" indent="-28352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762" indent="-22744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3644" indent="-22744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0083" indent="-22744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8733" indent="-2274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7384" indent="-2274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034" indent="-2274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684" indent="-2274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8090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9962" indent="-283522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762" indent="-22744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3644" indent="-22744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0083" indent="-22744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8733" indent="-2274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7384" indent="-2274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6034" indent="-2274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44684" indent="-22744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5150124-2030-49BA-8895-C8F547E79B6C}" type="slidenum">
              <a:rPr kumimoji="0" lang="en-US" altLang="en-US" sz="1200"/>
              <a:pPr/>
              <a:t>30</a:t>
            </a:fld>
            <a:endParaRPr kumimoji="0" lang="en-US" altLang="en-US" sz="1200"/>
          </a:p>
        </p:txBody>
      </p:sp>
      <p:sp>
        <p:nvSpPr>
          <p:cNvPr id="80902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57" indent="-280406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1626" indent="-2243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0276" indent="-2243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8927" indent="-2243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80903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9057" indent="-280406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1626" indent="-2243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0276" indent="-2243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18927" indent="-2243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254278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342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  <p:sp>
        <p:nvSpPr>
          <p:cNvPr id="10342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10343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10343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4FF76F-A6E8-4A52-889C-499F6A9BB54D}" type="slidenum">
              <a:rPr kumimoji="0" lang="en-US" altLang="en-US" sz="1200" smtClean="0"/>
              <a:pPr/>
              <a:t>31</a:t>
            </a:fld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260623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342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  <p:sp>
        <p:nvSpPr>
          <p:cNvPr id="10342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10343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10343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4FF76F-A6E8-4A52-889C-499F6A9BB54D}" type="slidenum">
              <a:rPr kumimoji="0" lang="en-US" altLang="en-US" sz="1200" smtClean="0"/>
              <a:pPr/>
              <a:t>32</a:t>
            </a:fld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008600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Release date note</a:t>
            </a:r>
          </a:p>
        </p:txBody>
      </p:sp>
      <p:sp>
        <p:nvSpPr>
          <p:cNvPr id="10547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  <p:sp>
        <p:nvSpPr>
          <p:cNvPr id="10547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10547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10547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0C7608-4FFB-429B-985A-48D7FF583EB6}" type="slidenum">
              <a:rPr kumimoji="0" lang="en-US" altLang="en-US" sz="1200" smtClean="0"/>
              <a:pPr/>
              <a:t>33</a:t>
            </a:fld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142441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547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  <p:sp>
        <p:nvSpPr>
          <p:cNvPr id="10547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10547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10547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0C7608-4FFB-429B-985A-48D7FF583EB6}" type="slidenum">
              <a:rPr kumimoji="0" lang="en-US" altLang="en-US" sz="1200" smtClean="0"/>
              <a:pPr/>
              <a:t>34</a:t>
            </a:fld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13793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547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  <p:sp>
        <p:nvSpPr>
          <p:cNvPr id="10547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10547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10547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0C7608-4FFB-429B-985A-48D7FF583EB6}" type="slidenum">
              <a:rPr kumimoji="0" lang="en-US" altLang="en-US" sz="1200" smtClean="0"/>
              <a:pPr/>
              <a:t>35</a:t>
            </a:fld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581218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547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  <p:sp>
        <p:nvSpPr>
          <p:cNvPr id="10547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10547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10547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0C7608-4FFB-429B-985A-48D7FF583EB6}" type="slidenum">
              <a:rPr kumimoji="0" lang="en-US" altLang="en-US" sz="1200" smtClean="0"/>
              <a:pPr/>
              <a:t>36</a:t>
            </a:fld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668356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957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  <p:sp>
        <p:nvSpPr>
          <p:cNvPr id="109573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10957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10957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4212E06-CDE0-49FF-A428-99103F5E48A5}" type="slidenum">
              <a:rPr kumimoji="0" lang="en-US" altLang="en-US" sz="1200" smtClean="0"/>
              <a:pPr/>
              <a:t>37</a:t>
            </a:fld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025761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1571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1157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935447-0CC3-4361-A73F-70769ED8DD10}" type="slidenum">
              <a:rPr kumimoji="0" lang="en-US" altLang="en-US" sz="1200" smtClean="0"/>
              <a:pPr/>
              <a:t>38</a:t>
            </a:fld>
            <a:endParaRPr kumimoji="0" lang="en-US" altLang="en-US" sz="1200"/>
          </a:p>
        </p:txBody>
      </p:sp>
      <p:sp>
        <p:nvSpPr>
          <p:cNvPr id="115718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115719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044667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1571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1157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935447-0CC3-4361-A73F-70769ED8DD10}" type="slidenum">
              <a:rPr kumimoji="0" lang="en-US" altLang="en-US" sz="1200" smtClean="0"/>
              <a:pPr/>
              <a:t>39</a:t>
            </a:fld>
            <a:endParaRPr kumimoji="0" lang="en-US" altLang="en-US" sz="1200"/>
          </a:p>
        </p:txBody>
      </p:sp>
      <p:sp>
        <p:nvSpPr>
          <p:cNvPr id="115718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115719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92642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Playaway—container and cartridge is pictured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Playaway device has one book preloaded on it. </a:t>
            </a:r>
          </a:p>
        </p:txBody>
      </p:sp>
      <p:sp>
        <p:nvSpPr>
          <p:cNvPr id="2048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  <p:sp>
        <p:nvSpPr>
          <p:cNvPr id="2048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571628D-7A09-4BBF-B1E0-C89BF032860D}" type="slidenum">
              <a:rPr kumimoji="0" lang="en-US" altLang="en-US" sz="1200" smtClean="0"/>
              <a:pPr/>
              <a:t>4</a:t>
            </a:fld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992801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1571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1157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935447-0CC3-4361-A73F-70769ED8DD10}" type="slidenum">
              <a:rPr kumimoji="0" lang="en-US" altLang="en-US" sz="1200" smtClean="0"/>
              <a:pPr/>
              <a:t>40</a:t>
            </a:fld>
            <a:endParaRPr kumimoji="0" lang="en-US" altLang="en-US" sz="1200"/>
          </a:p>
        </p:txBody>
      </p:sp>
      <p:sp>
        <p:nvSpPr>
          <p:cNvPr id="115718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115719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2069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1571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1157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935447-0CC3-4361-A73F-70769ED8DD10}" type="slidenum">
              <a:rPr kumimoji="0" lang="en-US" altLang="en-US" sz="1200" smtClean="0"/>
              <a:pPr/>
              <a:t>41</a:t>
            </a:fld>
            <a:endParaRPr kumimoji="0" lang="en-US" altLang="en-US" sz="1200"/>
          </a:p>
        </p:txBody>
      </p:sp>
      <p:sp>
        <p:nvSpPr>
          <p:cNvPr id="115718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115719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555734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Recording Playaway Digital Audio as a distributor without it being justified in the body of the record is an exception to SHARE local practice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May see 776 for print version of audio-enabled book or for audiobook version</a:t>
            </a:r>
          </a:p>
        </p:txBody>
      </p:sp>
      <p:sp>
        <p:nvSpPr>
          <p:cNvPr id="11571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1157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935447-0CC3-4361-A73F-70769ED8DD10}" type="slidenum">
              <a:rPr kumimoji="0" lang="en-US" altLang="en-US" sz="1200" smtClean="0"/>
              <a:pPr/>
              <a:t>42</a:t>
            </a:fld>
            <a:endParaRPr kumimoji="0" lang="en-US" altLang="en-US" sz="1200"/>
          </a:p>
        </p:txBody>
      </p:sp>
      <p:sp>
        <p:nvSpPr>
          <p:cNvPr id="115718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115719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511730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1776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1177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9EA5B7F-C3D7-499E-A599-087021D6BC81}" type="slidenum">
              <a:rPr kumimoji="0" lang="en-US" altLang="en-US" sz="1200" smtClean="0"/>
              <a:pPr/>
              <a:t>43</a:t>
            </a:fld>
            <a:endParaRPr kumimoji="0" lang="en-US" altLang="en-US" sz="1200"/>
          </a:p>
        </p:txBody>
      </p:sp>
      <p:sp>
        <p:nvSpPr>
          <p:cNvPr id="117766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117767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608530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2390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  <p:sp>
        <p:nvSpPr>
          <p:cNvPr id="12390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12391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1239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471396-0C9C-4252-86D4-B9A0B5A2293A}" type="slidenum">
              <a:rPr kumimoji="0" lang="en-US" altLang="en-US" sz="1200" smtClean="0"/>
              <a:pPr/>
              <a:t>44</a:t>
            </a:fld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177208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2390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  <p:sp>
        <p:nvSpPr>
          <p:cNvPr id="12390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12391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1239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471396-0C9C-4252-86D4-B9A0B5A2293A}" type="slidenum">
              <a:rPr kumimoji="0" lang="en-US" altLang="en-US" sz="1200" smtClean="0"/>
              <a:pPr/>
              <a:t>45</a:t>
            </a:fld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389909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2390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  <p:sp>
        <p:nvSpPr>
          <p:cNvPr id="12390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12391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1239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471396-0C9C-4252-86D4-B9A0B5A2293A}" type="slidenum">
              <a:rPr kumimoji="0" lang="en-US" altLang="en-US" sz="1200" smtClean="0"/>
              <a:pPr/>
              <a:t>46</a:t>
            </a:fld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532375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If your resource contains more than one non-print format, i.e. a CD with an accompanying DVD, will need an 007 for that format also</a:t>
            </a:r>
          </a:p>
        </p:txBody>
      </p:sp>
      <p:sp>
        <p:nvSpPr>
          <p:cNvPr id="12186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1218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FD554B-76E9-4EDF-BD2C-191FED29C541}" type="slidenum">
              <a:rPr kumimoji="0" lang="en-US" altLang="en-US" sz="1200" smtClean="0"/>
              <a:pPr/>
              <a:t>47</a:t>
            </a:fld>
            <a:endParaRPr kumimoji="0" lang="en-US" altLang="en-US" sz="1200"/>
          </a:p>
        </p:txBody>
      </p:sp>
      <p:sp>
        <p:nvSpPr>
          <p:cNvPr id="121862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121863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631473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If your resource contains more than one non-print format, i.e. a CD with an accompanying DVD, will need an 007 for that format also</a:t>
            </a:r>
          </a:p>
        </p:txBody>
      </p:sp>
      <p:sp>
        <p:nvSpPr>
          <p:cNvPr id="12186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1218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FD554B-76E9-4EDF-BD2C-191FED29C541}" type="slidenum">
              <a:rPr kumimoji="0" lang="en-US" altLang="en-US" sz="1200" smtClean="0"/>
              <a:pPr/>
              <a:t>48</a:t>
            </a:fld>
            <a:endParaRPr kumimoji="0" lang="en-US" altLang="en-US" sz="1200"/>
          </a:p>
        </p:txBody>
      </p:sp>
      <p:sp>
        <p:nvSpPr>
          <p:cNvPr id="121862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121863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76229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2595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  <p:sp>
        <p:nvSpPr>
          <p:cNvPr id="12595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12595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1259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D5751F4-6A44-4871-8779-FB090C6A2BBF}" type="slidenum">
              <a:rPr kumimoji="0" lang="en-US" altLang="en-US" sz="1200" smtClean="0"/>
              <a:pPr/>
              <a:t>49</a:t>
            </a:fld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4722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Me Readers have multiple books loaded on them and usually come in a container with physical books. I understand you choose a book and then click the icon on the reader to hear the book being read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Go Readers may also have more than one title loaded them, are like </a:t>
            </a:r>
            <a:r>
              <a:rPr lang="en-US" altLang="en-US" dirty="0" err="1">
                <a:latin typeface="Arial" panose="020B0604020202020204" pitchFamily="34" charset="0"/>
              </a:rPr>
              <a:t>Playaways</a:t>
            </a:r>
            <a:r>
              <a:rPr lang="en-US" altLang="en-US" dirty="0">
                <a:latin typeface="Arial" panose="020B0604020202020204" pitchFamily="34" charset="0"/>
              </a:rPr>
              <a:t> in that they don’t come with the physical books.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You will see places in our records where Go Reader is recorded as one word, which is how they used to be packaged. Now the company uses Go Reader as 2 words.</a:t>
            </a:r>
          </a:p>
        </p:txBody>
      </p:sp>
      <p:sp>
        <p:nvSpPr>
          <p:cNvPr id="2048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  <p:sp>
        <p:nvSpPr>
          <p:cNvPr id="2048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571628D-7A09-4BBF-B1E0-C89BF032860D}" type="slidenum">
              <a:rPr kumimoji="0" lang="en-US" altLang="en-US" sz="1200" smtClean="0"/>
              <a:pPr/>
              <a:t>5</a:t>
            </a:fld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376400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2595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  <p:sp>
        <p:nvSpPr>
          <p:cNvPr id="12595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12595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1259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D5751F4-6A44-4871-8779-FB090C6A2BBF}" type="slidenum">
              <a:rPr kumimoji="0" lang="en-US" altLang="en-US" sz="1200" smtClean="0"/>
              <a:pPr/>
              <a:t>50</a:t>
            </a:fld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471133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4336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1433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387DBDF-B71F-4415-9727-6B593855F5FE}" type="slidenum">
              <a:rPr kumimoji="0" lang="en-US" altLang="en-US" sz="1200" smtClean="0"/>
              <a:pPr/>
              <a:t>52</a:t>
            </a:fld>
            <a:endParaRPr kumimoji="0" lang="en-US" altLang="en-US" sz="1200"/>
          </a:p>
        </p:txBody>
      </p:sp>
      <p:sp>
        <p:nvSpPr>
          <p:cNvPr id="143366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143367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50788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Physical book with the player attached to the cover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048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  <p:sp>
        <p:nvSpPr>
          <p:cNvPr id="2048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571628D-7A09-4BBF-B1E0-C89BF032860D}" type="slidenum">
              <a:rPr kumimoji="0" lang="en-US" altLang="en-US" sz="1200" smtClean="0"/>
              <a:pPr/>
              <a:t>6</a:t>
            </a:fld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76837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Last month talked about audiobook on CD, where the preferred source of information is the disc label with a second choice of the container or outside source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For the standalone devices, if there’s a title on the device itself, take your title from there.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If not, will need to look next at the container.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For the audio-enabled books, there is nothing on the device, so the title will come from the title page of the book that’s it’s attached to.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Remember, you always need to include a note in a record for an audio recording that tells where the title comes from.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A70EDC-7709-4717-9912-3799555AE9E8}" type="slidenum">
              <a:rPr kumimoji="0" lang="en-US" altLang="en-US" sz="1200" smtClean="0"/>
              <a:pPr/>
              <a:t>7</a:t>
            </a:fld>
            <a:endParaRPr kumimoji="0" lang="en-US" altLang="en-US" sz="1200"/>
          </a:p>
        </p:txBody>
      </p:sp>
      <p:sp>
        <p:nvSpPr>
          <p:cNvPr id="14342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14343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62292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When looking for OCLC records for these devices, we get a lot of help from </a:t>
            </a:r>
            <a:r>
              <a:rPr lang="en-US" altLang="en-US" dirty="0" err="1">
                <a:latin typeface="Arial" panose="020B0604020202020204" pitchFamily="34" charset="0"/>
              </a:rPr>
              <a:t>Findaway</a:t>
            </a:r>
            <a:r>
              <a:rPr lang="en-US" altLang="en-US" dirty="0">
                <a:latin typeface="Arial" panose="020B0604020202020204" pitchFamily="34" charset="0"/>
              </a:rPr>
              <a:t> World, who is the publisher of </a:t>
            </a:r>
            <a:r>
              <a:rPr lang="en-US" altLang="en-US" dirty="0" err="1">
                <a:latin typeface="Arial" panose="020B0604020202020204" pitchFamily="34" charset="0"/>
              </a:rPr>
              <a:t>Playaways</a:t>
            </a:r>
            <a:r>
              <a:rPr lang="en-US" altLang="en-US" dirty="0">
                <a:latin typeface="Arial" panose="020B0604020202020204" pitchFamily="34" charset="0"/>
              </a:rPr>
              <a:t> and </a:t>
            </a:r>
            <a:r>
              <a:rPr lang="en-US" altLang="en-US" dirty="0" err="1">
                <a:latin typeface="Arial" panose="020B0604020202020204" pitchFamily="34" charset="0"/>
              </a:rPr>
              <a:t>Wonderbooks</a:t>
            </a:r>
            <a:r>
              <a:rPr lang="en-US" altLang="en-US" dirty="0">
                <a:latin typeface="Arial" panose="020B0604020202020204" pitchFamily="34" charset="0"/>
              </a:rPr>
              <a:t>. </a:t>
            </a:r>
          </a:p>
          <a:p>
            <a:r>
              <a:rPr lang="en-US" altLang="en-US" dirty="0" err="1">
                <a:latin typeface="Arial" panose="020B0604020202020204" pitchFamily="34" charset="0"/>
              </a:rPr>
              <a:t>Findaway</a:t>
            </a:r>
            <a:r>
              <a:rPr lang="en-US" altLang="en-US" dirty="0">
                <a:latin typeface="Arial" panose="020B0604020202020204" pitchFamily="34" charset="0"/>
              </a:rPr>
              <a:t> World records for </a:t>
            </a:r>
            <a:r>
              <a:rPr lang="en-US" altLang="en-US" dirty="0" err="1">
                <a:latin typeface="Arial" panose="020B0604020202020204" pitchFamily="34" charset="0"/>
              </a:rPr>
              <a:t>Playaways</a:t>
            </a:r>
            <a:r>
              <a:rPr lang="en-US" altLang="en-US" dirty="0">
                <a:latin typeface="Arial" panose="020B0604020202020204" pitchFamily="34" charset="0"/>
              </a:rPr>
              <a:t> and </a:t>
            </a:r>
            <a:r>
              <a:rPr lang="en-US" altLang="en-US" dirty="0" err="1">
                <a:latin typeface="Arial" panose="020B0604020202020204" pitchFamily="34" charset="0"/>
              </a:rPr>
              <a:t>Wonderbooks</a:t>
            </a:r>
            <a:r>
              <a:rPr lang="en-US" altLang="en-US" dirty="0">
                <a:latin typeface="Arial" panose="020B0604020202020204" pitchFamily="34" charset="0"/>
              </a:rPr>
              <a:t> are good full records, though they generally have encoding level M. 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Look for records that have not been edited by other organizations since </a:t>
            </a:r>
            <a:r>
              <a:rPr lang="en-US" altLang="en-US" dirty="0" err="1">
                <a:latin typeface="Arial" panose="020B0604020202020204" pitchFamily="34" charset="0"/>
              </a:rPr>
              <a:t>Findaway</a:t>
            </a:r>
            <a:r>
              <a:rPr lang="en-US" altLang="en-US" dirty="0">
                <a:latin typeface="Arial" panose="020B0604020202020204" pitchFamily="34" charset="0"/>
              </a:rPr>
              <a:t> World entered them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Records for the other brands may not be as consistent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A70EDC-7709-4717-9912-3799555AE9E8}" type="slidenum">
              <a:rPr kumimoji="0" lang="en-US" altLang="en-US" sz="1200" smtClean="0"/>
              <a:pPr/>
              <a:t>8</a:t>
            </a:fld>
            <a:endParaRPr kumimoji="0" lang="en-US" altLang="en-US" sz="1200"/>
          </a:p>
        </p:txBody>
      </p:sp>
      <p:sp>
        <p:nvSpPr>
          <p:cNvPr id="14342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14343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36838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Because these are non-print formats, SHARE local practice is to add a </a:t>
            </a:r>
            <a:r>
              <a:rPr lang="en-US" altLang="en-US" dirty="0" err="1">
                <a:latin typeface="Arial" panose="020B0604020202020204" pitchFamily="34" charset="0"/>
              </a:rPr>
              <a:t>gmd</a:t>
            </a:r>
            <a:r>
              <a:rPr lang="en-US" altLang="en-US" dirty="0">
                <a:latin typeface="Arial" panose="020B0604020202020204" pitchFamily="34" charset="0"/>
              </a:rPr>
              <a:t> in the 245 $h to the records in Polaris.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We don’t add </a:t>
            </a:r>
            <a:r>
              <a:rPr lang="en-US" altLang="en-US" dirty="0" err="1">
                <a:latin typeface="Arial" panose="020B0604020202020204" pitchFamily="34" charset="0"/>
              </a:rPr>
              <a:t>gmds</a:t>
            </a:r>
            <a:r>
              <a:rPr lang="en-US" altLang="en-US" dirty="0">
                <a:latin typeface="Arial" panose="020B0604020202020204" pitchFamily="34" charset="0"/>
              </a:rPr>
              <a:t> to records in OCLC, only in Polaris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For the standalones, Playaway, Go Reader and Me Reader, the </a:t>
            </a:r>
            <a:r>
              <a:rPr lang="en-US" altLang="en-US" dirty="0" err="1">
                <a:latin typeface="Arial" panose="020B0604020202020204" pitchFamily="34" charset="0"/>
              </a:rPr>
              <a:t>gmd</a:t>
            </a:r>
            <a:r>
              <a:rPr lang="en-US" altLang="en-US" dirty="0">
                <a:latin typeface="Arial" panose="020B0604020202020204" pitchFamily="34" charset="0"/>
              </a:rPr>
              <a:t> is electronic resource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For the </a:t>
            </a:r>
            <a:r>
              <a:rPr lang="en-US" altLang="en-US" dirty="0" err="1">
                <a:latin typeface="Arial" panose="020B0604020202020204" pitchFamily="34" charset="0"/>
              </a:rPr>
              <a:t>Wonderbook</a:t>
            </a:r>
            <a:r>
              <a:rPr lang="en-US" altLang="en-US" dirty="0">
                <a:latin typeface="Arial" panose="020B0604020202020204" pitchFamily="34" charset="0"/>
              </a:rPr>
              <a:t> and Vox Book, the </a:t>
            </a:r>
            <a:r>
              <a:rPr lang="en-US" altLang="en-US" dirty="0" err="1">
                <a:latin typeface="Arial" panose="020B0604020202020204" pitchFamily="34" charset="0"/>
              </a:rPr>
              <a:t>gmd</a:t>
            </a:r>
            <a:r>
              <a:rPr lang="en-US" altLang="en-US" dirty="0">
                <a:latin typeface="Arial" panose="020B0604020202020204" pitchFamily="34" charset="0"/>
              </a:rPr>
              <a:t> is sound recording. 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Sometimes in OCLC you’ll see them cataloged as books and sometimes as sound recordings. 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No matter how they’re cataloged in OCLC, for Polaris, we consider these to be audio recordings so we add the </a:t>
            </a:r>
            <a:r>
              <a:rPr lang="en-US" altLang="en-US" dirty="0" err="1">
                <a:latin typeface="Arial" panose="020B0604020202020204" pitchFamily="34" charset="0"/>
              </a:rPr>
              <a:t>gmd</a:t>
            </a:r>
            <a:r>
              <a:rPr lang="en-US" altLang="en-US" dirty="0">
                <a:latin typeface="Arial" panose="020B0604020202020204" pitchFamily="34" charset="0"/>
              </a:rPr>
              <a:t> 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8/19/2014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4063" indent="-2889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046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4013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9150" indent="-2317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63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35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07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7950" indent="-2317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69E40AF-90D7-46A5-9928-1D938E65ED4B}" type="slidenum">
              <a:rPr kumimoji="0" lang="en-US" altLang="en-US" sz="1200" smtClean="0"/>
              <a:pPr/>
              <a:t>9</a:t>
            </a:fld>
            <a:endParaRPr kumimoji="0" lang="en-US" altLang="en-US" sz="1200"/>
          </a:p>
        </p:txBody>
      </p:sp>
      <p:sp>
        <p:nvSpPr>
          <p:cNvPr id="18438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0" lang="en-US" altLang="en-US" sz="1200"/>
              <a:t>Book Cataloging</a:t>
            </a:r>
          </a:p>
        </p:txBody>
      </p:sp>
      <p:sp>
        <p:nvSpPr>
          <p:cNvPr id="18439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71038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3E790-6014-4FFE-8BA2-8174A13B41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282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A7CA9-339C-4ED6-BAFA-6B01B3357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8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4F74F-B16A-4FB3-89B5-29CB51C7C1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43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E2F50-C4C6-4782-8969-0431BD8815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067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CB82F-D841-4CB1-BC30-2AF44B78F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472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F6A99-12E4-4C10-86B7-EB35B22FE5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63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7695B-114B-4DC0-AA02-A7634A3992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96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81679-578A-42D0-BCC9-A8995F8A6E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02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F4DC8-B042-4B5C-8D67-7CF1EC58B3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254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25BF6-AFE5-45A0-8131-D549249E4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92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C78C4-D302-4378-910E-ECA83FA6F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47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1C1660-733F-41AC-8C55-92BB7B436E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e.illinoisheartland.org/policies-and-procedures/bibliographic-cataloging-standards/346" TargetMode="External"/><Relationship Id="rId7" Type="http://schemas.openxmlformats.org/officeDocument/2006/relationships/hyperlink" Target="http://www.rdaregistry.info/termList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riginal.rdatoolkit.org/" TargetMode="External"/><Relationship Id="rId5" Type="http://schemas.openxmlformats.org/officeDocument/2006/relationships/hyperlink" Target="https://www.loc.gov/marc/bibliographic/" TargetMode="External"/><Relationship Id="rId4" Type="http://schemas.openxmlformats.org/officeDocument/2006/relationships/hyperlink" Target="https://www.oclc.org/bibformats/en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1" y="20320"/>
            <a:ext cx="8686800" cy="2570480"/>
          </a:xfrm>
          <a:noFill/>
        </p:spPr>
        <p:txBody>
          <a:bodyPr/>
          <a:lstStyle/>
          <a:p>
            <a:pPr algn="ctr"/>
            <a:r>
              <a:rPr lang="en-US" altLang="en-US" sz="6000" dirty="0"/>
              <a:t>Cataloging Audio Recordings:</a:t>
            </a:r>
            <a:br>
              <a:rPr lang="en-US" altLang="en-US" sz="6000" dirty="0"/>
            </a:br>
            <a:r>
              <a:rPr lang="en-US" altLang="en-US" sz="6000" dirty="0"/>
              <a:t>Audio Media Players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512088"/>
            <a:ext cx="5715000" cy="26670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1800" i="1" dirty="0">
                <a:solidFill>
                  <a:schemeClr val="tx2"/>
                </a:solidFill>
              </a:rPr>
              <a:t>Presented by </a:t>
            </a:r>
          </a:p>
          <a:p>
            <a:pPr eaLnBrk="1" hangingPunct="1"/>
            <a:endParaRPr lang="en-US" altLang="en-US" sz="1800" i="1" dirty="0">
              <a:solidFill>
                <a:schemeClr val="tx2"/>
              </a:solidFill>
            </a:endParaRPr>
          </a:p>
          <a:p>
            <a:pPr eaLnBrk="1" hangingPunct="1"/>
            <a:endParaRPr lang="en-US" altLang="en-US" sz="1800" i="1" dirty="0">
              <a:solidFill>
                <a:schemeClr val="tx2"/>
              </a:solidFill>
            </a:endParaRPr>
          </a:p>
          <a:p>
            <a:pPr eaLnBrk="1" hangingPunct="1"/>
            <a:endParaRPr lang="en-US" altLang="en-US" sz="1400" i="1" dirty="0">
              <a:solidFill>
                <a:schemeClr val="tx2"/>
              </a:solidFill>
            </a:endParaRPr>
          </a:p>
          <a:p>
            <a:pPr eaLnBrk="1" hangingPunct="1"/>
            <a:endParaRPr lang="en-US" altLang="en-US" sz="1400" i="1" dirty="0">
              <a:solidFill>
                <a:schemeClr val="tx2"/>
              </a:solidFill>
            </a:endParaRPr>
          </a:p>
          <a:p>
            <a:pPr algn="ctr" eaLnBrk="1" hangingPunct="1"/>
            <a:r>
              <a:rPr lang="en-US" altLang="en-US" sz="2800" i="1" dirty="0">
                <a:solidFill>
                  <a:schemeClr val="tx2"/>
                </a:solidFill>
              </a:rPr>
              <a:t>Illinois Heartland Library System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0D0F9BE-B84B-489A-8738-0975E3DB8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081" y="3886200"/>
            <a:ext cx="3511838" cy="11117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620000" cy="762000"/>
          </a:xfrm>
        </p:spPr>
        <p:txBody>
          <a:bodyPr/>
          <a:lstStyle/>
          <a:p>
            <a:pPr algn="ctr"/>
            <a:r>
              <a:rPr lang="en-US" altLang="en-US" dirty="0"/>
              <a:t>Examples--GMD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2578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kumimoji="0" lang="en-US" altLang="en-US" b="1" dirty="0"/>
              <a:t>Preloaded audio player:</a:t>
            </a:r>
          </a:p>
          <a:p>
            <a:pPr marL="0" indent="0">
              <a:buFont typeface="Monotype Sorts" pitchFamily="2" charset="2"/>
              <a:buNone/>
            </a:pPr>
            <a:r>
              <a:rPr kumimoji="0" lang="en-US" altLang="en-US" b="1" dirty="0"/>
              <a:t>OCLC record</a:t>
            </a:r>
            <a:r>
              <a:rPr kumimoji="0" lang="en-US" altLang="en-US" dirty="0"/>
              <a:t>: </a:t>
            </a:r>
            <a:r>
              <a:rPr kumimoji="0" lang="en-US" altLang="en-US" b="1" dirty="0"/>
              <a:t>245</a:t>
            </a:r>
            <a:r>
              <a:rPr kumimoji="0" lang="en-US" altLang="en-US" dirty="0"/>
              <a:t> 12 </a:t>
            </a:r>
            <a:r>
              <a:rPr kumimoji="0" lang="en-US" altLang="en-US" b="1" dirty="0"/>
              <a:t>$</a:t>
            </a:r>
            <a:r>
              <a:rPr kumimoji="0" lang="en-US" altLang="en-US" b="1" dirty="0" err="1"/>
              <a:t>a</a:t>
            </a:r>
            <a:r>
              <a:rPr kumimoji="0" lang="en-US" altLang="en-US" dirty="0" err="1"/>
              <a:t>A</a:t>
            </a:r>
            <a:r>
              <a:rPr kumimoji="0" lang="en-US" altLang="en-US" dirty="0"/>
              <a:t> boy called Bat</a:t>
            </a:r>
          </a:p>
          <a:p>
            <a:pPr marL="0" indent="0">
              <a:buFont typeface="Monotype Sorts" pitchFamily="2" charset="2"/>
              <a:buNone/>
            </a:pPr>
            <a:r>
              <a:rPr kumimoji="0" lang="en-US" altLang="en-US" b="1" dirty="0"/>
              <a:t>SHARE local edit</a:t>
            </a:r>
            <a:r>
              <a:rPr kumimoji="0" lang="en-US" altLang="en-US" dirty="0"/>
              <a:t>:</a:t>
            </a:r>
          </a:p>
          <a:p>
            <a:pPr marL="0" indent="0">
              <a:buFont typeface="Monotype Sorts" pitchFamily="2" charset="2"/>
              <a:buNone/>
            </a:pPr>
            <a:r>
              <a:rPr kumimoji="0" lang="en-US" altLang="en-US" b="1" dirty="0"/>
              <a:t>245</a:t>
            </a:r>
            <a:r>
              <a:rPr kumimoji="0" lang="en-US" altLang="en-US" dirty="0"/>
              <a:t> 12 </a:t>
            </a:r>
            <a:r>
              <a:rPr kumimoji="0" lang="en-US" altLang="en-US" b="1" dirty="0"/>
              <a:t>$</a:t>
            </a:r>
            <a:r>
              <a:rPr kumimoji="0" lang="en-US" altLang="en-US" b="1" dirty="0" err="1"/>
              <a:t>a</a:t>
            </a:r>
            <a:r>
              <a:rPr kumimoji="0" lang="en-US" altLang="en-US" dirty="0" err="1"/>
              <a:t>A</a:t>
            </a:r>
            <a:r>
              <a:rPr kumimoji="0" lang="en-US" altLang="en-US" dirty="0"/>
              <a:t> boy called </a:t>
            </a:r>
            <a:r>
              <a:rPr kumimoji="0" lang="en-US" altLang="en-US" dirty="0" err="1"/>
              <a:t>Bat</a:t>
            </a:r>
            <a:r>
              <a:rPr kumimoji="0" lang="en-US" altLang="en-US" b="1" dirty="0" err="1"/>
              <a:t>$h</a:t>
            </a:r>
            <a:r>
              <a:rPr kumimoji="0" lang="en-US" altLang="en-US" dirty="0"/>
              <a:t>[electronic resource]</a:t>
            </a:r>
          </a:p>
          <a:p>
            <a:pPr marL="0" indent="0">
              <a:buFont typeface="Monotype Sorts" pitchFamily="2" charset="2"/>
              <a:buNone/>
            </a:pPr>
            <a:endParaRPr kumimoji="0" lang="en-US" altLang="en-US" b="1" dirty="0"/>
          </a:p>
          <a:p>
            <a:pPr marL="0" indent="0">
              <a:buFont typeface="Monotype Sorts" pitchFamily="2" charset="2"/>
              <a:buNone/>
            </a:pPr>
            <a:r>
              <a:rPr kumimoji="0" lang="en-US" altLang="en-US" b="1" dirty="0"/>
              <a:t>Audio-enabled book</a:t>
            </a:r>
            <a:r>
              <a:rPr kumimoji="0" lang="en-US" altLang="en-US" dirty="0"/>
              <a:t>:</a:t>
            </a:r>
          </a:p>
          <a:p>
            <a:pPr marL="0" indent="0">
              <a:buFont typeface="Monotype Sorts" pitchFamily="2" charset="2"/>
              <a:buNone/>
            </a:pPr>
            <a:r>
              <a:rPr kumimoji="0" lang="en-US" altLang="en-US" sz="2600" b="1" dirty="0"/>
              <a:t>OCLC record</a:t>
            </a:r>
            <a:r>
              <a:rPr kumimoji="0" lang="en-US" altLang="en-US" sz="2600" dirty="0"/>
              <a:t>: </a:t>
            </a:r>
            <a:r>
              <a:rPr kumimoji="0" lang="en-US" altLang="en-US" sz="2600" b="1" dirty="0"/>
              <a:t>245</a:t>
            </a:r>
            <a:r>
              <a:rPr kumimoji="0" lang="en-US" altLang="en-US" sz="2600" dirty="0"/>
              <a:t> 14 </a:t>
            </a:r>
            <a:r>
              <a:rPr kumimoji="0" lang="en-US" altLang="en-US" sz="2600" b="1" dirty="0"/>
              <a:t>$</a:t>
            </a:r>
            <a:r>
              <a:rPr kumimoji="0" lang="en-US" altLang="en-US" sz="2600" b="1" dirty="0" err="1"/>
              <a:t>a</a:t>
            </a:r>
            <a:r>
              <a:rPr kumimoji="0" lang="en-US" altLang="en-US" sz="2600" dirty="0" err="1"/>
              <a:t>The</a:t>
            </a:r>
            <a:r>
              <a:rPr kumimoji="0" lang="en-US" altLang="en-US" sz="2600" dirty="0"/>
              <a:t> adventures of </a:t>
            </a:r>
            <a:r>
              <a:rPr kumimoji="0" lang="en-US" altLang="en-US" sz="2600" dirty="0" err="1"/>
              <a:t>Beekle</a:t>
            </a:r>
            <a:r>
              <a:rPr kumimoji="0" lang="en-US" altLang="en-US" sz="2600" dirty="0"/>
              <a:t> : </a:t>
            </a:r>
            <a:r>
              <a:rPr kumimoji="0" lang="en-US" altLang="en-US" sz="2600" b="1" dirty="0"/>
              <a:t>$</a:t>
            </a:r>
            <a:r>
              <a:rPr kumimoji="0" lang="en-US" altLang="en-US" sz="2600" b="1" dirty="0" err="1"/>
              <a:t>b</a:t>
            </a:r>
            <a:r>
              <a:rPr kumimoji="0" lang="en-US" altLang="en-US" sz="2600" dirty="0" err="1"/>
              <a:t>the</a:t>
            </a:r>
            <a:r>
              <a:rPr kumimoji="0" lang="en-US" altLang="en-US" sz="2600" dirty="0"/>
              <a:t> </a:t>
            </a:r>
            <a:r>
              <a:rPr kumimoji="0" lang="en-US" altLang="en-US" sz="2600" dirty="0" err="1"/>
              <a:t>unimaginary</a:t>
            </a:r>
            <a:r>
              <a:rPr kumimoji="0" lang="en-US" altLang="en-US" sz="2600" dirty="0"/>
              <a:t> friend</a:t>
            </a:r>
          </a:p>
          <a:p>
            <a:pPr marL="0" indent="0">
              <a:buFont typeface="Monotype Sorts" pitchFamily="2" charset="2"/>
              <a:buNone/>
            </a:pPr>
            <a:r>
              <a:rPr kumimoji="0" lang="en-US" altLang="en-US" sz="2600" b="1" dirty="0"/>
              <a:t>SHARE local edit</a:t>
            </a:r>
            <a:r>
              <a:rPr kumimoji="0" lang="en-US" altLang="en-US" sz="2600" dirty="0"/>
              <a:t>:</a:t>
            </a:r>
          </a:p>
          <a:p>
            <a:pPr marL="0" indent="0">
              <a:buNone/>
            </a:pPr>
            <a:r>
              <a:rPr kumimoji="0" lang="en-US" altLang="en-US" sz="2600" b="1" dirty="0"/>
              <a:t>245</a:t>
            </a:r>
            <a:r>
              <a:rPr kumimoji="0" lang="en-US" altLang="en-US" sz="2600" dirty="0"/>
              <a:t> 14 </a:t>
            </a:r>
            <a:r>
              <a:rPr kumimoji="0" lang="en-US" altLang="en-US" sz="2600" b="1" dirty="0"/>
              <a:t>$</a:t>
            </a:r>
            <a:r>
              <a:rPr kumimoji="0" lang="en-US" altLang="en-US" sz="2600" b="1" dirty="0" err="1"/>
              <a:t>a</a:t>
            </a:r>
            <a:r>
              <a:rPr kumimoji="0" lang="en-US" altLang="en-US" sz="2600" dirty="0" err="1"/>
              <a:t>The</a:t>
            </a:r>
            <a:r>
              <a:rPr kumimoji="0" lang="en-US" altLang="en-US" sz="2600" dirty="0"/>
              <a:t> adventures of </a:t>
            </a:r>
            <a:r>
              <a:rPr kumimoji="0" lang="en-US" altLang="en-US" sz="2600" dirty="0" err="1"/>
              <a:t>Beekle</a:t>
            </a:r>
            <a:r>
              <a:rPr kumimoji="0" lang="en-US" altLang="en-US" sz="2600" b="1" dirty="0" err="1"/>
              <a:t>$h</a:t>
            </a:r>
            <a:r>
              <a:rPr kumimoji="0" lang="en-US" altLang="en-US" sz="2600" dirty="0"/>
              <a:t>[sound recording] :</a:t>
            </a:r>
            <a:r>
              <a:rPr kumimoji="0" lang="en-US" altLang="en-US" sz="2600" b="1" dirty="0"/>
              <a:t>$</a:t>
            </a:r>
            <a:r>
              <a:rPr kumimoji="0" lang="en-US" altLang="en-US" sz="2600" b="1" dirty="0" err="1"/>
              <a:t>b</a:t>
            </a:r>
            <a:r>
              <a:rPr kumimoji="0" lang="en-US" altLang="en-US" sz="2600" dirty="0" err="1"/>
              <a:t>the</a:t>
            </a:r>
            <a:r>
              <a:rPr kumimoji="0" lang="en-US" altLang="en-US" sz="2600" dirty="0"/>
              <a:t> </a:t>
            </a:r>
            <a:r>
              <a:rPr kumimoji="0" lang="en-US" altLang="en-US" sz="2600" dirty="0" err="1"/>
              <a:t>unimaginary</a:t>
            </a:r>
            <a:r>
              <a:rPr kumimoji="0" lang="en-US" altLang="en-US" sz="2600" dirty="0"/>
              <a:t> friend</a:t>
            </a:r>
          </a:p>
          <a:p>
            <a:pPr marL="0" indent="0">
              <a:buFont typeface="Monotype Sorts" pitchFamily="2" charset="2"/>
              <a:buNone/>
            </a:pPr>
            <a:endParaRPr kumimoji="0" lang="en-US" altLang="en-US" dirty="0"/>
          </a:p>
          <a:p>
            <a:pPr marL="0" indent="0">
              <a:buFont typeface="Monotype Sorts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62025" y="304800"/>
            <a:ext cx="7924800" cy="762000"/>
          </a:xfrm>
        </p:spPr>
        <p:txBody>
          <a:bodyPr/>
          <a:lstStyle/>
          <a:p>
            <a:pPr algn="ctr"/>
            <a:r>
              <a:rPr lang="en-US" altLang="en-US" dirty="0"/>
              <a:t>Edition statement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104900"/>
            <a:ext cx="8534400" cy="5448300"/>
          </a:xfrm>
        </p:spPr>
        <p:txBody>
          <a:bodyPr/>
          <a:lstStyle/>
          <a:p>
            <a:pPr>
              <a:defRPr/>
            </a:pPr>
            <a:endParaRPr lang="en-US" altLang="en-US" sz="2600" dirty="0"/>
          </a:p>
          <a:p>
            <a:pPr>
              <a:defRPr/>
            </a:pPr>
            <a:r>
              <a:rPr lang="en-US" altLang="en-US" sz="2600" dirty="0"/>
              <a:t>Record Abridged or Unabridged as an edition statement in all audio media player records</a:t>
            </a:r>
          </a:p>
          <a:p>
            <a:pPr lvl="1">
              <a:defRPr/>
            </a:pPr>
            <a:r>
              <a:rPr lang="en-US" altLang="en-US" dirty="0"/>
              <a:t>The word “edition” does not have to be present</a:t>
            </a:r>
          </a:p>
          <a:p>
            <a:pPr lvl="1">
              <a:defRPr/>
            </a:pPr>
            <a:r>
              <a:rPr lang="en-US" altLang="en-US" dirty="0"/>
              <a:t>If multiple edition statements:</a:t>
            </a:r>
          </a:p>
          <a:p>
            <a:pPr lvl="2">
              <a:defRPr/>
            </a:pPr>
            <a:r>
              <a:rPr lang="en-US" altLang="en-US" dirty="0"/>
              <a:t>Record in one MARC tag 250, separated by comma                       </a:t>
            </a:r>
          </a:p>
          <a:p>
            <a:pPr marL="914400" lvl="2" indent="0">
              <a:buFont typeface="Monotype Sorts" pitchFamily="2" charset="2"/>
              <a:buNone/>
              <a:defRPr/>
            </a:pPr>
            <a:r>
              <a:rPr lang="en-US" altLang="en-US" dirty="0"/>
              <a:t>          </a:t>
            </a:r>
            <a:r>
              <a:rPr lang="en-US" altLang="en-US" i="1" dirty="0"/>
              <a:t>or</a:t>
            </a:r>
          </a:p>
          <a:p>
            <a:pPr lvl="2">
              <a:defRPr/>
            </a:pPr>
            <a:r>
              <a:rPr lang="en-US" altLang="en-US" dirty="0"/>
              <a:t>In separate 250 fields (preferred option in OCLC)</a:t>
            </a:r>
          </a:p>
          <a:p>
            <a:pPr lvl="1">
              <a:defRPr/>
            </a:pPr>
            <a:r>
              <a:rPr lang="en-US" altLang="en-US" dirty="0"/>
              <a:t>Record Abridged or Unabridged as the first edition statement—do not put in brackets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762000"/>
          </a:xfrm>
        </p:spPr>
        <p:txBody>
          <a:bodyPr/>
          <a:lstStyle/>
          <a:p>
            <a:pPr algn="ctr"/>
            <a:r>
              <a:rPr lang="en-US" altLang="en-US" dirty="0"/>
              <a:t>Abridged or Unabridged not on item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143000"/>
            <a:ext cx="8534400" cy="5410200"/>
          </a:xfrm>
        </p:spPr>
        <p:txBody>
          <a:bodyPr/>
          <a:lstStyle/>
          <a:p>
            <a:pPr>
              <a:defRPr/>
            </a:pPr>
            <a:endParaRPr lang="en-US" altLang="en-US" sz="2600" dirty="0"/>
          </a:p>
          <a:p>
            <a:pPr>
              <a:defRPr/>
            </a:pPr>
            <a:r>
              <a:rPr lang="en-US" altLang="en-US" dirty="0"/>
              <a:t>If the item doesn’t indicate Abridged or Unabridged:  </a:t>
            </a:r>
          </a:p>
          <a:p>
            <a:pPr lvl="1">
              <a:defRPr/>
            </a:pPr>
            <a:r>
              <a:rPr lang="en-US" altLang="en-US" dirty="0"/>
              <a:t>Consider audio-enabled books to be unabridged</a:t>
            </a:r>
          </a:p>
          <a:p>
            <a:pPr lvl="1">
              <a:defRPr/>
            </a:pPr>
            <a:r>
              <a:rPr lang="en-US" altLang="en-US" dirty="0"/>
              <a:t>Record in brackets</a:t>
            </a:r>
          </a:p>
          <a:p>
            <a:pPr marL="457200" lvl="1" indent="0"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7688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219200"/>
          </a:xfrm>
        </p:spPr>
        <p:txBody>
          <a:bodyPr/>
          <a:lstStyle/>
          <a:p>
            <a:pPr algn="ctr"/>
            <a:br>
              <a:rPr lang="en-US" altLang="en-US" dirty="0"/>
            </a:br>
            <a:br>
              <a:rPr lang="en-US" altLang="en-US" dirty="0"/>
            </a:br>
            <a:r>
              <a:rPr lang="en-US" altLang="en-US" sz="4600" dirty="0"/>
              <a:t>Edition statement—SHARE cataloging</a:t>
            </a: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458200" cy="4800600"/>
          </a:xfrm>
        </p:spPr>
        <p:txBody>
          <a:bodyPr/>
          <a:lstStyle/>
          <a:p>
            <a:pPr>
              <a:defRPr/>
            </a:pPr>
            <a:r>
              <a:rPr lang="en-US" altLang="en-US" b="1" dirty="0"/>
              <a:t>Original or copy cataloging in OCLC</a:t>
            </a:r>
          </a:p>
          <a:p>
            <a:pPr lvl="1">
              <a:defRPr/>
            </a:pPr>
            <a:r>
              <a:rPr lang="en-US" altLang="en-US" dirty="0"/>
              <a:t>Single or multiple 250s are acceptable</a:t>
            </a:r>
          </a:p>
          <a:p>
            <a:pPr>
              <a:defRPr/>
            </a:pPr>
            <a:r>
              <a:rPr lang="en-US" altLang="en-US" b="1" i="1" dirty="0"/>
              <a:t>SHARE local practice</a:t>
            </a:r>
            <a:r>
              <a:rPr lang="en-US" altLang="en-US" i="1" dirty="0"/>
              <a:t>: </a:t>
            </a:r>
          </a:p>
          <a:p>
            <a:pPr lvl="1">
              <a:defRPr/>
            </a:pPr>
            <a:r>
              <a:rPr lang="en-US" altLang="en-US" i="1" dirty="0"/>
              <a:t>If not already present, add edition statement for preloaded audio media players to distinguish brand</a:t>
            </a:r>
          </a:p>
          <a:p>
            <a:pPr lvl="2">
              <a:defRPr/>
            </a:pPr>
            <a:r>
              <a:rPr lang="en-US" altLang="en-US" i="1" dirty="0"/>
              <a:t>Record in brackets</a:t>
            </a:r>
          </a:p>
          <a:p>
            <a:pPr lvl="1">
              <a:defRPr/>
            </a:pPr>
            <a:r>
              <a:rPr lang="en-US" altLang="en-US" i="1" dirty="0"/>
              <a:t>Combine multiple edition statements in single 250</a:t>
            </a:r>
          </a:p>
          <a:p>
            <a:pPr lvl="1">
              <a:defRPr/>
            </a:pPr>
            <a:endParaRPr lang="en-US" altLang="en-US" i="1" dirty="0"/>
          </a:p>
          <a:p>
            <a:pPr marL="457200" lvl="1" indent="0">
              <a:buNone/>
              <a:defRPr/>
            </a:pPr>
            <a:r>
              <a:rPr kumimoji="0" lang="en-US" altLang="en-US" b="1" dirty="0"/>
              <a:t>250</a:t>
            </a:r>
            <a:r>
              <a:rPr kumimoji="0" lang="en-US" altLang="en-US" dirty="0"/>
              <a:t> _ _ </a:t>
            </a:r>
            <a:r>
              <a:rPr kumimoji="0" lang="en-US" altLang="en-US" b="1" dirty="0"/>
              <a:t>$</a:t>
            </a:r>
            <a:r>
              <a:rPr kumimoji="0" lang="en-US" altLang="en-US" b="1" dirty="0" err="1"/>
              <a:t>a</a:t>
            </a:r>
            <a:r>
              <a:rPr kumimoji="0" lang="en-US" altLang="en-US" dirty="0" err="1"/>
              <a:t>Unabridged</a:t>
            </a:r>
            <a:r>
              <a:rPr kumimoji="0" lang="en-US" altLang="en-US" dirty="0"/>
              <a:t>, [</a:t>
            </a:r>
            <a:r>
              <a:rPr kumimoji="0" lang="en-US" altLang="en-US" dirty="0" err="1"/>
              <a:t>GoReader</a:t>
            </a:r>
            <a:r>
              <a:rPr kumimoji="0" lang="en-US" altLang="en-US" dirty="0"/>
              <a:t>].</a:t>
            </a:r>
          </a:p>
          <a:p>
            <a:pPr marL="457200" lvl="1" indent="0">
              <a:buNone/>
              <a:defRPr/>
            </a:pPr>
            <a:endParaRPr lang="en-US" altLang="en-US" i="1" dirty="0"/>
          </a:p>
          <a:p>
            <a:pPr marL="457200" lvl="1" indent="0">
              <a:buNone/>
              <a:defRPr/>
            </a:pPr>
            <a:endParaRPr lang="en-US" altLang="en-US" i="1" dirty="0"/>
          </a:p>
          <a:p>
            <a:pPr lvl="1">
              <a:defRPr/>
            </a:pPr>
            <a:endParaRPr lang="en-US" altLang="en-US" dirty="0"/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b="1" dirty="0"/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18451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850900" y="228600"/>
            <a:ext cx="8077200" cy="1143000"/>
          </a:xfrm>
        </p:spPr>
        <p:txBody>
          <a:bodyPr/>
          <a:lstStyle/>
          <a:p>
            <a:pPr algn="ctr"/>
            <a:r>
              <a:rPr lang="en-US" altLang="en-US"/>
              <a:t>Publication, distribution, etc.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5626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May have multiple 264s for different functions—denoted by 2</a:t>
            </a:r>
            <a:r>
              <a:rPr lang="en-US" altLang="en-US" baseline="30000" dirty="0"/>
              <a:t>nd</a:t>
            </a:r>
            <a:r>
              <a:rPr lang="en-US" altLang="en-US" dirty="0"/>
              <a:t> indicator 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altLang="en-US" sz="2400" b="1" dirty="0"/>
              <a:t>264</a:t>
            </a:r>
            <a:r>
              <a:rPr lang="en-US" altLang="en-US" sz="2400" dirty="0"/>
              <a:t> _0 </a:t>
            </a:r>
            <a:r>
              <a:rPr lang="en-US" altLang="en-US" sz="2400" b="1" dirty="0"/>
              <a:t>$a</a:t>
            </a:r>
            <a:r>
              <a:rPr lang="en-US" altLang="en-US" sz="2400" dirty="0"/>
              <a:t>Place of production :</a:t>
            </a:r>
            <a:r>
              <a:rPr lang="en-US" altLang="en-US" sz="2400" b="1" dirty="0"/>
              <a:t>$</a:t>
            </a:r>
            <a:r>
              <a:rPr lang="en-US" altLang="en-US" sz="2400" b="1" dirty="0" err="1"/>
              <a:t>b</a:t>
            </a:r>
            <a:r>
              <a:rPr lang="en-US" altLang="en-US" sz="2400" dirty="0" err="1"/>
              <a:t>Producer</a:t>
            </a:r>
            <a:r>
              <a:rPr lang="en-US" altLang="en-US" sz="2400" dirty="0"/>
              <a:t>,</a:t>
            </a:r>
            <a:r>
              <a:rPr lang="en-US" altLang="en-US" sz="2400" b="1" dirty="0"/>
              <a:t>$</a:t>
            </a:r>
            <a:r>
              <a:rPr lang="en-US" altLang="en-US" sz="2400" b="1" dirty="0" err="1"/>
              <a:t>c</a:t>
            </a:r>
            <a:r>
              <a:rPr lang="en-US" altLang="en-US" sz="2400" dirty="0" err="1"/>
              <a:t>Production</a:t>
            </a:r>
            <a:r>
              <a:rPr lang="en-US" altLang="en-US" sz="2400" dirty="0"/>
              <a:t> date.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sz="2400" dirty="0"/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altLang="en-US" sz="2400" b="1" dirty="0"/>
              <a:t>264</a:t>
            </a:r>
            <a:r>
              <a:rPr lang="en-US" altLang="en-US" sz="2400" dirty="0"/>
              <a:t> _1 </a:t>
            </a:r>
            <a:r>
              <a:rPr lang="en-US" altLang="en-US" sz="2400" b="1" dirty="0"/>
              <a:t>$a</a:t>
            </a:r>
            <a:r>
              <a:rPr lang="en-US" altLang="en-US" sz="2400" dirty="0"/>
              <a:t>Place of publication :</a:t>
            </a:r>
            <a:r>
              <a:rPr lang="en-US" altLang="en-US" sz="2400" b="1" dirty="0"/>
              <a:t>$</a:t>
            </a:r>
            <a:r>
              <a:rPr lang="en-US" altLang="en-US" sz="2400" b="1" dirty="0" err="1"/>
              <a:t>b</a:t>
            </a:r>
            <a:r>
              <a:rPr lang="en-US" altLang="en-US" sz="2400" dirty="0" err="1"/>
              <a:t>Publisher</a:t>
            </a:r>
            <a:r>
              <a:rPr lang="en-US" altLang="en-US" sz="2400" dirty="0"/>
              <a:t>,</a:t>
            </a:r>
            <a:r>
              <a:rPr lang="en-US" altLang="en-US" sz="2400" b="1" dirty="0"/>
              <a:t>$</a:t>
            </a:r>
            <a:r>
              <a:rPr lang="en-US" altLang="en-US" sz="2400" b="1" dirty="0" err="1"/>
              <a:t>c</a:t>
            </a:r>
            <a:r>
              <a:rPr lang="en-US" altLang="en-US" sz="2400" dirty="0" err="1"/>
              <a:t>Publication</a:t>
            </a:r>
            <a:r>
              <a:rPr lang="en-US" altLang="en-US" sz="2400" dirty="0"/>
              <a:t> date.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sz="2400" dirty="0"/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altLang="en-US" sz="2400" b="1" dirty="0"/>
              <a:t>264</a:t>
            </a:r>
            <a:r>
              <a:rPr lang="en-US" altLang="en-US" sz="2400" dirty="0"/>
              <a:t> _2 </a:t>
            </a:r>
            <a:r>
              <a:rPr lang="en-US" altLang="en-US" sz="2400" b="1" dirty="0"/>
              <a:t>$a</a:t>
            </a:r>
            <a:r>
              <a:rPr lang="en-US" altLang="en-US" sz="2400" dirty="0"/>
              <a:t>Place of distribution :</a:t>
            </a:r>
            <a:r>
              <a:rPr lang="en-US" altLang="en-US" sz="2400" b="1" dirty="0"/>
              <a:t>$</a:t>
            </a:r>
            <a:r>
              <a:rPr lang="en-US" altLang="en-US" sz="2400" b="1" dirty="0" err="1"/>
              <a:t>b</a:t>
            </a:r>
            <a:r>
              <a:rPr lang="en-US" altLang="en-US" sz="2400" dirty="0" err="1"/>
              <a:t>Distributor</a:t>
            </a:r>
            <a:r>
              <a:rPr lang="en-US" altLang="en-US" sz="2400" dirty="0"/>
              <a:t>,</a:t>
            </a:r>
            <a:r>
              <a:rPr lang="en-US" altLang="en-US" sz="2400" b="1" dirty="0"/>
              <a:t>$</a:t>
            </a:r>
            <a:r>
              <a:rPr lang="en-US" altLang="en-US" sz="2400" b="1" dirty="0" err="1"/>
              <a:t>c</a:t>
            </a:r>
            <a:r>
              <a:rPr lang="en-US" altLang="en-US" sz="2400" dirty="0" err="1"/>
              <a:t>Distribution</a:t>
            </a:r>
            <a:r>
              <a:rPr lang="en-US" altLang="en-US" sz="2400" dirty="0"/>
              <a:t> date.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sz="2000" dirty="0"/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altLang="en-US" sz="2400" b="1" dirty="0"/>
              <a:t>264</a:t>
            </a:r>
            <a:r>
              <a:rPr lang="en-US" altLang="en-US" sz="2400" dirty="0"/>
              <a:t> _3 </a:t>
            </a:r>
            <a:r>
              <a:rPr lang="en-US" altLang="en-US" sz="2400" b="1" dirty="0"/>
              <a:t>$a</a:t>
            </a:r>
            <a:r>
              <a:rPr lang="en-US" altLang="en-US" sz="2400" dirty="0"/>
              <a:t>Place of manufacture :</a:t>
            </a:r>
            <a:r>
              <a:rPr lang="en-US" altLang="en-US" sz="2400" b="1" dirty="0"/>
              <a:t>$</a:t>
            </a:r>
            <a:r>
              <a:rPr lang="en-US" altLang="en-US" sz="2400" b="1" dirty="0" err="1"/>
              <a:t>b</a:t>
            </a:r>
            <a:r>
              <a:rPr lang="en-US" altLang="en-US" sz="2400" dirty="0" err="1"/>
              <a:t>Manufacturer</a:t>
            </a:r>
            <a:r>
              <a:rPr lang="en-US" altLang="en-US" sz="2400" dirty="0"/>
              <a:t>,</a:t>
            </a:r>
            <a:r>
              <a:rPr lang="en-US" altLang="en-US" sz="2400" b="1" dirty="0"/>
              <a:t>$</a:t>
            </a:r>
            <a:r>
              <a:rPr lang="en-US" altLang="en-US" sz="2400" b="1" dirty="0" err="1"/>
              <a:t>c</a:t>
            </a:r>
            <a:r>
              <a:rPr lang="en-US" altLang="en-US" sz="2400" dirty="0" err="1"/>
              <a:t>Date</a:t>
            </a:r>
            <a:r>
              <a:rPr lang="en-US" altLang="en-US" sz="2400" dirty="0"/>
              <a:t> of manufacture.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sz="2000" dirty="0"/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altLang="en-US" sz="2400" b="1" dirty="0"/>
              <a:t>264</a:t>
            </a:r>
            <a:r>
              <a:rPr lang="en-US" altLang="en-US" sz="2400" dirty="0"/>
              <a:t> _4 </a:t>
            </a:r>
            <a:r>
              <a:rPr lang="en-US" altLang="en-US" sz="2400" b="1" dirty="0"/>
              <a:t>$c</a:t>
            </a:r>
            <a:r>
              <a:rPr lang="en-US" altLang="en-US" sz="2400" dirty="0"/>
              <a:t>Copyright date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dirty="0"/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437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8153400" cy="990600"/>
          </a:xfrm>
        </p:spPr>
        <p:txBody>
          <a:bodyPr/>
          <a:lstStyle/>
          <a:p>
            <a:pPr algn="ctr"/>
            <a:r>
              <a:rPr lang="en-US" altLang="en-US" dirty="0"/>
              <a:t>Note on Publisher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458200" cy="4495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Publisher of </a:t>
            </a:r>
            <a:r>
              <a:rPr lang="en-US" altLang="en-US" dirty="0" err="1"/>
              <a:t>Playaways</a:t>
            </a:r>
            <a:r>
              <a:rPr lang="en-US" altLang="en-US" dirty="0"/>
              <a:t> and </a:t>
            </a:r>
            <a:r>
              <a:rPr lang="en-US" altLang="en-US" dirty="0" err="1"/>
              <a:t>Wonderbooks</a:t>
            </a:r>
            <a:r>
              <a:rPr lang="en-US" altLang="en-US" dirty="0"/>
              <a:t> should be </a:t>
            </a:r>
            <a:r>
              <a:rPr lang="en-US" altLang="en-US" dirty="0" err="1"/>
              <a:t>Findaway</a:t>
            </a:r>
            <a:r>
              <a:rPr lang="en-US" altLang="en-US" dirty="0"/>
              <a:t> World, LLC</a:t>
            </a:r>
          </a:p>
          <a:p>
            <a:pPr lvl="1">
              <a:defRPr/>
            </a:pPr>
            <a:r>
              <a:rPr lang="en-US" altLang="en-US" dirty="0"/>
              <a:t>Record in 264 _1 </a:t>
            </a:r>
          </a:p>
          <a:p>
            <a:pPr lvl="1">
              <a:defRPr/>
            </a:pPr>
            <a:r>
              <a:rPr lang="en-US" altLang="en-US" dirty="0"/>
              <a:t>However: If the cataloger chose a different entity on the resource as the publisher, i.e., Playaway or Harper Audio, etc., record </a:t>
            </a:r>
            <a:r>
              <a:rPr lang="en-US" altLang="en-US" dirty="0" err="1"/>
              <a:t>Findaway</a:t>
            </a:r>
            <a:r>
              <a:rPr lang="en-US" altLang="en-US" dirty="0"/>
              <a:t> World, LLC as an additional publisher</a:t>
            </a:r>
          </a:p>
          <a:p>
            <a:pPr marL="457200" lvl="1" indent="0">
              <a:buFont typeface="Monotype Sorts" pitchFamily="2" charset="2"/>
              <a:buNone/>
              <a:defRPr/>
            </a:pPr>
            <a:r>
              <a:rPr lang="en-US" altLang="en-US" sz="2800" dirty="0"/>
              <a:t>	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615940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229600" cy="914400"/>
          </a:xfrm>
        </p:spPr>
        <p:txBody>
          <a:bodyPr/>
          <a:lstStyle/>
          <a:p>
            <a:pPr algn="ctr"/>
            <a:r>
              <a:rPr lang="en-US" altLang="en-US" dirty="0"/>
              <a:t>Dates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410200"/>
          </a:xfrm>
        </p:spPr>
        <p:txBody>
          <a:bodyPr/>
          <a:lstStyle/>
          <a:p>
            <a:pPr>
              <a:defRPr/>
            </a:pPr>
            <a:r>
              <a:rPr lang="en-US" altLang="en-US" b="1" dirty="0"/>
              <a:t>Publication date </a:t>
            </a:r>
            <a:r>
              <a:rPr lang="en-US" altLang="en-US" dirty="0"/>
              <a:t>– core element – use the most recent publication date</a:t>
            </a:r>
          </a:p>
          <a:p>
            <a:pPr lvl="1">
              <a:defRPr/>
            </a:pPr>
            <a:r>
              <a:rPr lang="en-US" altLang="en-US" dirty="0"/>
              <a:t>Audio media players rarely have a publication date</a:t>
            </a:r>
          </a:p>
          <a:p>
            <a:pPr>
              <a:defRPr/>
            </a:pPr>
            <a:r>
              <a:rPr lang="en-US" altLang="en-US" b="1" dirty="0"/>
              <a:t>Copyright date </a:t>
            </a:r>
            <a:r>
              <a:rPr lang="en-US" altLang="en-US" dirty="0"/>
              <a:t>– use the copyright date for the device, not the phonogram date (℗) for the original audiobook, or the copyright date for the print book</a:t>
            </a:r>
          </a:p>
          <a:p>
            <a:pPr lvl="2">
              <a:defRPr/>
            </a:pPr>
            <a:r>
              <a:rPr lang="en-US" altLang="en-US" sz="2600" dirty="0"/>
              <a:t>Record in 264 _1 $c as implied publication date, in brackets</a:t>
            </a:r>
          </a:p>
          <a:p>
            <a:pPr lvl="2">
              <a:defRPr/>
            </a:pPr>
            <a:r>
              <a:rPr lang="en-US" altLang="en-US" sz="2600" dirty="0"/>
              <a:t>Record in 264 _4 $c with copyright symbol</a:t>
            </a:r>
          </a:p>
          <a:p>
            <a:pPr>
              <a:defRPr/>
            </a:pPr>
            <a:r>
              <a:rPr lang="en-US" altLang="en-US" dirty="0"/>
              <a:t>If phonogram date or copyright date for other formats are present, may be recorded in a note</a:t>
            </a:r>
          </a:p>
          <a:p>
            <a:pPr>
              <a:defRPr/>
            </a:pPr>
            <a:endParaRPr lang="en-US" altLang="en-US" sz="2400" b="1" dirty="0"/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63172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90500" y="152400"/>
            <a:ext cx="8763000" cy="1052511"/>
          </a:xfrm>
        </p:spPr>
        <p:txBody>
          <a:bodyPr/>
          <a:lstStyle/>
          <a:p>
            <a:pPr algn="ctr"/>
            <a:r>
              <a:rPr lang="en-US" altLang="en-US" dirty="0"/>
              <a:t>Example—dates on Playaway container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9EAB2C-BF8C-43C3-92DE-C9DD08889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4800" y="2432059"/>
            <a:ext cx="6270805" cy="310216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CE31D8-2E4D-40F0-A775-49C0FD58B92C}"/>
              </a:ext>
            </a:extLst>
          </p:cNvPr>
          <p:cNvSpPr txBox="1"/>
          <p:nvPr/>
        </p:nvSpPr>
        <p:spPr>
          <a:xfrm>
            <a:off x="381000" y="1387352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n-lt"/>
              </a:rPr>
              <a:t>Copyright date for print book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4186EEE-49E9-406F-B57C-4257D69E892A}"/>
              </a:ext>
            </a:extLst>
          </p:cNvPr>
          <p:cNvCxnSpPr/>
          <p:nvPr/>
        </p:nvCxnSpPr>
        <p:spPr bwMode="auto">
          <a:xfrm>
            <a:off x="1752600" y="2133600"/>
            <a:ext cx="762000" cy="990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940CD8E-4CEE-4349-B5E4-5C4CF9846C19}"/>
              </a:ext>
            </a:extLst>
          </p:cNvPr>
          <p:cNvSpPr txBox="1"/>
          <p:nvPr/>
        </p:nvSpPr>
        <p:spPr>
          <a:xfrm>
            <a:off x="4541292" y="1353999"/>
            <a:ext cx="3162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n-lt"/>
              </a:rPr>
              <a:t>Phonogram date for audiobook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764843-8EFB-4C06-8605-B6D906D00576}"/>
              </a:ext>
            </a:extLst>
          </p:cNvPr>
          <p:cNvCxnSpPr/>
          <p:nvPr/>
        </p:nvCxnSpPr>
        <p:spPr bwMode="auto">
          <a:xfrm flipH="1">
            <a:off x="3124200" y="2057400"/>
            <a:ext cx="2514600" cy="1219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BF077B-4FCF-4D98-A422-FB19C7C91612}"/>
              </a:ext>
            </a:extLst>
          </p:cNvPr>
          <p:cNvSpPr txBox="1"/>
          <p:nvPr/>
        </p:nvSpPr>
        <p:spPr>
          <a:xfrm>
            <a:off x="2895600" y="5527208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n-lt"/>
              </a:rPr>
              <a:t>Copyright date for Playaway device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FE827C-9DCE-4FE8-BA16-11456E7A5E53}"/>
              </a:ext>
            </a:extLst>
          </p:cNvPr>
          <p:cNvCxnSpPr>
            <a:cxnSpLocks/>
            <a:stCxn id="11" idx="1"/>
          </p:cNvCxnSpPr>
          <p:nvPr/>
        </p:nvCxnSpPr>
        <p:spPr bwMode="auto">
          <a:xfrm flipH="1" flipV="1">
            <a:off x="2133600" y="5181601"/>
            <a:ext cx="762000" cy="7303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2267907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90500" y="152400"/>
            <a:ext cx="8763000" cy="1052511"/>
          </a:xfrm>
        </p:spPr>
        <p:txBody>
          <a:bodyPr/>
          <a:lstStyle/>
          <a:p>
            <a:pPr algn="ctr"/>
            <a:r>
              <a:rPr lang="en-US" altLang="en-US" dirty="0"/>
              <a:t>Example—MARC tag 264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DF1FB-7681-4F70-8F71-CAB56BCB3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3340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en-US" altLang="en-US" b="1" dirty="0"/>
              <a:t>264</a:t>
            </a:r>
            <a:r>
              <a:rPr lang="en-US" altLang="en-US" dirty="0"/>
              <a:t> _ 1 </a:t>
            </a:r>
            <a:r>
              <a:rPr lang="en-US" altLang="en-US" b="1" dirty="0"/>
              <a:t>$</a:t>
            </a:r>
            <a:r>
              <a:rPr lang="en-US" altLang="en-US" b="1" dirty="0" err="1"/>
              <a:t>a</a:t>
            </a:r>
            <a:r>
              <a:rPr lang="en-US" altLang="en-US" dirty="0" err="1"/>
              <a:t>Solon</a:t>
            </a:r>
            <a:r>
              <a:rPr lang="en-US" altLang="en-US" dirty="0"/>
              <a:t>, Ohio :</a:t>
            </a:r>
            <a:r>
              <a:rPr lang="en-US" altLang="en-US" b="1" dirty="0"/>
              <a:t>$</a:t>
            </a:r>
            <a:r>
              <a:rPr lang="en-US" altLang="en-US" b="1" dirty="0" err="1"/>
              <a:t>b</a:t>
            </a:r>
            <a:r>
              <a:rPr lang="en-US" altLang="en-US" dirty="0" err="1"/>
              <a:t>Findaway</a:t>
            </a:r>
            <a:r>
              <a:rPr lang="en-US" altLang="en-US" dirty="0"/>
              <a:t> World, LLC, </a:t>
            </a:r>
            <a:r>
              <a:rPr lang="en-US" altLang="en-US" b="1" dirty="0"/>
              <a:t>$c </a:t>
            </a:r>
            <a:r>
              <a:rPr lang="en-US" altLang="en-US" dirty="0"/>
              <a:t>[2018]</a:t>
            </a:r>
          </a:p>
          <a:p>
            <a:pPr marL="0" indent="0">
              <a:buNone/>
              <a:defRPr/>
            </a:pPr>
            <a:r>
              <a:rPr lang="en-US" altLang="en-US" b="1" dirty="0"/>
              <a:t>264</a:t>
            </a:r>
            <a:r>
              <a:rPr lang="en-US" altLang="en-US" dirty="0"/>
              <a:t> _ 4 </a:t>
            </a:r>
            <a:r>
              <a:rPr lang="en-US" altLang="en-US" b="1" dirty="0"/>
              <a:t>$c©</a:t>
            </a:r>
            <a:r>
              <a:rPr lang="en-US" altLang="en-US" dirty="0"/>
              <a:t>2018</a:t>
            </a:r>
          </a:p>
          <a:p>
            <a:pPr marL="0" indent="0">
              <a:buNone/>
              <a:defRPr/>
            </a:pPr>
            <a:endParaRPr lang="en-US" altLang="en-US" dirty="0"/>
          </a:p>
          <a:p>
            <a:pPr marL="0" indent="0">
              <a:buNone/>
              <a:defRPr/>
            </a:pPr>
            <a:r>
              <a:rPr lang="en-US" altLang="en-US" dirty="0"/>
              <a:t>If a different entity on the item is recorded as publisher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altLang="en-US" b="1" dirty="0"/>
              <a:t>264</a:t>
            </a:r>
            <a:r>
              <a:rPr lang="en-US" altLang="en-US" dirty="0"/>
              <a:t> _ 1 </a:t>
            </a:r>
            <a:r>
              <a:rPr lang="en-US" altLang="en-US" b="1" dirty="0"/>
              <a:t>$</a:t>
            </a:r>
            <a:r>
              <a:rPr lang="en-US" altLang="en-US" b="1" dirty="0" err="1"/>
              <a:t>a</a:t>
            </a:r>
            <a:r>
              <a:rPr lang="en-US" altLang="en-US" dirty="0" err="1"/>
              <a:t>New</a:t>
            </a:r>
            <a:r>
              <a:rPr lang="en-US" altLang="en-US" dirty="0"/>
              <a:t> York, New York :</a:t>
            </a:r>
            <a:r>
              <a:rPr lang="en-US" altLang="en-US" b="1" dirty="0"/>
              <a:t>$</a:t>
            </a:r>
            <a:r>
              <a:rPr lang="en-US" altLang="en-US" b="1" dirty="0" err="1"/>
              <a:t>b</a:t>
            </a:r>
            <a:r>
              <a:rPr lang="en-US" altLang="en-US" dirty="0" err="1"/>
              <a:t>Scholastic</a:t>
            </a:r>
            <a:r>
              <a:rPr lang="en-US" altLang="en-US" dirty="0"/>
              <a:t> Audiobooks ;</a:t>
            </a:r>
            <a:r>
              <a:rPr lang="en-US" altLang="en-US" b="1" dirty="0"/>
              <a:t>$</a:t>
            </a:r>
            <a:r>
              <a:rPr lang="en-US" altLang="en-US" b="1" dirty="0" err="1"/>
              <a:t>a</a:t>
            </a:r>
            <a:r>
              <a:rPr lang="en-US" altLang="en-US" dirty="0" err="1"/>
              <a:t>Solon</a:t>
            </a:r>
            <a:r>
              <a:rPr lang="en-US" altLang="en-US" dirty="0"/>
              <a:t>, Ohio :</a:t>
            </a:r>
            <a:r>
              <a:rPr lang="en-US" altLang="en-US" b="1" dirty="0"/>
              <a:t>$</a:t>
            </a:r>
            <a:r>
              <a:rPr lang="en-US" altLang="en-US" b="1" dirty="0" err="1"/>
              <a:t>b</a:t>
            </a:r>
            <a:r>
              <a:rPr lang="en-US" altLang="en-US" dirty="0" err="1"/>
              <a:t>Findaway</a:t>
            </a:r>
            <a:r>
              <a:rPr lang="en-US" altLang="en-US" dirty="0"/>
              <a:t> World, </a:t>
            </a:r>
            <a:r>
              <a:rPr lang="en-US" altLang="en-US" dirty="0" err="1"/>
              <a:t>LLC,</a:t>
            </a:r>
            <a:r>
              <a:rPr lang="en-US" altLang="en-US" b="1" dirty="0" err="1"/>
              <a:t>$c</a:t>
            </a:r>
            <a:r>
              <a:rPr lang="en-US" altLang="en-US" dirty="0"/>
              <a:t>[2018]</a:t>
            </a:r>
          </a:p>
          <a:p>
            <a:pPr marL="0" indent="0">
              <a:buNone/>
              <a:defRPr/>
            </a:pPr>
            <a:r>
              <a:rPr lang="en-US" altLang="en-US" b="1" dirty="0"/>
              <a:t>264</a:t>
            </a:r>
            <a:r>
              <a:rPr lang="en-US" altLang="en-US" dirty="0"/>
              <a:t> _ 4 </a:t>
            </a:r>
            <a:r>
              <a:rPr lang="en-US" altLang="en-US" b="1" dirty="0"/>
              <a:t>$c©</a:t>
            </a:r>
            <a:r>
              <a:rPr lang="en-US" altLang="en-US" dirty="0"/>
              <a:t>2018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67453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763000" cy="1295400"/>
          </a:xfrm>
        </p:spPr>
        <p:txBody>
          <a:bodyPr/>
          <a:lstStyle/>
          <a:p>
            <a:pPr algn="ctr"/>
            <a:r>
              <a:rPr lang="en-US" altLang="en-US" dirty="0"/>
              <a:t>Physical characteristics--MARC tags 3XX		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342900" y="1640840"/>
            <a:ext cx="8382000" cy="4988560"/>
          </a:xfrm>
        </p:spPr>
        <p:txBody>
          <a:bodyPr/>
          <a:lstStyle/>
          <a:p>
            <a:pPr marL="914400" lvl="1" indent="-514350">
              <a:buFont typeface="Monotype Sorts" pitchFamily="2" charset="2"/>
              <a:buNone/>
            </a:pPr>
            <a:r>
              <a:rPr lang="en-US" altLang="en-US" sz="3200" dirty="0"/>
              <a:t>300       Physical description</a:t>
            </a:r>
          </a:p>
          <a:p>
            <a:pPr marL="914400" lvl="1" indent="-514350">
              <a:buFont typeface="Monotype Sorts" pitchFamily="2" charset="2"/>
              <a:buNone/>
            </a:pPr>
            <a:r>
              <a:rPr lang="en-US" altLang="en-US" sz="3200" dirty="0"/>
              <a:t>336	Content type</a:t>
            </a:r>
          </a:p>
          <a:p>
            <a:pPr marL="914400" lvl="1" indent="-514350">
              <a:buFont typeface="Monotype Sorts" pitchFamily="2" charset="2"/>
              <a:buNone/>
            </a:pPr>
            <a:r>
              <a:rPr lang="en-US" altLang="en-US" sz="3200" dirty="0"/>
              <a:t>337	Media type</a:t>
            </a:r>
          </a:p>
          <a:p>
            <a:pPr marL="914400" lvl="1" indent="-514350">
              <a:buFont typeface="Monotype Sorts" pitchFamily="2" charset="2"/>
              <a:buNone/>
            </a:pPr>
            <a:r>
              <a:rPr lang="en-US" altLang="en-US" sz="3200" dirty="0"/>
              <a:t>338	Carrier type</a:t>
            </a:r>
          </a:p>
          <a:p>
            <a:pPr marL="914400" lvl="1" indent="-514350">
              <a:buFont typeface="Monotype Sorts" pitchFamily="2" charset="2"/>
              <a:buNone/>
            </a:pPr>
            <a:r>
              <a:rPr lang="en-US" altLang="en-US" sz="3200" dirty="0"/>
              <a:t>340       Physical medium</a:t>
            </a:r>
          </a:p>
          <a:p>
            <a:pPr marL="914400" lvl="1" indent="-514350">
              <a:buFont typeface="Monotype Sorts" pitchFamily="2" charset="2"/>
              <a:buNone/>
            </a:pPr>
            <a:r>
              <a:rPr lang="en-US" altLang="en-US" sz="3200" dirty="0"/>
              <a:t>344	Sound characteristics</a:t>
            </a:r>
          </a:p>
          <a:p>
            <a:pPr marL="914400" lvl="1" indent="-514350">
              <a:buFont typeface="Monotype Sorts" pitchFamily="2" charset="2"/>
              <a:buNone/>
            </a:pPr>
            <a:r>
              <a:rPr lang="en-US" altLang="en-US" sz="3200" dirty="0"/>
              <a:t>347	Digital file characteristics</a:t>
            </a:r>
          </a:p>
          <a:p>
            <a:pPr marL="914400" lvl="1" indent="-514350">
              <a:buFont typeface="Monotype Sorts" pitchFamily="2" charset="2"/>
              <a:buNone/>
            </a:pPr>
            <a:r>
              <a:rPr lang="en-US" altLang="en-US" sz="2400" dirty="0"/>
              <a:t>Indicators are blank; 300 may have ending punctuation</a:t>
            </a:r>
          </a:p>
        </p:txBody>
      </p:sp>
    </p:spTree>
    <p:extLst>
      <p:ext uri="{BB962C8B-B14F-4D97-AF65-F5344CB8AC3E}">
        <p14:creationId xmlns:p14="http://schemas.microsoft.com/office/powerpoint/2010/main" val="411272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8153400" cy="1143000"/>
          </a:xfrm>
          <a:noFill/>
        </p:spPr>
        <p:txBody>
          <a:bodyPr/>
          <a:lstStyle/>
          <a:p>
            <a:pPr algn="ctr"/>
            <a:r>
              <a:rPr lang="en-US" altLang="en-US" dirty="0"/>
              <a:t>Topics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382000" cy="45720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Types of audio media players</a:t>
            </a:r>
          </a:p>
          <a:p>
            <a:r>
              <a:rPr lang="en-US" altLang="en-US" dirty="0"/>
              <a:t>Descriptive cataloging</a:t>
            </a:r>
          </a:p>
          <a:p>
            <a:r>
              <a:rPr lang="en-US" altLang="en-US" dirty="0"/>
              <a:t>Subject headings</a:t>
            </a:r>
          </a:p>
          <a:p>
            <a:r>
              <a:rPr lang="en-US" altLang="en-US" dirty="0"/>
              <a:t>Resources</a:t>
            </a: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228600"/>
            <a:ext cx="8001000" cy="838200"/>
          </a:xfrm>
        </p:spPr>
        <p:txBody>
          <a:bodyPr/>
          <a:lstStyle/>
          <a:p>
            <a:pPr algn="ctr"/>
            <a:r>
              <a:rPr lang="en-US" altLang="en-US" dirty="0"/>
              <a:t>Extent—300 $a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458200" cy="6172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Record the type of device, using this wording: 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/>
              <a:t>Preloaded audio players</a:t>
            </a:r>
            <a:r>
              <a:rPr lang="en-US" altLang="en-US" sz="2800" dirty="0"/>
              <a:t>: 1 audio media player</a:t>
            </a:r>
          </a:p>
          <a:p>
            <a:pPr lvl="2">
              <a:lnSpc>
                <a:spcPct val="90000"/>
              </a:lnSpc>
            </a:pPr>
            <a:r>
              <a:rPr lang="en-US" altLang="en-US" sz="2800" dirty="0"/>
              <a:t>Record playing time in parentheses, if readily available</a:t>
            </a:r>
          </a:p>
          <a:p>
            <a:pPr lvl="3">
              <a:lnSpc>
                <a:spcPct val="90000"/>
              </a:lnSpc>
            </a:pPr>
            <a:r>
              <a:rPr lang="en-US" altLang="en-US" sz="2800" dirty="0"/>
              <a:t>Abbreviate hour(s) as hr.</a:t>
            </a:r>
          </a:p>
          <a:p>
            <a:pPr lvl="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Abbreviate minute(s) as min.</a:t>
            </a:r>
          </a:p>
          <a:p>
            <a:pPr lvl="3">
              <a:lnSpc>
                <a:spcPct val="90000"/>
              </a:lnSpc>
            </a:pPr>
            <a:r>
              <a:rPr lang="en-US" altLang="en-US" sz="2800" dirty="0"/>
              <a:t>Spell out approximately, even if abbreviated on item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/>
              <a:t>Audio-enabled books</a:t>
            </a:r>
            <a:r>
              <a:rPr lang="en-US" altLang="en-US" sz="2800" dirty="0"/>
              <a:t>: 1 audio-enabled book</a:t>
            </a:r>
          </a:p>
          <a:p>
            <a:pPr lvl="2">
              <a:lnSpc>
                <a:spcPct val="90000"/>
              </a:lnSpc>
            </a:pPr>
            <a:r>
              <a:rPr lang="en-US" altLang="en-US" sz="2800" dirty="0"/>
              <a:t>Record pagination of book in parenthesis</a:t>
            </a:r>
          </a:p>
          <a:p>
            <a:pPr lvl="2">
              <a:lnSpc>
                <a:spcPct val="90000"/>
              </a:lnSpc>
            </a:pPr>
            <a:r>
              <a:rPr lang="en-US" altLang="en-US" sz="2800" dirty="0"/>
              <a:t>Playing time may be recorded in a note if available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8001000" cy="1143000"/>
          </a:xfrm>
        </p:spPr>
        <p:txBody>
          <a:bodyPr/>
          <a:lstStyle/>
          <a:p>
            <a:pPr algn="ctr"/>
            <a:r>
              <a:rPr lang="en-US" altLang="en-US" dirty="0"/>
              <a:t>Other physical details—300 $b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3058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Previously used to record sound characteristics (i.e., digital, optical, stereo)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Current practice: Omit 300 $b and record sound characteristics in MARC tag 344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OK to retain if present, but add 344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When creating an original record, use current practice 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1242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48700" cy="1143000"/>
          </a:xfrm>
        </p:spPr>
        <p:txBody>
          <a:bodyPr/>
          <a:lstStyle/>
          <a:p>
            <a:pPr algn="ctr"/>
            <a:r>
              <a:rPr lang="en-US" altLang="en-US" dirty="0"/>
              <a:t>Other physical details—300 $b (cont.)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82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b="1" dirty="0"/>
          </a:p>
          <a:p>
            <a:pPr>
              <a:lnSpc>
                <a:spcPct val="90000"/>
              </a:lnSpc>
            </a:pPr>
            <a:r>
              <a:rPr lang="en-US" altLang="en-US" b="1" dirty="0"/>
              <a:t>Preloaded audio players: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If present, will include “digital”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May also see “HD audio”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Don’t need to add if not present; record in MARC tag 344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Audio-enabled books</a:t>
            </a:r>
            <a:r>
              <a:rPr lang="en-US" altLang="en-US" dirty="0"/>
              <a:t>: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Record illustrative contents of book</a:t>
            </a:r>
          </a:p>
        </p:txBody>
      </p:sp>
    </p:spTree>
    <p:extLst>
      <p:ext uri="{BB962C8B-B14F-4D97-AF65-F5344CB8AC3E}">
        <p14:creationId xmlns:p14="http://schemas.microsoft.com/office/powerpoint/2010/main" val="2128894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685800"/>
          </a:xfrm>
        </p:spPr>
        <p:txBody>
          <a:bodyPr/>
          <a:lstStyle/>
          <a:p>
            <a:pPr algn="ctr"/>
            <a:r>
              <a:rPr lang="en-US" altLang="en-US"/>
              <a:t>Dimensions—300 $c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82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/>
              <a:t>Preloaded audio players</a:t>
            </a:r>
            <a:r>
              <a:rPr lang="en-US" altLang="en-US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Record dimensions of device in inches</a:t>
            </a:r>
          </a:p>
          <a:p>
            <a:pPr lvl="2">
              <a:lnSpc>
                <a:spcPct val="90000"/>
              </a:lnSpc>
            </a:pPr>
            <a:r>
              <a:rPr lang="en-US" altLang="en-US" b="1" dirty="0"/>
              <a:t>Note:</a:t>
            </a:r>
            <a:r>
              <a:rPr lang="en-US" altLang="en-US" dirty="0"/>
              <a:t>  Dimensions of Playaway devices have changed slightly. Difference in dimensions may be disregarded when matching, if the record otherwise matches</a:t>
            </a:r>
          </a:p>
          <a:p>
            <a:pPr lvl="3">
              <a:lnSpc>
                <a:spcPct val="90000"/>
              </a:lnSpc>
            </a:pPr>
            <a:r>
              <a:rPr lang="en-US" altLang="en-US" sz="2200" dirty="0"/>
              <a:t>Previous dimensions: 3 1/2 x 2 1/4 in.</a:t>
            </a:r>
          </a:p>
          <a:p>
            <a:pPr lvl="3">
              <a:lnSpc>
                <a:spcPct val="90000"/>
              </a:lnSpc>
            </a:pPr>
            <a:r>
              <a:rPr lang="en-US" altLang="en-US" sz="2200" dirty="0"/>
              <a:t>Current dimensions: 3 3/8 x 2 1/8 in. </a:t>
            </a:r>
          </a:p>
          <a:p>
            <a:pPr>
              <a:lnSpc>
                <a:spcPct val="90000"/>
              </a:lnSpc>
            </a:pPr>
            <a:r>
              <a:rPr lang="en-US" altLang="en-US" b="1" dirty="0"/>
              <a:t>Audio-enabled books</a:t>
            </a:r>
            <a:r>
              <a:rPr lang="en-US" altLang="en-US" dirty="0"/>
              <a:t>: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Record dimension(s) of book in cm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609600"/>
          </a:xfrm>
        </p:spPr>
        <p:txBody>
          <a:bodyPr/>
          <a:lstStyle/>
          <a:p>
            <a:pPr algn="ctr"/>
            <a:r>
              <a:rPr lang="en-US" altLang="en-US" dirty="0"/>
              <a:t>Accompanying material—300 $e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55626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Give details as you would describe the item in an individual record, omitting subfields</a:t>
            </a:r>
          </a:p>
          <a:p>
            <a:pPr lvl="1">
              <a:defRPr/>
            </a:pPr>
            <a:r>
              <a:rPr lang="en-US" altLang="en-US" dirty="0"/>
              <a:t>Do not include batteries or earphones in $e</a:t>
            </a:r>
          </a:p>
          <a:p>
            <a:pPr lvl="1">
              <a:defRPr/>
            </a:pPr>
            <a:r>
              <a:rPr lang="en-US" altLang="en-US" dirty="0"/>
              <a:t>Do not describe book as accompanying material in records for audio-enabled books</a:t>
            </a:r>
          </a:p>
          <a:p>
            <a:pPr lvl="1">
              <a:defRPr/>
            </a:pPr>
            <a:r>
              <a:rPr lang="en-US" altLang="en-US" dirty="0"/>
              <a:t>Books packaged with the Me Reader should be coded as accompanying material</a:t>
            </a:r>
          </a:p>
          <a:p>
            <a:pPr lvl="2">
              <a:defRPr/>
            </a:pPr>
            <a:r>
              <a:rPr lang="en-US" altLang="en-US" b="1" dirty="0"/>
              <a:t>300</a:t>
            </a:r>
            <a:r>
              <a:rPr lang="en-US" altLang="en-US" dirty="0"/>
              <a:t> _ _ </a:t>
            </a:r>
            <a:r>
              <a:rPr lang="en-US" altLang="en-US" b="1" dirty="0"/>
              <a:t>$a</a:t>
            </a:r>
            <a:r>
              <a:rPr lang="en-US" altLang="en-US" dirty="0"/>
              <a:t>1 audio media player :</a:t>
            </a:r>
            <a:r>
              <a:rPr lang="en-US" altLang="en-US" b="1" dirty="0"/>
              <a:t>$</a:t>
            </a:r>
            <a:r>
              <a:rPr lang="en-US" altLang="en-US" b="1" dirty="0" err="1"/>
              <a:t>b</a:t>
            </a:r>
            <a:r>
              <a:rPr lang="en-US" altLang="en-US" dirty="0" err="1"/>
              <a:t>digital</a:t>
            </a:r>
            <a:r>
              <a:rPr lang="en-US" altLang="en-US" dirty="0"/>
              <a:t> ;</a:t>
            </a:r>
            <a:r>
              <a:rPr lang="en-US" altLang="en-US" b="1" dirty="0"/>
              <a:t>$c</a:t>
            </a:r>
            <a:r>
              <a:rPr lang="en-US" altLang="en-US" dirty="0"/>
              <a:t>5 x 4 x 1 in. +</a:t>
            </a:r>
            <a:r>
              <a:rPr lang="en-US" altLang="en-US" b="1" dirty="0"/>
              <a:t>$e</a:t>
            </a:r>
            <a:r>
              <a:rPr lang="en-US" altLang="en-US" dirty="0"/>
              <a:t>8 books (20 pages each : color illustrations ; 24 cm)</a:t>
            </a:r>
          </a:p>
          <a:p>
            <a:pPr>
              <a:defRPr/>
            </a:pPr>
            <a:r>
              <a:rPr lang="en-US" altLang="en-US" dirty="0"/>
              <a:t>Include applicable 33X and 34X fields for substantial accompanying material</a:t>
            </a:r>
          </a:p>
          <a:p>
            <a:pPr marL="457200" lvl="1" indent="0">
              <a:buFont typeface="Monotype Sorts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29600" cy="1143000"/>
          </a:xfrm>
        </p:spPr>
        <p:txBody>
          <a:bodyPr/>
          <a:lstStyle/>
          <a:p>
            <a:pPr algn="ctr"/>
            <a:r>
              <a:rPr lang="en-US" altLang="en-US" dirty="0"/>
              <a:t>Examples—300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534400" cy="39624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en-US" altLang="en-US" b="1" dirty="0"/>
              <a:t>Preloaded audio players: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altLang="en-US" b="1" dirty="0"/>
              <a:t>300</a:t>
            </a:r>
            <a:r>
              <a:rPr lang="en-US" altLang="en-US" dirty="0"/>
              <a:t> _ _ </a:t>
            </a:r>
            <a:r>
              <a:rPr lang="en-US" altLang="en-US" b="1" dirty="0"/>
              <a:t>$a</a:t>
            </a:r>
            <a:r>
              <a:rPr lang="en-US" altLang="en-US" dirty="0"/>
              <a:t>1 audio media player (2 hr., 15 min.) :</a:t>
            </a:r>
            <a:r>
              <a:rPr lang="en-US" altLang="en-US" b="1" dirty="0"/>
              <a:t>$b</a:t>
            </a:r>
            <a:r>
              <a:rPr lang="en-US" altLang="en-US" dirty="0"/>
              <a:t> digital, HD audio ;</a:t>
            </a:r>
            <a:r>
              <a:rPr lang="en-US" altLang="en-US" b="1" dirty="0"/>
              <a:t>$c </a:t>
            </a:r>
            <a:r>
              <a:rPr lang="en-US" altLang="en-US" dirty="0"/>
              <a:t>3 3/8 x 2 1/8 in.</a:t>
            </a:r>
            <a:endParaRPr lang="en-US" altLang="en-US" b="1" dirty="0"/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altLang="en-US" b="1" dirty="0"/>
              <a:t>Audio-enabled books: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altLang="en-US" b="1" dirty="0"/>
              <a:t>300</a:t>
            </a:r>
            <a:r>
              <a:rPr lang="en-US" altLang="en-US" dirty="0"/>
              <a:t> _ _ </a:t>
            </a:r>
            <a:r>
              <a:rPr lang="en-US" altLang="en-US" b="1" dirty="0"/>
              <a:t>$a</a:t>
            </a:r>
            <a:r>
              <a:rPr lang="en-US" altLang="en-US" dirty="0"/>
              <a:t>1 audio-enabled book (30 unnumbered pages) :</a:t>
            </a:r>
            <a:r>
              <a:rPr lang="en-US" altLang="en-US" b="1" dirty="0"/>
              <a:t>$</a:t>
            </a:r>
            <a:r>
              <a:rPr lang="en-US" altLang="en-US" b="1" dirty="0" err="1"/>
              <a:t>b</a:t>
            </a:r>
            <a:r>
              <a:rPr lang="en-US" altLang="en-US" dirty="0" err="1"/>
              <a:t>color</a:t>
            </a:r>
            <a:r>
              <a:rPr lang="en-US" altLang="en-US" dirty="0"/>
              <a:t> illustrations ;</a:t>
            </a:r>
            <a:r>
              <a:rPr lang="en-US" altLang="en-US" b="1" dirty="0"/>
              <a:t>$c</a:t>
            </a:r>
            <a:r>
              <a:rPr lang="en-US" altLang="en-US" dirty="0"/>
              <a:t>28 cm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b="1" dirty="0"/>
          </a:p>
          <a:p>
            <a:pPr marL="457200" lvl="1" indent="0">
              <a:buFont typeface="Monotype Sorts" pitchFamily="2" charset="2"/>
              <a:buNone/>
              <a:defRPr/>
            </a:pPr>
            <a:endParaRPr lang="en-US" altLang="en-US" dirty="0"/>
          </a:p>
          <a:p>
            <a:pPr marL="457200" lvl="1" indent="0">
              <a:buFont typeface="Monotype Sorts" pitchFamily="2" charset="2"/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7435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305800" cy="1371600"/>
          </a:xfrm>
        </p:spPr>
        <p:txBody>
          <a:bodyPr/>
          <a:lstStyle/>
          <a:p>
            <a:pPr algn="ctr"/>
            <a:r>
              <a:rPr lang="en-US" altLang="en-US" dirty="0"/>
              <a:t>MARC tags 33X—general guidelines		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b="1" dirty="0"/>
          </a:p>
          <a:p>
            <a:pPr>
              <a:lnSpc>
                <a:spcPct val="90000"/>
              </a:lnSpc>
            </a:pPr>
            <a:r>
              <a:rPr lang="en-US" altLang="en-US" b="1" dirty="0"/>
              <a:t>Preloaded audio players</a:t>
            </a:r>
            <a:r>
              <a:rPr lang="en-US" altLang="en-US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Record applicable 33X fields for the spoken word aspect and the electronic resource aspect  </a:t>
            </a:r>
          </a:p>
          <a:p>
            <a:pPr lvl="1"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b="1" dirty="0"/>
              <a:t>Audio-enabled books</a:t>
            </a:r>
            <a:r>
              <a:rPr lang="en-US" altLang="en-US" dirty="0"/>
              <a:t>: 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Record applicable 33X fields for the spoken word aspect, the electronic resource aspect, and the book aspect  </a:t>
            </a:r>
          </a:p>
          <a:p>
            <a:pPr marL="514350" indent="-514350"/>
            <a:endParaRPr lang="en-US" altLang="en-US" sz="3400" dirty="0"/>
          </a:p>
          <a:p>
            <a:pPr marL="914400" lvl="1" indent="-514350">
              <a:buFont typeface="Monotype Sorts" pitchFamily="2" charset="2"/>
              <a:buNone/>
            </a:pPr>
            <a:r>
              <a:rPr lang="en-US" altLang="en-US" sz="3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73926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1066800"/>
          </a:xfrm>
        </p:spPr>
        <p:txBody>
          <a:bodyPr/>
          <a:lstStyle/>
          <a:p>
            <a:pPr algn="ctr"/>
            <a:r>
              <a:rPr lang="en-US" altLang="en-US" dirty="0"/>
              <a:t>MARC tags 33X for preloaded audio players		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81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000" b="1" dirty="0"/>
              <a:t>336</a:t>
            </a:r>
            <a:r>
              <a:rPr lang="en-US" altLang="en-US" sz="3000" dirty="0"/>
              <a:t> _ _</a:t>
            </a:r>
            <a:r>
              <a:rPr lang="en-US" altLang="en-US" sz="3000" b="1" dirty="0"/>
              <a:t>$</a:t>
            </a:r>
            <a:r>
              <a:rPr lang="en-US" altLang="en-US" sz="3000" b="1" dirty="0" err="1"/>
              <a:t>a</a:t>
            </a:r>
            <a:r>
              <a:rPr lang="en-US" altLang="en-US" sz="3000" dirty="0" err="1"/>
              <a:t>spoken</a:t>
            </a:r>
            <a:r>
              <a:rPr lang="en-US" altLang="en-US" sz="3000" dirty="0"/>
              <a:t> word</a:t>
            </a:r>
            <a:r>
              <a:rPr lang="en-US" altLang="en-US" sz="3000" b="1" dirty="0"/>
              <a:t>$b</a:t>
            </a:r>
            <a:r>
              <a:rPr lang="en-US" altLang="en-US" sz="3000" dirty="0"/>
              <a:t>spw</a:t>
            </a:r>
            <a:r>
              <a:rPr lang="en-US" altLang="en-US" sz="3000" b="1" dirty="0"/>
              <a:t>$2</a:t>
            </a:r>
            <a:r>
              <a:rPr lang="en-US" altLang="en-US" sz="3000" dirty="0"/>
              <a:t>rdacontent</a:t>
            </a:r>
          </a:p>
          <a:p>
            <a:pPr marL="0" indent="0">
              <a:buNone/>
            </a:pPr>
            <a:r>
              <a:rPr lang="en-US" altLang="en-US" sz="3200" b="1" dirty="0"/>
              <a:t>337</a:t>
            </a:r>
            <a:r>
              <a:rPr lang="en-US" altLang="en-US" sz="3200" dirty="0"/>
              <a:t> _ _</a:t>
            </a:r>
            <a:r>
              <a:rPr lang="en-US" altLang="en-US" sz="3200" b="1" dirty="0"/>
              <a:t>$a</a:t>
            </a:r>
            <a:r>
              <a:rPr lang="en-US" altLang="en-US" sz="3200" dirty="0"/>
              <a:t>audio</a:t>
            </a:r>
            <a:r>
              <a:rPr lang="en-US" altLang="en-US" sz="3200" b="1" dirty="0"/>
              <a:t>$b</a:t>
            </a:r>
            <a:r>
              <a:rPr lang="en-US" altLang="en-US" sz="3200" dirty="0"/>
              <a:t>s</a:t>
            </a:r>
            <a:r>
              <a:rPr lang="en-US" altLang="en-US" sz="3200" b="1" dirty="0"/>
              <a:t>$2</a:t>
            </a:r>
            <a:r>
              <a:rPr lang="en-US" altLang="en-US" sz="3200" dirty="0"/>
              <a:t>rdamedia</a:t>
            </a:r>
          </a:p>
          <a:p>
            <a:pPr marL="0" indent="0">
              <a:buNone/>
            </a:pPr>
            <a:r>
              <a:rPr lang="en-US" altLang="en-US" sz="3200" b="1" dirty="0"/>
              <a:t>337</a:t>
            </a:r>
            <a:r>
              <a:rPr lang="en-US" altLang="en-US" sz="3200" dirty="0"/>
              <a:t> _ _</a:t>
            </a:r>
            <a:r>
              <a:rPr lang="en-US" altLang="en-US" sz="3200" b="1" dirty="0"/>
              <a:t>$a</a:t>
            </a:r>
            <a:r>
              <a:rPr lang="en-US" altLang="en-US" sz="3200" dirty="0"/>
              <a:t>unmediated</a:t>
            </a:r>
            <a:r>
              <a:rPr lang="en-US" altLang="en-US" sz="3200" b="1" dirty="0"/>
              <a:t>$b</a:t>
            </a:r>
            <a:r>
              <a:rPr lang="en-US" altLang="en-US" sz="3200" dirty="0"/>
              <a:t>n</a:t>
            </a:r>
            <a:r>
              <a:rPr lang="en-US" altLang="en-US" sz="3200" b="1" dirty="0"/>
              <a:t>$2</a:t>
            </a:r>
            <a:r>
              <a:rPr lang="en-US" altLang="en-US" sz="3200" dirty="0"/>
              <a:t>rdamedia</a:t>
            </a:r>
          </a:p>
          <a:p>
            <a:pPr marL="0" indent="0">
              <a:buNone/>
            </a:pPr>
            <a:r>
              <a:rPr lang="en-US" altLang="en-US" sz="3200" b="1" dirty="0"/>
              <a:t>338</a:t>
            </a:r>
            <a:r>
              <a:rPr lang="en-US" altLang="en-US" sz="3200" dirty="0"/>
              <a:t> _ _</a:t>
            </a:r>
            <a:r>
              <a:rPr lang="en-US" altLang="en-US" sz="3200" b="1" dirty="0"/>
              <a:t>$a</a:t>
            </a:r>
            <a:r>
              <a:rPr lang="en-US" altLang="en-US" sz="3200" dirty="0"/>
              <a:t>other</a:t>
            </a:r>
            <a:r>
              <a:rPr lang="en-US" altLang="en-US" sz="3200" b="1" dirty="0"/>
              <a:t>$b</a:t>
            </a:r>
            <a:r>
              <a:rPr lang="en-US" altLang="en-US" sz="3200" dirty="0"/>
              <a:t>sz</a:t>
            </a:r>
            <a:r>
              <a:rPr lang="en-US" altLang="en-US" sz="3200" b="1" dirty="0"/>
              <a:t>$2</a:t>
            </a:r>
            <a:r>
              <a:rPr lang="en-US" altLang="en-US" sz="3200" dirty="0"/>
              <a:t>rdacarrier</a:t>
            </a:r>
          </a:p>
          <a:p>
            <a:pPr marL="0" indent="0">
              <a:buNone/>
            </a:pPr>
            <a:r>
              <a:rPr lang="en-US" altLang="en-US" sz="3200" b="1" dirty="0"/>
              <a:t>338</a:t>
            </a:r>
            <a:r>
              <a:rPr lang="en-US" altLang="en-US" sz="3200" dirty="0"/>
              <a:t> _ _</a:t>
            </a:r>
            <a:r>
              <a:rPr lang="en-US" altLang="en-US" sz="3200" b="1" dirty="0"/>
              <a:t>$a</a:t>
            </a:r>
            <a:r>
              <a:rPr lang="en-US" altLang="en-US" sz="3200" dirty="0"/>
              <a:t>other</a:t>
            </a:r>
            <a:r>
              <a:rPr lang="en-US" altLang="en-US" sz="3200" b="1" dirty="0"/>
              <a:t>$b</a:t>
            </a:r>
            <a:r>
              <a:rPr lang="en-US" altLang="en-US" sz="3200" dirty="0"/>
              <a:t>nz</a:t>
            </a:r>
            <a:r>
              <a:rPr lang="en-US" altLang="en-US" sz="3200" b="1" dirty="0"/>
              <a:t>$2</a:t>
            </a:r>
            <a:r>
              <a:rPr lang="en-US" altLang="en-US" sz="3200" dirty="0"/>
              <a:t>rdacarrier</a:t>
            </a:r>
          </a:p>
          <a:p>
            <a:pPr marL="0" indent="0">
              <a:buNone/>
            </a:pPr>
            <a:r>
              <a:rPr lang="en-US" altLang="en-US" sz="2400" b="1" dirty="0"/>
              <a:t>Note</a:t>
            </a:r>
            <a:r>
              <a:rPr lang="en-US" altLang="en-US" sz="2400" dirty="0"/>
              <a:t>: 337 $a </a:t>
            </a:r>
            <a:r>
              <a:rPr lang="en-US" altLang="en-US" sz="2400" i="1" dirty="0"/>
              <a:t>unmediated</a:t>
            </a:r>
            <a:r>
              <a:rPr lang="en-US" altLang="en-US" sz="2400" dirty="0"/>
              <a:t> is included for the electronic resource aspect</a:t>
            </a:r>
          </a:p>
          <a:p>
            <a:pPr marL="0" indent="0">
              <a:buNone/>
            </a:pPr>
            <a:r>
              <a:rPr lang="en-US" altLang="en-US" sz="2400" dirty="0"/>
              <a:t>If record says </a:t>
            </a:r>
            <a:r>
              <a:rPr lang="en-US" altLang="en-US" sz="2400" i="1" dirty="0"/>
              <a:t>computer</a:t>
            </a:r>
            <a:r>
              <a:rPr lang="en-US" altLang="en-US" sz="2400" dirty="0"/>
              <a:t>, change to </a:t>
            </a:r>
            <a:r>
              <a:rPr lang="en-US" altLang="en-US" sz="2400" i="1" dirty="0"/>
              <a:t>unmediated. </a:t>
            </a:r>
            <a:r>
              <a:rPr lang="en-US" altLang="en-US" sz="2400" dirty="0"/>
              <a:t>Disregard error message in MARC report.</a:t>
            </a:r>
            <a:endParaRPr lang="en-US" altLang="en-US" sz="2400" i="1" dirty="0"/>
          </a:p>
          <a:p>
            <a:pPr marL="0" indent="0">
              <a:buNone/>
            </a:pPr>
            <a:r>
              <a:rPr lang="en-US" altLang="en-US" sz="2400" dirty="0"/>
              <a:t>338 $b </a:t>
            </a:r>
            <a:r>
              <a:rPr lang="en-US" altLang="en-US" sz="2400" dirty="0" err="1"/>
              <a:t>sz</a:t>
            </a:r>
            <a:r>
              <a:rPr lang="en-US" altLang="en-US" sz="2400" dirty="0"/>
              <a:t> corresponds to 337 $a audio and 338 $b </a:t>
            </a:r>
            <a:r>
              <a:rPr lang="en-US" altLang="en-US" sz="2400" dirty="0" err="1"/>
              <a:t>nz</a:t>
            </a:r>
            <a:r>
              <a:rPr lang="en-US" altLang="en-US" sz="2400" dirty="0"/>
              <a:t> corresponds to 337 $a unmediated</a:t>
            </a:r>
          </a:p>
          <a:p>
            <a:pPr marL="0" indent="0">
              <a:buNone/>
            </a:pPr>
            <a:endParaRPr lang="en-US" altLang="en-US" sz="3200" dirty="0"/>
          </a:p>
          <a:p>
            <a:pPr marL="514350" indent="-514350"/>
            <a:endParaRPr lang="en-US" altLang="en-US" sz="3400" dirty="0"/>
          </a:p>
          <a:p>
            <a:pPr marL="914400" lvl="1" indent="-514350">
              <a:buFont typeface="Monotype Sorts" pitchFamily="2" charset="2"/>
              <a:buNone/>
            </a:pPr>
            <a:r>
              <a:rPr lang="en-US" altLang="en-US" sz="3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69457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305800" cy="990600"/>
          </a:xfrm>
        </p:spPr>
        <p:txBody>
          <a:bodyPr/>
          <a:lstStyle/>
          <a:p>
            <a:pPr algn="ctr"/>
            <a:r>
              <a:rPr lang="en-US" altLang="en-US" dirty="0"/>
              <a:t>MARC tags 33X for audio-enabled books		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10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000" b="1" dirty="0"/>
              <a:t>336</a:t>
            </a:r>
            <a:r>
              <a:rPr lang="en-US" altLang="en-US" sz="3000" dirty="0"/>
              <a:t> _ _</a:t>
            </a:r>
            <a:r>
              <a:rPr lang="en-US" altLang="en-US" sz="3000" b="1" dirty="0"/>
              <a:t>$</a:t>
            </a:r>
            <a:r>
              <a:rPr lang="en-US" altLang="en-US" sz="3000" b="1" dirty="0" err="1"/>
              <a:t>a</a:t>
            </a:r>
            <a:r>
              <a:rPr lang="en-US" altLang="en-US" sz="3000" dirty="0" err="1"/>
              <a:t>spoken</a:t>
            </a:r>
            <a:r>
              <a:rPr lang="en-US" altLang="en-US" sz="3000" dirty="0"/>
              <a:t> word</a:t>
            </a:r>
            <a:r>
              <a:rPr lang="en-US" altLang="en-US" sz="3000" b="1" dirty="0"/>
              <a:t>$b</a:t>
            </a:r>
            <a:r>
              <a:rPr lang="en-US" altLang="en-US" sz="3000" dirty="0"/>
              <a:t>spw</a:t>
            </a:r>
            <a:r>
              <a:rPr lang="en-US" altLang="en-US" sz="3000" b="1" dirty="0"/>
              <a:t>$2</a:t>
            </a:r>
            <a:r>
              <a:rPr lang="en-US" altLang="en-US" sz="3000" dirty="0"/>
              <a:t>rdacontent</a:t>
            </a:r>
          </a:p>
          <a:p>
            <a:pPr marL="0" indent="0">
              <a:buNone/>
            </a:pPr>
            <a:r>
              <a:rPr lang="en-US" altLang="en-US" sz="3000" b="1" dirty="0"/>
              <a:t>336</a:t>
            </a:r>
            <a:r>
              <a:rPr lang="en-US" altLang="en-US" sz="3000" dirty="0"/>
              <a:t> _ _</a:t>
            </a:r>
            <a:r>
              <a:rPr lang="en-US" altLang="en-US" sz="3000" b="1" dirty="0"/>
              <a:t>$a</a:t>
            </a:r>
            <a:r>
              <a:rPr lang="en-US" altLang="en-US" sz="3000" dirty="0"/>
              <a:t>text</a:t>
            </a:r>
            <a:r>
              <a:rPr lang="en-US" altLang="en-US" sz="3000" b="1" dirty="0"/>
              <a:t>$b</a:t>
            </a:r>
            <a:r>
              <a:rPr lang="en-US" altLang="en-US" sz="3000" dirty="0"/>
              <a:t>txt</a:t>
            </a:r>
            <a:r>
              <a:rPr lang="en-US" altLang="en-US" sz="3000" b="1" dirty="0"/>
              <a:t>$2</a:t>
            </a:r>
            <a:r>
              <a:rPr lang="en-US" altLang="en-US" sz="3000" dirty="0"/>
              <a:t>rdacontent</a:t>
            </a:r>
          </a:p>
          <a:p>
            <a:pPr marL="0" indent="0">
              <a:buNone/>
            </a:pPr>
            <a:r>
              <a:rPr lang="en-US" altLang="en-US" sz="3200" b="1" dirty="0"/>
              <a:t>337</a:t>
            </a:r>
            <a:r>
              <a:rPr lang="en-US" altLang="en-US" sz="3200" dirty="0"/>
              <a:t> _ _</a:t>
            </a:r>
            <a:r>
              <a:rPr lang="en-US" altLang="en-US" sz="3200" b="1" dirty="0"/>
              <a:t>$a</a:t>
            </a:r>
            <a:r>
              <a:rPr lang="en-US" altLang="en-US" sz="3200" dirty="0"/>
              <a:t>audio</a:t>
            </a:r>
            <a:r>
              <a:rPr lang="en-US" altLang="en-US" sz="3200" b="1" dirty="0"/>
              <a:t>$b</a:t>
            </a:r>
            <a:r>
              <a:rPr lang="en-US" altLang="en-US" sz="3200" dirty="0"/>
              <a:t>s</a:t>
            </a:r>
            <a:r>
              <a:rPr lang="en-US" altLang="en-US" sz="3200" b="1" dirty="0"/>
              <a:t>$2</a:t>
            </a:r>
            <a:r>
              <a:rPr lang="en-US" altLang="en-US" sz="3200" dirty="0"/>
              <a:t>rdamedia</a:t>
            </a:r>
          </a:p>
          <a:p>
            <a:pPr marL="0" indent="0">
              <a:buNone/>
            </a:pPr>
            <a:r>
              <a:rPr lang="en-US" altLang="en-US" sz="3200" b="1" dirty="0"/>
              <a:t>337</a:t>
            </a:r>
            <a:r>
              <a:rPr lang="en-US" altLang="en-US" sz="3200" dirty="0"/>
              <a:t> _ _</a:t>
            </a:r>
            <a:r>
              <a:rPr lang="en-US" altLang="en-US" sz="3200" b="1" dirty="0"/>
              <a:t>$a</a:t>
            </a:r>
            <a:r>
              <a:rPr lang="en-US" altLang="en-US" sz="3200" dirty="0"/>
              <a:t>unmediated</a:t>
            </a:r>
            <a:r>
              <a:rPr lang="en-US" altLang="en-US" sz="3200" b="1" dirty="0"/>
              <a:t>$b</a:t>
            </a:r>
            <a:r>
              <a:rPr lang="en-US" altLang="en-US" sz="3200" dirty="0"/>
              <a:t>n</a:t>
            </a:r>
            <a:r>
              <a:rPr lang="en-US" altLang="en-US" sz="3200" b="1" dirty="0"/>
              <a:t>$2</a:t>
            </a:r>
            <a:r>
              <a:rPr lang="en-US" altLang="en-US" sz="3200" dirty="0"/>
              <a:t>rdamedia</a:t>
            </a:r>
          </a:p>
          <a:p>
            <a:pPr marL="0" indent="0">
              <a:buNone/>
            </a:pPr>
            <a:r>
              <a:rPr lang="en-US" altLang="en-US" sz="3200" b="1" dirty="0"/>
              <a:t>338</a:t>
            </a:r>
            <a:r>
              <a:rPr lang="en-US" altLang="en-US" sz="3200" dirty="0"/>
              <a:t> _ _</a:t>
            </a:r>
            <a:r>
              <a:rPr lang="en-US" altLang="en-US" sz="3200" b="1" dirty="0"/>
              <a:t>$a</a:t>
            </a:r>
            <a:r>
              <a:rPr lang="en-US" altLang="en-US" sz="3200" dirty="0"/>
              <a:t>other</a:t>
            </a:r>
            <a:r>
              <a:rPr lang="en-US" altLang="en-US" sz="3200" b="1" dirty="0"/>
              <a:t>$b</a:t>
            </a:r>
            <a:r>
              <a:rPr lang="en-US" altLang="en-US" sz="3200" dirty="0"/>
              <a:t>sz</a:t>
            </a:r>
            <a:r>
              <a:rPr lang="en-US" altLang="en-US" sz="3200" b="1" dirty="0"/>
              <a:t>$2</a:t>
            </a:r>
            <a:r>
              <a:rPr lang="en-US" altLang="en-US" sz="3200" dirty="0"/>
              <a:t>rdacarrier</a:t>
            </a:r>
          </a:p>
          <a:p>
            <a:pPr marL="0" indent="0">
              <a:buNone/>
            </a:pPr>
            <a:r>
              <a:rPr lang="en-US" altLang="en-US" sz="3200" b="1" dirty="0"/>
              <a:t>338</a:t>
            </a:r>
            <a:r>
              <a:rPr lang="en-US" altLang="en-US" sz="3200" dirty="0"/>
              <a:t> _ _</a:t>
            </a:r>
            <a:r>
              <a:rPr lang="en-US" altLang="en-US" sz="3200" b="1" dirty="0"/>
              <a:t>$a</a:t>
            </a:r>
            <a:r>
              <a:rPr lang="en-US" altLang="en-US" sz="3200" dirty="0"/>
              <a:t>other</a:t>
            </a:r>
            <a:r>
              <a:rPr lang="en-US" altLang="en-US" sz="3200" b="1" dirty="0"/>
              <a:t>$b</a:t>
            </a:r>
            <a:r>
              <a:rPr lang="en-US" altLang="en-US" sz="3200" dirty="0"/>
              <a:t>nz</a:t>
            </a:r>
            <a:r>
              <a:rPr lang="en-US" altLang="en-US" sz="3200" b="1" dirty="0"/>
              <a:t>$2</a:t>
            </a:r>
            <a:r>
              <a:rPr lang="en-US" altLang="en-US" sz="3200" dirty="0"/>
              <a:t>rdacarrier</a:t>
            </a:r>
          </a:p>
          <a:p>
            <a:pPr marL="0" indent="0">
              <a:buNone/>
            </a:pPr>
            <a:r>
              <a:rPr lang="en-US" altLang="en-US" sz="3200" b="1" dirty="0"/>
              <a:t>338</a:t>
            </a:r>
            <a:r>
              <a:rPr lang="en-US" altLang="en-US" sz="3200" dirty="0"/>
              <a:t> _ _</a:t>
            </a:r>
            <a:r>
              <a:rPr lang="en-US" altLang="en-US" sz="3200" b="1" dirty="0"/>
              <a:t>$a</a:t>
            </a:r>
            <a:r>
              <a:rPr lang="en-US" altLang="en-US" sz="3200" dirty="0"/>
              <a:t>volume</a:t>
            </a:r>
            <a:r>
              <a:rPr lang="en-US" altLang="en-US" sz="3200" b="1" dirty="0"/>
              <a:t>$b</a:t>
            </a:r>
            <a:r>
              <a:rPr lang="en-US" altLang="en-US" sz="3200" dirty="0"/>
              <a:t>nc</a:t>
            </a:r>
            <a:r>
              <a:rPr lang="en-US" altLang="en-US" sz="3200" b="1" dirty="0"/>
              <a:t>$2</a:t>
            </a:r>
            <a:r>
              <a:rPr lang="en-US" altLang="en-US" sz="3200" dirty="0"/>
              <a:t>rdacarrier</a:t>
            </a:r>
          </a:p>
          <a:p>
            <a:pPr marL="0" indent="0">
              <a:buNone/>
            </a:pPr>
            <a:r>
              <a:rPr lang="en-US" altLang="en-US" sz="2400" b="1" dirty="0"/>
              <a:t>Note</a:t>
            </a:r>
            <a:r>
              <a:rPr lang="en-US" altLang="en-US" sz="2400" dirty="0"/>
              <a:t>: Do not add 337 $a </a:t>
            </a:r>
            <a:r>
              <a:rPr lang="en-US" altLang="en-US" sz="2400" i="1" dirty="0"/>
              <a:t>computer. </a:t>
            </a:r>
            <a:r>
              <a:rPr lang="en-US" altLang="en-US" sz="2400" dirty="0"/>
              <a:t>Disregard error message in MARC Report.</a:t>
            </a:r>
          </a:p>
          <a:p>
            <a:pPr marL="0" indent="0">
              <a:buNone/>
            </a:pPr>
            <a:r>
              <a:rPr lang="en-US" altLang="en-US" sz="2400" dirty="0"/>
              <a:t>OK to retain 336 $a </a:t>
            </a:r>
            <a:r>
              <a:rPr lang="en-US" altLang="en-US" sz="2400" i="1" dirty="0"/>
              <a:t>still image </a:t>
            </a:r>
            <a:r>
              <a:rPr lang="en-US" altLang="en-US" sz="2400" dirty="0"/>
              <a:t>if present; do not need to add.</a:t>
            </a:r>
          </a:p>
          <a:p>
            <a:pPr marL="0" indent="0">
              <a:buNone/>
            </a:pPr>
            <a:endParaRPr lang="en-US" altLang="en-US" sz="3200" dirty="0"/>
          </a:p>
          <a:p>
            <a:pPr marL="514350" indent="-514350"/>
            <a:endParaRPr lang="en-US" altLang="en-US" sz="3400" dirty="0"/>
          </a:p>
          <a:p>
            <a:pPr marL="914400" lvl="1" indent="-514350">
              <a:buFont typeface="Monotype Sorts" pitchFamily="2" charset="2"/>
              <a:buNone/>
            </a:pPr>
            <a:r>
              <a:rPr lang="en-US" altLang="en-US" sz="3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26488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30200"/>
            <a:ext cx="8382000" cy="990600"/>
          </a:xfrm>
        </p:spPr>
        <p:txBody>
          <a:bodyPr/>
          <a:lstStyle/>
          <a:p>
            <a:pPr algn="ctr"/>
            <a:r>
              <a:rPr lang="en-US" altLang="en-US" dirty="0"/>
              <a:t>MARC tags 34X—general</a:t>
            </a:r>
            <a:br>
              <a:rPr lang="en-US" altLang="en-US" dirty="0"/>
            </a:br>
            <a:r>
              <a:rPr lang="en-US" altLang="en-US" dirty="0"/>
              <a:t>guidelines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Record each term in a separate 34X field (per OCLC)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Use controlled vocabulary terms from lists on the RDA Registry website if available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Links to lists can be found in the Bibliographic Formats and Standards entry for the field and subfield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Enter the code for the list in $2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Not every term is included in an RDA Registry list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If using a term not on a controlled list, omit $2</a:t>
            </a:r>
          </a:p>
        </p:txBody>
      </p:sp>
    </p:spTree>
    <p:extLst>
      <p:ext uri="{BB962C8B-B14F-4D97-AF65-F5344CB8AC3E}">
        <p14:creationId xmlns:p14="http://schemas.microsoft.com/office/powerpoint/2010/main" val="2976525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8153400" cy="1143000"/>
          </a:xfrm>
          <a:noFill/>
        </p:spPr>
        <p:txBody>
          <a:bodyPr/>
          <a:lstStyle/>
          <a:p>
            <a:pPr algn="ctr"/>
            <a:r>
              <a:rPr lang="en-US" altLang="en-US" dirty="0"/>
              <a:t>Types of audio media players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82000" cy="4953000"/>
          </a:xfrm>
        </p:spPr>
        <p:txBody>
          <a:bodyPr/>
          <a:lstStyle/>
          <a:p>
            <a:r>
              <a:rPr lang="en-US" altLang="en-US" dirty="0"/>
              <a:t>Stand-alone preloaded audio players</a:t>
            </a:r>
          </a:p>
          <a:p>
            <a:pPr lvl="1"/>
            <a:r>
              <a:rPr lang="en-US" altLang="en-US" dirty="0"/>
              <a:t>Playaway</a:t>
            </a:r>
          </a:p>
          <a:p>
            <a:pPr lvl="1"/>
            <a:r>
              <a:rPr lang="en-US" altLang="en-US" dirty="0"/>
              <a:t>Go Reader</a:t>
            </a:r>
          </a:p>
          <a:p>
            <a:pPr lvl="1"/>
            <a:r>
              <a:rPr lang="en-US" altLang="en-US" dirty="0"/>
              <a:t>Me Reader</a:t>
            </a:r>
          </a:p>
          <a:p>
            <a:r>
              <a:rPr lang="en-US" altLang="en-US" dirty="0"/>
              <a:t>Audio-enabled books--a</a:t>
            </a:r>
            <a:r>
              <a:rPr lang="en-US" dirty="0"/>
              <a:t> print book with a pre-loaded audio player permanently bound to the cover</a:t>
            </a:r>
          </a:p>
          <a:p>
            <a:pPr lvl="1"/>
            <a:r>
              <a:rPr lang="en-US" altLang="en-US" dirty="0" err="1"/>
              <a:t>Wonderbook</a:t>
            </a:r>
            <a:endParaRPr lang="en-US" altLang="en-US" dirty="0"/>
          </a:p>
          <a:p>
            <a:pPr lvl="1"/>
            <a:r>
              <a:rPr lang="en-US" altLang="en-US" dirty="0"/>
              <a:t>Vox Book</a:t>
            </a:r>
          </a:p>
          <a:p>
            <a:pPr lvl="1"/>
            <a:r>
              <a:rPr lang="en-US" altLang="en-US" dirty="0"/>
              <a:t>Etc.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3453056"/>
      </p:ext>
    </p:extLst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001000" cy="990600"/>
          </a:xfrm>
        </p:spPr>
        <p:txBody>
          <a:bodyPr/>
          <a:lstStyle/>
          <a:p>
            <a:pPr algn="ctr"/>
            <a:r>
              <a:rPr lang="en-US" altLang="en-US" dirty="0"/>
              <a:t>MARC tags 344 and 347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5344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 b="1" dirty="0" err="1"/>
              <a:t>Playaways</a:t>
            </a:r>
            <a:r>
              <a:rPr lang="en-US" altLang="en-US" sz="2600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600" b="1" dirty="0"/>
              <a:t>344</a:t>
            </a:r>
            <a:r>
              <a:rPr lang="en-US" altLang="en-US" sz="2600" dirty="0"/>
              <a:t> _ _ </a:t>
            </a:r>
            <a:r>
              <a:rPr lang="en-US" altLang="en-US" sz="2600" b="1" dirty="0"/>
              <a:t>$a</a:t>
            </a:r>
            <a:r>
              <a:rPr lang="en-US" altLang="en-US" sz="2600" dirty="0"/>
              <a:t>digital</a:t>
            </a:r>
            <a:r>
              <a:rPr lang="en-US" altLang="en-US" sz="2600" b="1" dirty="0"/>
              <a:t>$2</a:t>
            </a:r>
            <a:r>
              <a:rPr lang="en-US" altLang="en-US" sz="2600" dirty="0"/>
              <a:t>rdatr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600" b="1" dirty="0"/>
              <a:t>344</a:t>
            </a:r>
            <a:r>
              <a:rPr lang="en-US" altLang="en-US" sz="2600" dirty="0"/>
              <a:t> _ _ </a:t>
            </a:r>
            <a:r>
              <a:rPr lang="en-US" altLang="en-US" sz="2600" b="1" dirty="0"/>
              <a:t>$</a:t>
            </a:r>
            <a:r>
              <a:rPr lang="en-US" altLang="en-US" sz="2600" b="1" dirty="0" err="1"/>
              <a:t>b</a:t>
            </a:r>
            <a:r>
              <a:rPr lang="en-US" altLang="en-US" sz="2600" dirty="0" err="1"/>
              <a:t>non</a:t>
            </a:r>
            <a:r>
              <a:rPr lang="en-US" altLang="en-US" sz="2600" dirty="0"/>
              <a:t>-volatile flash memory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600" b="1" dirty="0"/>
              <a:t>347</a:t>
            </a:r>
            <a:r>
              <a:rPr lang="en-US" altLang="en-US" sz="2600" dirty="0"/>
              <a:t> _ _ </a:t>
            </a:r>
            <a:r>
              <a:rPr lang="en-US" altLang="en-US" sz="2600" b="1" dirty="0"/>
              <a:t>$</a:t>
            </a:r>
            <a:r>
              <a:rPr lang="en-US" altLang="en-US" sz="2600" b="1" dirty="0" err="1"/>
              <a:t>a</a:t>
            </a:r>
            <a:r>
              <a:rPr lang="en-US" altLang="en-US" sz="2600" dirty="0" err="1"/>
              <a:t>audio</a:t>
            </a:r>
            <a:r>
              <a:rPr lang="en-US" altLang="en-US" sz="2600" dirty="0"/>
              <a:t> file</a:t>
            </a:r>
            <a:r>
              <a:rPr lang="en-US" altLang="en-US" sz="2600" b="1" dirty="0"/>
              <a:t>$2</a:t>
            </a:r>
            <a:r>
              <a:rPr lang="en-US" altLang="en-US" sz="2600" dirty="0"/>
              <a:t>rdaft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600" b="1" dirty="0"/>
              <a:t>347</a:t>
            </a:r>
            <a:r>
              <a:rPr lang="en-US" altLang="en-US" sz="2600" dirty="0"/>
              <a:t> _ _ </a:t>
            </a:r>
            <a:r>
              <a:rPr lang="en-US" altLang="en-US" sz="2600" b="1" dirty="0"/>
              <a:t>$</a:t>
            </a:r>
            <a:r>
              <a:rPr lang="en-US" altLang="en-US" sz="2600" b="1" dirty="0" err="1"/>
              <a:t>b</a:t>
            </a:r>
            <a:r>
              <a:rPr lang="en-US" altLang="en-US" sz="2600" dirty="0" err="1"/>
              <a:t>ACELP</a:t>
            </a:r>
            <a:endParaRPr lang="en-US" altLang="en-US" sz="2600" dirty="0"/>
          </a:p>
          <a:p>
            <a:pPr>
              <a:lnSpc>
                <a:spcPct val="90000"/>
              </a:lnSpc>
            </a:pPr>
            <a:r>
              <a:rPr lang="en-US" altLang="en-US" sz="2600" b="1" dirty="0" err="1"/>
              <a:t>Wonderbooks</a:t>
            </a:r>
            <a:r>
              <a:rPr lang="en-US" altLang="en-US" sz="2600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600" b="1" dirty="0"/>
              <a:t>344</a:t>
            </a:r>
            <a:r>
              <a:rPr lang="en-US" altLang="en-US" sz="2600" dirty="0"/>
              <a:t> _ _ </a:t>
            </a:r>
            <a:r>
              <a:rPr lang="en-US" altLang="en-US" sz="2600" b="1" dirty="0"/>
              <a:t>$a</a:t>
            </a:r>
            <a:r>
              <a:rPr lang="en-US" altLang="en-US" sz="2600" dirty="0"/>
              <a:t>digital</a:t>
            </a:r>
            <a:r>
              <a:rPr lang="en-US" altLang="en-US" sz="2600" b="1" dirty="0"/>
              <a:t>$2</a:t>
            </a:r>
            <a:r>
              <a:rPr lang="en-US" altLang="en-US" sz="2600" dirty="0"/>
              <a:t>rdatr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600" b="1" dirty="0"/>
              <a:t>344</a:t>
            </a:r>
            <a:r>
              <a:rPr lang="en-US" altLang="en-US" sz="2600" dirty="0"/>
              <a:t> _ _ </a:t>
            </a:r>
            <a:r>
              <a:rPr lang="en-US" altLang="en-US" sz="2600" b="1" dirty="0"/>
              <a:t>$</a:t>
            </a:r>
            <a:r>
              <a:rPr lang="en-US" altLang="en-US" sz="2600" b="1" dirty="0" err="1"/>
              <a:t>b</a:t>
            </a:r>
            <a:r>
              <a:rPr lang="en-US" altLang="en-US" sz="2600" dirty="0" err="1"/>
              <a:t>non</a:t>
            </a:r>
            <a:r>
              <a:rPr lang="en-US" altLang="en-US" sz="2600" dirty="0"/>
              <a:t>-volatile flash memory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600" b="1" dirty="0"/>
              <a:t>347</a:t>
            </a:r>
            <a:r>
              <a:rPr lang="en-US" altLang="en-US" sz="2600" dirty="0"/>
              <a:t> _ _ </a:t>
            </a:r>
            <a:r>
              <a:rPr lang="en-US" altLang="en-US" sz="2600" b="1" dirty="0"/>
              <a:t>$</a:t>
            </a:r>
            <a:r>
              <a:rPr lang="en-US" altLang="en-US" sz="2600" b="1" dirty="0" err="1"/>
              <a:t>a</a:t>
            </a:r>
            <a:r>
              <a:rPr lang="en-US" altLang="en-US" sz="2600" dirty="0" err="1"/>
              <a:t>audio</a:t>
            </a:r>
            <a:r>
              <a:rPr lang="en-US" altLang="en-US" sz="2600" dirty="0"/>
              <a:t> file</a:t>
            </a:r>
            <a:r>
              <a:rPr lang="en-US" altLang="en-US" sz="2600" b="1" dirty="0"/>
              <a:t>$2</a:t>
            </a:r>
            <a:r>
              <a:rPr lang="en-US" altLang="en-US" sz="2600" dirty="0"/>
              <a:t>rdaft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600" b="1" dirty="0"/>
              <a:t>347</a:t>
            </a:r>
            <a:r>
              <a:rPr lang="en-US" altLang="en-US" sz="2600" dirty="0"/>
              <a:t> _ _ </a:t>
            </a:r>
            <a:r>
              <a:rPr lang="en-US" altLang="en-US" sz="2600" b="1" dirty="0"/>
              <a:t>$b</a:t>
            </a:r>
            <a:r>
              <a:rPr lang="en-US" altLang="en-US" sz="2600" dirty="0"/>
              <a:t>MP3</a:t>
            </a:r>
          </a:p>
          <a:p>
            <a:pPr>
              <a:lnSpc>
                <a:spcPct val="90000"/>
              </a:lnSpc>
            </a:pPr>
            <a:r>
              <a:rPr lang="en-US" altLang="en-US" sz="2600" b="1" dirty="0"/>
              <a:t>Go Readers, Me Readers, and Vox Books: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600" b="1" dirty="0"/>
              <a:t>344</a:t>
            </a:r>
            <a:r>
              <a:rPr lang="en-US" altLang="en-US" sz="2600" dirty="0"/>
              <a:t> _ _ </a:t>
            </a:r>
            <a:r>
              <a:rPr lang="en-US" altLang="en-US" sz="2600" b="1" dirty="0"/>
              <a:t>$a</a:t>
            </a:r>
            <a:r>
              <a:rPr lang="en-US" altLang="en-US" sz="2600" dirty="0"/>
              <a:t>digital</a:t>
            </a:r>
            <a:r>
              <a:rPr lang="en-US" altLang="en-US" sz="2600" b="1" dirty="0"/>
              <a:t>$2</a:t>
            </a:r>
            <a:r>
              <a:rPr lang="en-US" altLang="en-US" sz="2600" dirty="0"/>
              <a:t>rdatr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b="1" dirty="0"/>
              <a:t>347</a:t>
            </a:r>
            <a:r>
              <a:rPr lang="en-US" altLang="en-US" dirty="0"/>
              <a:t>_ _ </a:t>
            </a:r>
            <a:r>
              <a:rPr lang="en-US" altLang="en-US" b="1" dirty="0"/>
              <a:t>$</a:t>
            </a:r>
            <a:r>
              <a:rPr lang="en-US" altLang="en-US" b="1" dirty="0" err="1"/>
              <a:t>a</a:t>
            </a:r>
            <a:r>
              <a:rPr lang="en-US" altLang="en-US" dirty="0" err="1"/>
              <a:t>audio</a:t>
            </a:r>
            <a:r>
              <a:rPr lang="en-US" altLang="en-US" dirty="0"/>
              <a:t> file</a:t>
            </a:r>
            <a:r>
              <a:rPr lang="en-US" altLang="en-US" b="1" dirty="0"/>
              <a:t>$2</a:t>
            </a:r>
            <a:r>
              <a:rPr lang="en-US" altLang="en-US" dirty="0"/>
              <a:t>rdaft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5568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838200"/>
          </a:xfrm>
        </p:spPr>
        <p:txBody>
          <a:bodyPr/>
          <a:lstStyle/>
          <a:p>
            <a:pPr algn="ctr"/>
            <a:r>
              <a:rPr lang="en-US" altLang="en-US" dirty="0"/>
              <a:t>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153400" cy="4953000"/>
          </a:xfrm>
        </p:spPr>
        <p:txBody>
          <a:bodyPr/>
          <a:lstStyle/>
          <a:p>
            <a:pPr>
              <a:defRPr/>
            </a:pPr>
            <a:r>
              <a:rPr lang="en-US" dirty="0"/>
              <a:t>Additional information about the resource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b="1" dirty="0"/>
              <a:t>Source of information</a:t>
            </a:r>
          </a:p>
          <a:p>
            <a:pPr>
              <a:defRPr/>
            </a:pPr>
            <a:r>
              <a:rPr lang="en-US" dirty="0"/>
              <a:t>The item itself, or other sources</a:t>
            </a:r>
          </a:p>
          <a:p>
            <a:pPr marL="0" indent="0">
              <a:buNone/>
              <a:defRPr/>
            </a:pPr>
            <a:r>
              <a:rPr lang="en-US" b="1" dirty="0"/>
              <a:t>MARC coding</a:t>
            </a:r>
          </a:p>
          <a:p>
            <a:pPr>
              <a:defRPr/>
            </a:pPr>
            <a:r>
              <a:rPr lang="en-US" dirty="0"/>
              <a:t>Some note fields use indicators—see OCLC Bib formats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b="1" dirty="0"/>
              <a:t>ISBD punctuation</a:t>
            </a:r>
          </a:p>
          <a:p>
            <a:pPr>
              <a:defRPr/>
            </a:pPr>
            <a:r>
              <a:rPr lang="en-US" dirty="0"/>
              <a:t>Most notes have ending punctuation; a few do not—See OCLC Bib formats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219200"/>
          </a:xfrm>
        </p:spPr>
        <p:txBody>
          <a:bodyPr/>
          <a:lstStyle/>
          <a:p>
            <a:pPr algn="ctr"/>
            <a:r>
              <a:rPr lang="en-US" altLang="en-US" dirty="0"/>
              <a:t>Notes for audio media player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8153400" cy="4267200"/>
          </a:xfrm>
        </p:spPr>
        <p:txBody>
          <a:bodyPr/>
          <a:lstStyle/>
          <a:p>
            <a:pPr>
              <a:defRPr/>
            </a:pPr>
            <a:r>
              <a:rPr lang="en-US" dirty="0"/>
              <a:t>Include all appropriate notes</a:t>
            </a:r>
          </a:p>
          <a:p>
            <a:pPr>
              <a:defRPr/>
            </a:pPr>
            <a:r>
              <a:rPr lang="en-US" dirty="0"/>
              <a:t>All records should have:</a:t>
            </a:r>
          </a:p>
          <a:p>
            <a:pPr lvl="1">
              <a:defRPr/>
            </a:pPr>
            <a:r>
              <a:rPr lang="en-US" b="1" dirty="0"/>
              <a:t>588</a:t>
            </a:r>
            <a:r>
              <a:rPr lang="en-US" dirty="0"/>
              <a:t> note for source of title</a:t>
            </a:r>
          </a:p>
          <a:p>
            <a:pPr lvl="2">
              <a:defRPr/>
            </a:pPr>
            <a:r>
              <a:rPr lang="en-US" dirty="0"/>
              <a:t>Change 500 to 588 when editing </a:t>
            </a:r>
          </a:p>
          <a:p>
            <a:pPr lvl="1">
              <a:defRPr/>
            </a:pPr>
            <a:r>
              <a:rPr lang="en-US" b="1" dirty="0"/>
              <a:t>511</a:t>
            </a:r>
            <a:r>
              <a:rPr lang="en-US" dirty="0"/>
              <a:t> note for reader(s)</a:t>
            </a:r>
          </a:p>
          <a:p>
            <a:pPr lvl="1">
              <a:defRPr/>
            </a:pPr>
            <a:r>
              <a:rPr lang="en-US" b="1" dirty="0"/>
              <a:t>520</a:t>
            </a:r>
            <a:r>
              <a:rPr lang="en-US" dirty="0"/>
              <a:t> note for summary of contents</a:t>
            </a:r>
          </a:p>
          <a:p>
            <a:pPr lvl="1">
              <a:defRPr/>
            </a:pPr>
            <a:r>
              <a:rPr lang="en-US" b="1" dirty="0"/>
              <a:t>505</a:t>
            </a:r>
            <a:r>
              <a:rPr lang="en-US" dirty="0"/>
              <a:t> contents note if item contains multiple titles</a:t>
            </a:r>
          </a:p>
          <a:p>
            <a:pPr lvl="1">
              <a:defRPr/>
            </a:pPr>
            <a:r>
              <a:rPr lang="en-US" b="1" dirty="0"/>
              <a:t>500</a:t>
            </a:r>
            <a:r>
              <a:rPr lang="en-US" dirty="0"/>
              <a:t> standard notes for type of player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505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pPr algn="ctr"/>
            <a:r>
              <a:rPr lang="en-US" altLang="en-US" dirty="0"/>
              <a:t>Standard notes--</a:t>
            </a:r>
            <a:r>
              <a:rPr lang="en-US" altLang="en-US" dirty="0" err="1"/>
              <a:t>Playaways</a:t>
            </a:r>
            <a:endParaRPr lang="en-US" altLang="en-US" dirty="0"/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dirty="0" err="1"/>
              <a:t>Findaway</a:t>
            </a:r>
            <a:r>
              <a:rPr lang="en-US" sz="2600" dirty="0"/>
              <a:t> includes these notes in all records for </a:t>
            </a:r>
            <a:r>
              <a:rPr lang="en-US" sz="2600" dirty="0" err="1"/>
              <a:t>Playaways</a:t>
            </a: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Do not delete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Add if not present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b="1" dirty="0"/>
              <a:t>500 _ _ $</a:t>
            </a:r>
            <a:r>
              <a:rPr lang="en-US" sz="2600" b="1" dirty="0" err="1"/>
              <a:t>a</a:t>
            </a:r>
            <a:r>
              <a:rPr lang="en-US" sz="2600" dirty="0" err="1"/>
              <a:t>Release</a:t>
            </a:r>
            <a:r>
              <a:rPr lang="en-US" sz="2600" dirty="0"/>
              <a:t> date supplied by publisher.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b="1" dirty="0"/>
              <a:t>500 _ _ $</a:t>
            </a:r>
            <a:r>
              <a:rPr lang="en-US" sz="2600" b="1" dirty="0" err="1"/>
              <a:t>a</a:t>
            </a:r>
            <a:r>
              <a:rPr lang="en-US" sz="2400" dirty="0" err="1"/>
              <a:t>Issued</a:t>
            </a:r>
            <a:r>
              <a:rPr lang="en-US" sz="2400" dirty="0"/>
              <a:t> on Playaway, a dedicated audio media player.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500 _ _ $</a:t>
            </a:r>
            <a:r>
              <a:rPr lang="en-US" sz="2400" b="1" dirty="0" err="1"/>
              <a:t>a</a:t>
            </a:r>
            <a:r>
              <a:rPr lang="en-US" sz="2400" dirty="0" err="1"/>
              <a:t>One</a:t>
            </a:r>
            <a:r>
              <a:rPr lang="en-US" sz="2400" dirty="0"/>
              <a:t> set of earphones and one AAA battery required for listening.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27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pPr algn="ctr"/>
            <a:r>
              <a:rPr lang="en-US" altLang="en-US" dirty="0"/>
              <a:t>Standard notes--</a:t>
            </a:r>
            <a:r>
              <a:rPr lang="en-US" altLang="en-US" dirty="0" err="1"/>
              <a:t>Wonderbooks</a:t>
            </a:r>
            <a:endParaRPr lang="en-US" altLang="en-US" dirty="0"/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198120" y="1371600"/>
            <a:ext cx="8686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dirty="0" err="1"/>
              <a:t>Findaway</a:t>
            </a:r>
            <a:r>
              <a:rPr lang="en-US" sz="2600" dirty="0"/>
              <a:t> includes these notes in all records for </a:t>
            </a:r>
            <a:r>
              <a:rPr lang="en-US" sz="2600" dirty="0" err="1"/>
              <a:t>Wonderbooks</a:t>
            </a:r>
            <a:endParaRPr lang="en-US" sz="2600" dirty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Do not delete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Add if not present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b="1" dirty="0"/>
              <a:t>500 _ _ $</a:t>
            </a:r>
            <a:r>
              <a:rPr lang="en-US" sz="2600" b="1" dirty="0" err="1"/>
              <a:t>a</a:t>
            </a:r>
            <a:r>
              <a:rPr lang="en-US" sz="2600" dirty="0" err="1"/>
              <a:t>Release</a:t>
            </a:r>
            <a:r>
              <a:rPr lang="en-US" sz="2600" dirty="0"/>
              <a:t> date supplied by publisher.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b="1" dirty="0"/>
              <a:t>500 _ _ $</a:t>
            </a:r>
            <a:r>
              <a:rPr lang="en-US" sz="2600" b="1" dirty="0" err="1"/>
              <a:t>a</a:t>
            </a:r>
            <a:r>
              <a:rPr lang="en-US" sz="2400" dirty="0" err="1"/>
              <a:t>Issued</a:t>
            </a:r>
            <a:r>
              <a:rPr lang="en-US" sz="2400" dirty="0"/>
              <a:t> as a </a:t>
            </a:r>
            <a:r>
              <a:rPr lang="en-US" sz="2400" dirty="0" err="1"/>
              <a:t>Wonderbook</a:t>
            </a:r>
            <a:r>
              <a:rPr lang="en-US" sz="2400" dirty="0"/>
              <a:t>, a pre-loaded audiobook player permanently attached to a hardcover book.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500 _ _ $</a:t>
            </a:r>
            <a:r>
              <a:rPr lang="en-US" sz="2400" b="1" dirty="0" err="1"/>
              <a:t>a</a:t>
            </a:r>
            <a:r>
              <a:rPr lang="en-US" sz="2400" dirty="0" err="1"/>
              <a:t>Powered</a:t>
            </a:r>
            <a:r>
              <a:rPr lang="en-US" sz="2400" dirty="0"/>
              <a:t> by a rechargeable battery ; USB charger required for recharging.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500 _ _ $</a:t>
            </a:r>
            <a:r>
              <a:rPr lang="en-US" sz="2400" b="1" dirty="0" err="1"/>
              <a:t>a</a:t>
            </a:r>
            <a:r>
              <a:rPr lang="en-US" sz="2400" dirty="0" err="1"/>
              <a:t>Audiobook</a:t>
            </a:r>
            <a:r>
              <a:rPr lang="en-US" sz="2400" dirty="0"/>
              <a:t> player has 2 modes. Read-Along mode narrates the story. Learning mode asks questions related to the story.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66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pPr algn="ctr"/>
            <a:r>
              <a:rPr lang="en-US" altLang="en-US" dirty="0"/>
              <a:t>Standard notes—Go Readers and Vox Books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198120" y="1752600"/>
            <a:ext cx="8686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sz="2600" dirty="0"/>
              <a:t>Include these notes in all records for Go Readers:</a:t>
            </a:r>
            <a:endParaRPr lang="en-US" sz="24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b="1" dirty="0"/>
              <a:t>500 _ _ $</a:t>
            </a:r>
            <a:r>
              <a:rPr lang="en-US" sz="2600" b="1" dirty="0" err="1"/>
              <a:t>a</a:t>
            </a:r>
            <a:r>
              <a:rPr lang="en-US" sz="2400" dirty="0" err="1"/>
              <a:t>Issued</a:t>
            </a:r>
            <a:r>
              <a:rPr lang="en-US" sz="2400" dirty="0"/>
              <a:t> on Go Reader, a dedicated audio media player.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500 _ _ $</a:t>
            </a:r>
            <a:r>
              <a:rPr lang="en-US" sz="2400" b="1" dirty="0" err="1"/>
              <a:t>a</a:t>
            </a:r>
            <a:r>
              <a:rPr lang="en-US" sz="2400" dirty="0" err="1"/>
              <a:t>One</a:t>
            </a:r>
            <a:r>
              <a:rPr lang="en-US" sz="2400" dirty="0"/>
              <a:t> set of earphones and two AAA batteries required for listening.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Include this note in all records for Vox Books: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500 _ _ $</a:t>
            </a:r>
            <a:r>
              <a:rPr lang="en-US" sz="2400" b="1" dirty="0" err="1"/>
              <a:t>a</a:t>
            </a:r>
            <a:r>
              <a:rPr lang="en-US" sz="2400" dirty="0" err="1"/>
              <a:t>VOX</a:t>
            </a:r>
            <a:r>
              <a:rPr lang="en-US" sz="2400" dirty="0"/>
              <a:t> Audio playback device includes headphone jack, external speaker, play/pause button, volume controls, page-turning controls, rechargeable battery, low battery indicator, and removable AC adapter.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77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pPr algn="ctr"/>
            <a:r>
              <a:rPr lang="en-US" altLang="en-US" dirty="0"/>
              <a:t>Standard notes—Me Readers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198120" y="1752600"/>
            <a:ext cx="8686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/>
              <a:t>Include these notes in all records for Me Readers: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r>
              <a:rPr lang="en-US" b="1" dirty="0"/>
              <a:t>500 _ _ $</a:t>
            </a:r>
            <a:r>
              <a:rPr lang="en-US" b="1" dirty="0" err="1"/>
              <a:t>a</a:t>
            </a:r>
            <a:r>
              <a:rPr lang="en-US" dirty="0" err="1">
                <a:cs typeface="Segoe UI" panose="020B0502040204020203" pitchFamily="34" charset="0"/>
              </a:rPr>
              <a:t>Audio</a:t>
            </a:r>
            <a:r>
              <a:rPr lang="en-US" dirty="0">
                <a:cs typeface="Segoe UI" panose="020B0502040204020203" pitchFamily="34" charset="0"/>
              </a:rPr>
              <a:t> recordings issued on Me Reader, a dedicated audio media player electronic pad.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/>
              <a:t>500 _ _ $</a:t>
            </a:r>
            <a:r>
              <a:rPr lang="en-US" b="1" dirty="0" err="1"/>
              <a:t>a</a:t>
            </a:r>
            <a:r>
              <a:rPr lang="en-US" dirty="0" err="1"/>
              <a:t>Three</a:t>
            </a:r>
            <a:r>
              <a:rPr lang="en-US" dirty="0"/>
              <a:t> AAA batteries required for listening.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053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848600" cy="838200"/>
          </a:xfrm>
        </p:spPr>
        <p:txBody>
          <a:bodyPr/>
          <a:lstStyle/>
          <a:p>
            <a:pPr algn="ctr"/>
            <a:r>
              <a:rPr lang="en-US" altLang="en-US" dirty="0"/>
              <a:t>Other notes </a:t>
            </a:r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410200"/>
          </a:xfrm>
        </p:spPr>
        <p:txBody>
          <a:bodyPr/>
          <a:lstStyle/>
          <a:p>
            <a:r>
              <a:rPr lang="en-US" altLang="en-US" dirty="0"/>
              <a:t>Include as appropriate</a:t>
            </a:r>
          </a:p>
          <a:p>
            <a:r>
              <a:rPr lang="en-US" altLang="en-US" dirty="0"/>
              <a:t>Include quoted note for “Playaway Kids” if present on container</a:t>
            </a:r>
          </a:p>
          <a:p>
            <a:r>
              <a:rPr lang="en-US" altLang="en-US" dirty="0"/>
              <a:t>OK to retain quoted notes “HD”, “Light”, or for publisher of audiobook version if present on Playaway records—do not need to add</a:t>
            </a:r>
          </a:p>
          <a:p>
            <a:r>
              <a:rPr lang="en-US" altLang="en-US" dirty="0"/>
              <a:t>Retain notes about other versions if present, </a:t>
            </a:r>
            <a:r>
              <a:rPr lang="en-US" altLang="en-US" dirty="0" err="1"/>
              <a:t>i.e</a:t>
            </a:r>
            <a:r>
              <a:rPr lang="en-US" altLang="en-US" dirty="0"/>
              <a:t>, notes about audiobook version or print book, etc.</a:t>
            </a:r>
          </a:p>
          <a:p>
            <a:pPr lvl="1"/>
            <a:r>
              <a:rPr lang="en-US" altLang="en-US" dirty="0"/>
              <a:t>Add if considered important  </a:t>
            </a:r>
          </a:p>
          <a:p>
            <a:pPr lvl="1"/>
            <a:r>
              <a:rPr lang="en-US" altLang="en-US" dirty="0"/>
              <a:t>Include note on publishing information for book in records for </a:t>
            </a:r>
            <a:r>
              <a:rPr lang="en-US" altLang="en-US" dirty="0" err="1"/>
              <a:t>Wonderbooks</a:t>
            </a:r>
            <a:r>
              <a:rPr lang="en-US" altLang="en-US" dirty="0"/>
              <a:t> and Vox Books</a:t>
            </a:r>
          </a:p>
          <a:p>
            <a:pPr marL="457200" lvl="1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315200" cy="838200"/>
          </a:xfrm>
        </p:spPr>
        <p:txBody>
          <a:bodyPr/>
          <a:lstStyle/>
          <a:p>
            <a:pPr algn="ctr"/>
            <a:r>
              <a:rPr lang="en-US" altLang="en-US" dirty="0"/>
              <a:t>Subject headings</a:t>
            </a: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70490" cy="5638800"/>
          </a:xfrm>
        </p:spPr>
        <p:txBody>
          <a:bodyPr/>
          <a:lstStyle/>
          <a:p>
            <a:r>
              <a:rPr lang="en-US" altLang="en-US" sz="2600" dirty="0"/>
              <a:t>Add as applicable—use the same headings as in the print record </a:t>
            </a:r>
          </a:p>
          <a:p>
            <a:r>
              <a:rPr lang="en-US" altLang="en-US" sz="2600" dirty="0"/>
              <a:t>Topical</a:t>
            </a:r>
          </a:p>
          <a:p>
            <a:pPr lvl="1"/>
            <a:r>
              <a:rPr lang="en-US" altLang="en-US" dirty="0"/>
              <a:t>General subject(s) of the work</a:t>
            </a:r>
          </a:p>
          <a:p>
            <a:r>
              <a:rPr lang="en-US" altLang="en-US" sz="2600" dirty="0"/>
              <a:t>Geographic</a:t>
            </a:r>
          </a:p>
          <a:p>
            <a:pPr lvl="1"/>
            <a:r>
              <a:rPr lang="en-US" altLang="en-US" dirty="0"/>
              <a:t>Heading for the setting(s) of the work</a:t>
            </a:r>
          </a:p>
          <a:p>
            <a:r>
              <a:rPr lang="en-US" altLang="en-US" sz="2600" dirty="0"/>
              <a:t>Names</a:t>
            </a:r>
          </a:p>
          <a:p>
            <a:pPr lvl="1"/>
            <a:r>
              <a:rPr lang="en-US" altLang="en-US" dirty="0"/>
              <a:t>Real person(s) or fictitious character(s)</a:t>
            </a:r>
          </a:p>
          <a:p>
            <a:r>
              <a:rPr lang="en-US" sz="2600" dirty="0"/>
              <a:t>Do not add the subdivision Sound recording after subject headings</a:t>
            </a:r>
          </a:p>
          <a:p>
            <a:pPr marL="0" indent="0">
              <a:buNone/>
            </a:pPr>
            <a:r>
              <a:rPr lang="en-US" sz="2200" b="1" dirty="0"/>
              <a:t>650 _0$a</a:t>
            </a:r>
            <a:r>
              <a:rPr lang="en-US" sz="2200" dirty="0"/>
              <a:t>Twins</a:t>
            </a:r>
            <a:r>
              <a:rPr lang="en-US" sz="2200" b="1" dirty="0"/>
              <a:t>$v</a:t>
            </a:r>
            <a:r>
              <a:rPr lang="en-US" sz="2200" dirty="0"/>
              <a:t>Fiction.</a:t>
            </a:r>
          </a:p>
          <a:p>
            <a:pPr marL="0" indent="0">
              <a:buNone/>
            </a:pPr>
            <a:r>
              <a:rPr lang="en-US" sz="2200" b="1" dirty="0"/>
              <a:t>Not</a:t>
            </a:r>
            <a:r>
              <a:rPr lang="en-US" sz="2200" dirty="0"/>
              <a:t> </a:t>
            </a:r>
            <a:r>
              <a:rPr lang="en-US" sz="2200" b="1" dirty="0"/>
              <a:t>650 _0$a</a:t>
            </a:r>
            <a:r>
              <a:rPr lang="en-US" sz="2200" dirty="0"/>
              <a:t>Twins</a:t>
            </a:r>
            <a:r>
              <a:rPr lang="en-US" sz="2200" b="1" dirty="0"/>
              <a:t>$v</a:t>
            </a:r>
            <a:r>
              <a:rPr lang="en-US" sz="2200" dirty="0"/>
              <a:t>Fiction</a:t>
            </a:r>
            <a:r>
              <a:rPr lang="en-US" sz="2200" b="1" dirty="0"/>
              <a:t>$v</a:t>
            </a:r>
            <a:r>
              <a:rPr lang="en-US" sz="2200" dirty="0"/>
              <a:t>Sound recording.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15200" cy="914400"/>
          </a:xfrm>
        </p:spPr>
        <p:txBody>
          <a:bodyPr/>
          <a:lstStyle/>
          <a:p>
            <a:pPr algn="ctr"/>
            <a:r>
              <a:rPr lang="en-US" altLang="en-US" dirty="0"/>
              <a:t>Genre and form headings</a:t>
            </a: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534400" cy="4953000"/>
          </a:xfrm>
        </p:spPr>
        <p:txBody>
          <a:bodyPr/>
          <a:lstStyle/>
          <a:p>
            <a:r>
              <a:rPr lang="en-US" altLang="en-US" dirty="0"/>
              <a:t>Add as applicable for genre of literature or form of item</a:t>
            </a:r>
          </a:p>
          <a:p>
            <a:pPr lvl="1"/>
            <a:r>
              <a:rPr lang="en-US" altLang="en-US" dirty="0"/>
              <a:t>Always add:</a:t>
            </a:r>
          </a:p>
          <a:p>
            <a:pPr lvl="2"/>
            <a:r>
              <a:rPr lang="en-US" altLang="en-US" dirty="0"/>
              <a:t>For adult material: </a:t>
            </a:r>
          </a:p>
          <a:p>
            <a:pPr lvl="3"/>
            <a:r>
              <a:rPr lang="en-US" altLang="en-US" sz="2200" b="1" dirty="0"/>
              <a:t>655</a:t>
            </a:r>
            <a:r>
              <a:rPr lang="en-US" altLang="en-US" sz="2200" dirty="0"/>
              <a:t> _7 </a:t>
            </a:r>
            <a:r>
              <a:rPr lang="en-US" altLang="en-US" sz="2200" b="1" dirty="0"/>
              <a:t>$a</a:t>
            </a:r>
            <a:r>
              <a:rPr lang="en-US" altLang="en-US" sz="2200" dirty="0"/>
              <a:t>Audiobooks.</a:t>
            </a:r>
            <a:r>
              <a:rPr lang="en-US" altLang="en-US" sz="2200" b="1" dirty="0"/>
              <a:t>$2</a:t>
            </a:r>
            <a:r>
              <a:rPr lang="en-US" altLang="en-US" sz="2200" dirty="0"/>
              <a:t>lcgft</a:t>
            </a:r>
          </a:p>
          <a:p>
            <a:pPr lvl="2"/>
            <a:r>
              <a:rPr lang="en-US" altLang="en-US" dirty="0"/>
              <a:t>For juvenile material: </a:t>
            </a:r>
          </a:p>
          <a:p>
            <a:pPr lvl="3"/>
            <a:r>
              <a:rPr lang="en-US" altLang="en-US" sz="2200" b="1" dirty="0"/>
              <a:t>655</a:t>
            </a:r>
            <a:r>
              <a:rPr lang="en-US" altLang="en-US" sz="2200" dirty="0"/>
              <a:t> _7 </a:t>
            </a:r>
            <a:r>
              <a:rPr lang="en-US" altLang="en-US" sz="2200" b="1" dirty="0"/>
              <a:t>$a</a:t>
            </a:r>
            <a:r>
              <a:rPr lang="en-US" altLang="en-US" sz="2200" dirty="0"/>
              <a:t>Children’s audiobooks.</a:t>
            </a:r>
            <a:r>
              <a:rPr lang="en-US" altLang="en-US" sz="2200" b="1" dirty="0"/>
              <a:t>$2</a:t>
            </a:r>
            <a:r>
              <a:rPr lang="en-US" altLang="en-US" sz="2200" dirty="0"/>
              <a:t>lcgft</a:t>
            </a:r>
          </a:p>
          <a:p>
            <a:pPr marL="914400" lvl="2" indent="0">
              <a:buNone/>
            </a:pPr>
            <a:endParaRPr lang="en-US" altLang="en-US" sz="2200" dirty="0"/>
          </a:p>
          <a:p>
            <a:pPr marL="914400" lvl="2" indent="0">
              <a:buNone/>
            </a:pPr>
            <a:r>
              <a:rPr lang="en-US" altLang="en-US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537855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458200" cy="1143000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altLang="en-US" dirty="0"/>
              <a:t>Preloaded audio media players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4145281"/>
            <a:ext cx="990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5624B4-FDC4-45BC-A28A-7288DBCB1B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2137" y="2011681"/>
            <a:ext cx="3202842" cy="42672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CD69E9-7441-466A-8CE1-209B8F7014E4}"/>
              </a:ext>
            </a:extLst>
          </p:cNvPr>
          <p:cNvSpPr txBox="1"/>
          <p:nvPr/>
        </p:nvSpPr>
        <p:spPr>
          <a:xfrm>
            <a:off x="457200" y="155571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  Playaway container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AB5E76-981F-4585-B500-3700D808C30D}"/>
              </a:ext>
            </a:extLst>
          </p:cNvPr>
          <p:cNvSpPr txBox="1"/>
          <p:nvPr/>
        </p:nvSpPr>
        <p:spPr>
          <a:xfrm>
            <a:off x="5442157" y="1550016"/>
            <a:ext cx="2973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Playaway cartridge</a:t>
            </a:r>
          </a:p>
        </p:txBody>
      </p:sp>
      <p:pic>
        <p:nvPicPr>
          <p:cNvPr id="9" name="Content Placeholder 8" descr="A picture containing text, businesscard, case, accessory&#10;&#10;Description automatically generated">
            <a:extLst>
              <a:ext uri="{FF2B5EF4-FFF2-40B4-BE49-F238E27FC236}">
                <a16:creationId xmlns:a16="http://schemas.microsoft.com/office/drawing/2014/main" id="{2A5519EA-6076-4352-B7E9-4E4C0BA422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67300" y="2506981"/>
            <a:ext cx="3962400" cy="2971800"/>
          </a:xfrm>
        </p:spPr>
      </p:pic>
    </p:spTree>
    <p:extLst>
      <p:ext uri="{BB962C8B-B14F-4D97-AF65-F5344CB8AC3E}">
        <p14:creationId xmlns:p14="http://schemas.microsoft.com/office/powerpoint/2010/main" val="3822689100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/>
          <a:lstStyle/>
          <a:p>
            <a:pPr algn="ctr"/>
            <a:r>
              <a:rPr lang="en-US" altLang="en-US" dirty="0"/>
              <a:t>Genre and form headings—SHARE local practice</a:t>
            </a: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>
          <a:xfrm>
            <a:off x="320040" y="1295400"/>
            <a:ext cx="8534400" cy="5410200"/>
          </a:xfrm>
        </p:spPr>
        <p:txBody>
          <a:bodyPr/>
          <a:lstStyle/>
          <a:p>
            <a:r>
              <a:rPr lang="en-US" altLang="en-US" dirty="0"/>
              <a:t>Add these headings as applicable in records for audio media players</a:t>
            </a:r>
          </a:p>
          <a:p>
            <a:r>
              <a:rPr lang="en-US" altLang="en-US" dirty="0"/>
              <a:t>Always add:</a:t>
            </a:r>
          </a:p>
          <a:p>
            <a:pPr lvl="2"/>
            <a:r>
              <a:rPr lang="en-US" altLang="en-US" sz="2600" b="1" dirty="0"/>
              <a:t>655</a:t>
            </a:r>
            <a:r>
              <a:rPr lang="en-US" altLang="en-US" sz="2600" dirty="0"/>
              <a:t> _0 </a:t>
            </a:r>
            <a:r>
              <a:rPr lang="en-US" altLang="en-US" sz="2600" b="1" dirty="0"/>
              <a:t>$</a:t>
            </a:r>
            <a:r>
              <a:rPr lang="en-US" altLang="en-US" sz="2600" b="1" dirty="0" err="1"/>
              <a:t>a</a:t>
            </a:r>
            <a:r>
              <a:rPr lang="en-US" altLang="en-US" sz="2600" dirty="0" err="1"/>
              <a:t>Electronic</a:t>
            </a:r>
            <a:r>
              <a:rPr lang="en-US" altLang="en-US" sz="2600" dirty="0"/>
              <a:t> books.</a:t>
            </a:r>
          </a:p>
          <a:p>
            <a:pPr lvl="2"/>
            <a:r>
              <a:rPr lang="en-US" altLang="en-US" sz="2600" b="1" dirty="0"/>
              <a:t>655</a:t>
            </a:r>
            <a:r>
              <a:rPr lang="en-US" altLang="en-US" sz="2600" dirty="0"/>
              <a:t> _0 </a:t>
            </a:r>
            <a:r>
              <a:rPr lang="en-US" altLang="en-US" sz="2600" b="1" dirty="0"/>
              <a:t>$</a:t>
            </a:r>
            <a:r>
              <a:rPr lang="en-US" altLang="en-US" sz="2600" b="1" dirty="0" err="1"/>
              <a:t>a</a:t>
            </a:r>
            <a:r>
              <a:rPr lang="en-US" altLang="en-US" sz="2600" dirty="0" err="1"/>
              <a:t>Preloaded</a:t>
            </a:r>
            <a:r>
              <a:rPr lang="en-US" altLang="en-US" sz="2600" dirty="0"/>
              <a:t> audio players.</a:t>
            </a:r>
          </a:p>
          <a:p>
            <a:r>
              <a:rPr lang="en-US" altLang="en-US" sz="3000" b="1" dirty="0" err="1"/>
              <a:t>Playaways</a:t>
            </a:r>
            <a:endParaRPr lang="en-US" altLang="en-US" sz="3000" b="1" dirty="0"/>
          </a:p>
          <a:p>
            <a:pPr lvl="2"/>
            <a:r>
              <a:rPr lang="en-US" altLang="en-US" sz="2600" b="1" dirty="0"/>
              <a:t>655</a:t>
            </a:r>
            <a:r>
              <a:rPr lang="en-US" altLang="en-US" sz="2600" dirty="0"/>
              <a:t> _0 </a:t>
            </a:r>
            <a:r>
              <a:rPr lang="en-US" altLang="en-US" sz="2600" b="1" dirty="0"/>
              <a:t>$</a:t>
            </a:r>
            <a:r>
              <a:rPr lang="en-US" altLang="en-US" sz="2600" b="1" dirty="0" err="1"/>
              <a:t>a</a:t>
            </a:r>
            <a:r>
              <a:rPr lang="en-US" altLang="en-US" sz="2600" dirty="0" err="1"/>
              <a:t>Playaway</a:t>
            </a:r>
            <a:r>
              <a:rPr lang="en-US" altLang="en-US" sz="2600" dirty="0"/>
              <a:t> (Preloaded audio player)</a:t>
            </a:r>
          </a:p>
          <a:p>
            <a:r>
              <a:rPr lang="en-US" altLang="en-US" b="1" dirty="0"/>
              <a:t>Go Readers</a:t>
            </a:r>
          </a:p>
          <a:p>
            <a:pPr lvl="2"/>
            <a:r>
              <a:rPr lang="en-US" altLang="en-US" sz="2600" b="1" dirty="0"/>
              <a:t>690</a:t>
            </a:r>
            <a:r>
              <a:rPr lang="en-US" altLang="en-US" sz="2600" dirty="0"/>
              <a:t> _ _ </a:t>
            </a:r>
            <a:r>
              <a:rPr lang="en-US" altLang="en-US" sz="2600" b="1" dirty="0"/>
              <a:t>$</a:t>
            </a:r>
            <a:r>
              <a:rPr lang="en-US" altLang="en-US" sz="2600" b="1" dirty="0" err="1"/>
              <a:t>a</a:t>
            </a:r>
            <a:r>
              <a:rPr lang="en-US" altLang="en-US" sz="2600" dirty="0" err="1"/>
              <a:t>GoReader</a:t>
            </a:r>
            <a:r>
              <a:rPr lang="en-US" altLang="en-US" sz="2600" dirty="0"/>
              <a:t> (Preloaded audio player)</a:t>
            </a:r>
          </a:p>
          <a:p>
            <a:r>
              <a:rPr lang="en-US" altLang="en-US" b="1" dirty="0"/>
              <a:t>Me Readers</a:t>
            </a:r>
          </a:p>
          <a:p>
            <a:pPr lvl="2"/>
            <a:r>
              <a:rPr lang="en-US" altLang="en-US" sz="2600" b="1" dirty="0"/>
              <a:t>690</a:t>
            </a:r>
            <a:r>
              <a:rPr lang="en-US" altLang="en-US" sz="2600" dirty="0"/>
              <a:t> _ _ </a:t>
            </a:r>
            <a:r>
              <a:rPr lang="en-US" altLang="en-US" sz="2600" b="1" dirty="0"/>
              <a:t>$</a:t>
            </a:r>
            <a:r>
              <a:rPr lang="en-US" altLang="en-US" sz="2600" b="1" dirty="0" err="1"/>
              <a:t>a</a:t>
            </a:r>
            <a:r>
              <a:rPr lang="en-US" altLang="en-US" sz="2600" dirty="0" err="1"/>
              <a:t>Me</a:t>
            </a:r>
            <a:r>
              <a:rPr lang="en-US" altLang="en-US" sz="2600" dirty="0"/>
              <a:t> Reader (Preloaded audio player)</a:t>
            </a:r>
          </a:p>
          <a:p>
            <a:pPr lvl="2"/>
            <a:endParaRPr lang="en-US" altLang="en-US" dirty="0"/>
          </a:p>
          <a:p>
            <a:pPr marL="914400" lvl="2" indent="0">
              <a:buNone/>
            </a:pPr>
            <a:endParaRPr lang="en-US" altLang="en-US" sz="2200" dirty="0"/>
          </a:p>
          <a:p>
            <a:pPr marL="914400" lvl="2" indent="0">
              <a:buNone/>
            </a:pPr>
            <a:r>
              <a:rPr lang="en-US" altLang="en-US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8374001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/>
          <a:lstStyle/>
          <a:p>
            <a:pPr algn="ctr"/>
            <a:r>
              <a:rPr lang="en-US" altLang="en-US" dirty="0"/>
              <a:t>Genre and form headings—SHARE local practice—cont.</a:t>
            </a: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534400" cy="4800600"/>
          </a:xfrm>
        </p:spPr>
        <p:txBody>
          <a:bodyPr/>
          <a:lstStyle/>
          <a:p>
            <a:r>
              <a:rPr lang="en-US" altLang="en-US" b="1" dirty="0" err="1"/>
              <a:t>Wonderbooks</a:t>
            </a:r>
            <a:endParaRPr lang="en-US" altLang="en-US" b="1" dirty="0"/>
          </a:p>
          <a:p>
            <a:pPr lvl="2"/>
            <a:r>
              <a:rPr lang="en-US" altLang="en-US" sz="2600" b="1" dirty="0"/>
              <a:t>690</a:t>
            </a:r>
            <a:r>
              <a:rPr lang="en-US" altLang="en-US" sz="2600" dirty="0"/>
              <a:t> _ _</a:t>
            </a:r>
            <a:r>
              <a:rPr lang="en-US" altLang="en-US" sz="2600" b="1" dirty="0"/>
              <a:t>$</a:t>
            </a:r>
            <a:r>
              <a:rPr lang="en-US" altLang="en-US" sz="2600" b="1" dirty="0" err="1"/>
              <a:t>a</a:t>
            </a:r>
            <a:r>
              <a:rPr lang="en-US" altLang="en-US" sz="2600" dirty="0" err="1"/>
              <a:t>Wonderbook</a:t>
            </a:r>
            <a:r>
              <a:rPr lang="en-US" altLang="en-US" sz="2600" dirty="0"/>
              <a:t> (Audio-enabled book)</a:t>
            </a:r>
          </a:p>
          <a:p>
            <a:pPr lvl="2"/>
            <a:r>
              <a:rPr lang="en-US" altLang="en-US" sz="2600" b="1" dirty="0"/>
              <a:t>655</a:t>
            </a:r>
            <a:r>
              <a:rPr lang="en-US" altLang="en-US" sz="2600" dirty="0"/>
              <a:t> _0 </a:t>
            </a:r>
            <a:r>
              <a:rPr lang="en-US" altLang="en-US" sz="2600" b="1" dirty="0"/>
              <a:t>$a</a:t>
            </a:r>
            <a:r>
              <a:rPr lang="en-US" altLang="en-US" sz="2600" dirty="0"/>
              <a:t>MP3 (Audio coding standard)</a:t>
            </a:r>
          </a:p>
          <a:p>
            <a:pPr lvl="2"/>
            <a:endParaRPr lang="en-US" altLang="en-US" sz="2600" dirty="0"/>
          </a:p>
          <a:p>
            <a:r>
              <a:rPr lang="en-US" altLang="en-US" b="1" dirty="0"/>
              <a:t>Vox Books</a:t>
            </a:r>
          </a:p>
          <a:p>
            <a:pPr lvl="2"/>
            <a:r>
              <a:rPr lang="en-US" altLang="en-US" sz="2600" b="1" dirty="0"/>
              <a:t>690</a:t>
            </a:r>
            <a:r>
              <a:rPr lang="en-US" altLang="en-US" sz="2600" dirty="0"/>
              <a:t> _ _ </a:t>
            </a:r>
            <a:r>
              <a:rPr lang="en-US" altLang="en-US" sz="2600" b="1" dirty="0"/>
              <a:t>$</a:t>
            </a:r>
            <a:r>
              <a:rPr lang="en-US" altLang="en-US" sz="2600" b="1" dirty="0" err="1"/>
              <a:t>a</a:t>
            </a:r>
            <a:r>
              <a:rPr lang="en-US" altLang="en-US" sz="2600" dirty="0" err="1"/>
              <a:t>Vox</a:t>
            </a:r>
            <a:r>
              <a:rPr lang="en-US" altLang="en-US" sz="2600" dirty="0"/>
              <a:t> Book (Audio-enabled book)</a:t>
            </a:r>
          </a:p>
          <a:p>
            <a:pPr marL="914400" lvl="2" indent="0">
              <a:buNone/>
            </a:pPr>
            <a:endParaRPr lang="en-US" altLang="en-US" sz="2600" dirty="0"/>
          </a:p>
          <a:p>
            <a:pPr lvl="1"/>
            <a:endParaRPr lang="en-US" altLang="en-US" b="1" i="1" dirty="0"/>
          </a:p>
          <a:p>
            <a:pPr marL="914400" lvl="2" indent="0">
              <a:buNone/>
            </a:pPr>
            <a:r>
              <a:rPr lang="en-US" altLang="en-US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4696450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/>
          <a:lstStyle/>
          <a:p>
            <a:pPr algn="ctr"/>
            <a:r>
              <a:rPr lang="en-US" altLang="en-US" dirty="0"/>
              <a:t>Additional access points</a:t>
            </a: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562600"/>
          </a:xfrm>
        </p:spPr>
        <p:txBody>
          <a:bodyPr/>
          <a:lstStyle/>
          <a:p>
            <a:r>
              <a:rPr lang="en-US" altLang="en-US" dirty="0"/>
              <a:t>May see records with entries for publisher, distributor, production company, etc.</a:t>
            </a:r>
          </a:p>
          <a:p>
            <a:pPr lvl="1"/>
            <a:r>
              <a:rPr lang="en-US" altLang="en-US" dirty="0"/>
              <a:t>OK to retain; do not need to add</a:t>
            </a:r>
          </a:p>
          <a:p>
            <a:pPr lvl="1"/>
            <a:r>
              <a:rPr lang="en-US" altLang="en-US" dirty="0"/>
              <a:t>If retained, add $e with relationship designator</a:t>
            </a:r>
          </a:p>
          <a:p>
            <a:pPr lvl="1"/>
            <a:r>
              <a:rPr lang="en-US" altLang="en-US" dirty="0"/>
              <a:t>In records for </a:t>
            </a:r>
            <a:r>
              <a:rPr lang="en-US" altLang="en-US" dirty="0" err="1"/>
              <a:t>Playaways</a:t>
            </a:r>
            <a:r>
              <a:rPr lang="en-US" altLang="en-US" dirty="0"/>
              <a:t>, consider Playaway Digital Audio a distributor, even if not listed in the body of the record</a:t>
            </a:r>
          </a:p>
          <a:p>
            <a:pPr lvl="1"/>
            <a:r>
              <a:rPr lang="en-US" altLang="en-US" dirty="0"/>
              <a:t>Use relationship designator </a:t>
            </a:r>
            <a:r>
              <a:rPr lang="en-US" altLang="en-US" i="1" dirty="0"/>
              <a:t>production</a:t>
            </a:r>
            <a:r>
              <a:rPr lang="en-US" altLang="en-US" dirty="0"/>
              <a:t> </a:t>
            </a:r>
            <a:r>
              <a:rPr lang="en-US" altLang="en-US" i="1" dirty="0"/>
              <a:t>company</a:t>
            </a:r>
            <a:r>
              <a:rPr lang="en-US" altLang="en-US" dirty="0"/>
              <a:t> in entries for producer of original audiobook</a:t>
            </a:r>
          </a:p>
          <a:p>
            <a:r>
              <a:rPr lang="en-US" altLang="en-US" dirty="0"/>
              <a:t>Include access points for titles of contents</a:t>
            </a:r>
          </a:p>
          <a:p>
            <a:r>
              <a:rPr lang="en-US" altLang="en-US" dirty="0"/>
              <a:t>Retain 776 fields for related formats, i.e., print or audiobook version</a:t>
            </a:r>
          </a:p>
        </p:txBody>
      </p:sp>
    </p:spTree>
    <p:extLst>
      <p:ext uri="{BB962C8B-B14F-4D97-AF65-F5344CB8AC3E}">
        <p14:creationId xmlns:p14="http://schemas.microsoft.com/office/powerpoint/2010/main" val="13846571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467600" cy="1143000"/>
          </a:xfrm>
        </p:spPr>
        <p:txBody>
          <a:bodyPr/>
          <a:lstStyle/>
          <a:p>
            <a:pPr algn="ctr"/>
            <a:r>
              <a:rPr lang="en-US" altLang="en-US" dirty="0"/>
              <a:t>Standard numbers</a:t>
            </a:r>
          </a:p>
        </p:txBody>
      </p:sp>
      <p:sp>
        <p:nvSpPr>
          <p:cNvPr id="11571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410200"/>
          </a:xfrm>
        </p:spPr>
        <p:txBody>
          <a:bodyPr/>
          <a:lstStyle/>
          <a:p>
            <a:pPr>
              <a:defRPr/>
            </a:pPr>
            <a:r>
              <a:rPr lang="en-US" altLang="en-US" b="1" dirty="0"/>
              <a:t>020</a:t>
            </a:r>
            <a:r>
              <a:rPr lang="en-US" altLang="en-US" dirty="0"/>
              <a:t>-International Standard Book Number (ISBN)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b="1" dirty="0"/>
              <a:t>024</a:t>
            </a:r>
            <a:r>
              <a:rPr lang="en-US" altLang="en-US" dirty="0"/>
              <a:t>-UPC number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b="1" dirty="0"/>
              <a:t>028</a:t>
            </a:r>
            <a:r>
              <a:rPr lang="en-US" altLang="en-US" dirty="0"/>
              <a:t>-Publisher’s number</a:t>
            </a:r>
          </a:p>
          <a:p>
            <a:pPr>
              <a:defRPr/>
            </a:pPr>
            <a:endParaRPr lang="en-US" altLang="en-US" b="1" dirty="0"/>
          </a:p>
          <a:p>
            <a:pPr>
              <a:defRPr/>
            </a:pPr>
            <a:r>
              <a:rPr lang="en-US" altLang="en-US" b="1" dirty="0"/>
              <a:t>050, 090, 082, 092 </a:t>
            </a:r>
            <a:r>
              <a:rPr lang="en-US" altLang="en-US" dirty="0"/>
              <a:t>Call numbers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Check OCLC Bib Formats for applicable indicators and punctuation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/>
              <a:t>MARC tags 006 and 007</a:t>
            </a:r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>
          <a:xfrm>
            <a:off x="342900" y="2057400"/>
            <a:ext cx="8458200" cy="4648200"/>
          </a:xfrm>
        </p:spPr>
        <p:txBody>
          <a:bodyPr/>
          <a:lstStyle/>
          <a:p>
            <a:pPr>
              <a:defRPr/>
            </a:pPr>
            <a:r>
              <a:rPr lang="en-US" altLang="en-US" b="1" dirty="0"/>
              <a:t>Records for preloaded audio players should have:</a:t>
            </a:r>
          </a:p>
          <a:p>
            <a:pPr lvl="1">
              <a:defRPr/>
            </a:pPr>
            <a:r>
              <a:rPr lang="en-US" altLang="en-US" dirty="0"/>
              <a:t>006 for electronic resource</a:t>
            </a:r>
          </a:p>
          <a:p>
            <a:pPr lvl="1">
              <a:defRPr/>
            </a:pPr>
            <a:r>
              <a:rPr lang="en-US" altLang="en-US" dirty="0"/>
              <a:t>007 for electronic resource</a:t>
            </a:r>
          </a:p>
          <a:p>
            <a:pPr lvl="1">
              <a:defRPr/>
            </a:pPr>
            <a:r>
              <a:rPr lang="en-US" altLang="en-US" dirty="0"/>
              <a:t>007 for audio recording</a:t>
            </a:r>
          </a:p>
          <a:p>
            <a:pPr marL="457200" lvl="1" indent="0">
              <a:buFont typeface="Monotype Sorts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1143000"/>
          </a:xfrm>
        </p:spPr>
        <p:txBody>
          <a:bodyPr/>
          <a:lstStyle/>
          <a:p>
            <a:pPr algn="ctr"/>
            <a:r>
              <a:rPr lang="en-US" altLang="en-US" dirty="0"/>
              <a:t>MARC tags 006 and 007—cont.</a:t>
            </a:r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>
          <a:xfrm>
            <a:off x="342900" y="2057400"/>
            <a:ext cx="8458200" cy="4648200"/>
          </a:xfrm>
        </p:spPr>
        <p:txBody>
          <a:bodyPr/>
          <a:lstStyle/>
          <a:p>
            <a:pPr>
              <a:defRPr/>
            </a:pPr>
            <a:r>
              <a:rPr lang="en-US" altLang="en-US" b="1" dirty="0"/>
              <a:t>Records for preloaded audio-enabled books should have:</a:t>
            </a:r>
          </a:p>
          <a:p>
            <a:pPr lvl="1">
              <a:defRPr/>
            </a:pPr>
            <a:r>
              <a:rPr lang="en-US" altLang="en-US" dirty="0"/>
              <a:t>006 for electronic resource</a:t>
            </a:r>
          </a:p>
          <a:p>
            <a:pPr lvl="1">
              <a:defRPr/>
            </a:pPr>
            <a:r>
              <a:rPr lang="en-US" altLang="en-US" dirty="0"/>
              <a:t>006 for book if item has been cataloged as a nonmusical sound recording</a:t>
            </a:r>
          </a:p>
          <a:p>
            <a:pPr lvl="1">
              <a:defRPr/>
            </a:pPr>
            <a:r>
              <a:rPr lang="en-US" altLang="en-US" dirty="0"/>
              <a:t>007 for electronic resource</a:t>
            </a:r>
          </a:p>
          <a:p>
            <a:pPr lvl="1">
              <a:defRPr/>
            </a:pPr>
            <a:r>
              <a:rPr lang="en-US" altLang="en-US" dirty="0"/>
              <a:t>007 for audio recording</a:t>
            </a:r>
          </a:p>
          <a:p>
            <a:pPr marL="457200" lvl="1" indent="0">
              <a:buFont typeface="Monotype Sorts" pitchFamily="2" charset="2"/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27718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1066800"/>
          </a:xfrm>
        </p:spPr>
        <p:txBody>
          <a:bodyPr/>
          <a:lstStyle/>
          <a:p>
            <a:pPr algn="ctr"/>
            <a:r>
              <a:rPr lang="en-US" altLang="en-US" dirty="0"/>
              <a:t>MARC tag 006 </a:t>
            </a:r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>
          <a:xfrm>
            <a:off x="342900" y="1905000"/>
            <a:ext cx="8458200" cy="48006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Include</a:t>
            </a:r>
            <a:r>
              <a:rPr lang="en-US" altLang="en-US" b="1" dirty="0"/>
              <a:t> </a:t>
            </a:r>
            <a:r>
              <a:rPr lang="en-US" altLang="en-US" dirty="0"/>
              <a:t>006 for electronic resource and others as appropriate  </a:t>
            </a:r>
            <a:endParaRPr lang="en-US" altLang="en-US" b="1" dirty="0"/>
          </a:p>
          <a:p>
            <a:pPr lvl="1">
              <a:defRPr/>
            </a:pPr>
            <a:r>
              <a:rPr lang="en-US" altLang="en-US" dirty="0"/>
              <a:t>Code </a:t>
            </a:r>
            <a:r>
              <a:rPr lang="en-US" altLang="en-US" b="1" dirty="0"/>
              <a:t>Type</a:t>
            </a:r>
            <a:r>
              <a:rPr lang="en-US" altLang="en-US" dirty="0"/>
              <a:t> as applicable</a:t>
            </a:r>
          </a:p>
          <a:p>
            <a:pPr lvl="2">
              <a:defRPr/>
            </a:pPr>
            <a:r>
              <a:rPr lang="en-US" altLang="en-US" b="1" dirty="0"/>
              <a:t>Electronic resource</a:t>
            </a:r>
            <a:r>
              <a:rPr lang="en-US" altLang="en-US" dirty="0"/>
              <a:t>:  m</a:t>
            </a:r>
          </a:p>
          <a:p>
            <a:pPr lvl="2">
              <a:defRPr/>
            </a:pPr>
            <a:r>
              <a:rPr lang="en-US" altLang="en-US" b="1" dirty="0"/>
              <a:t>Book</a:t>
            </a:r>
            <a:r>
              <a:rPr lang="en-US" altLang="en-US" dirty="0"/>
              <a:t>:  a</a:t>
            </a:r>
          </a:p>
          <a:p>
            <a:pPr lvl="1">
              <a:defRPr/>
            </a:pPr>
            <a:r>
              <a:rPr lang="en-US" altLang="en-US" u="sng" dirty="0"/>
              <a:t>Always</a:t>
            </a:r>
            <a:r>
              <a:rPr lang="en-US" altLang="en-US" dirty="0"/>
              <a:t> code </a:t>
            </a:r>
            <a:r>
              <a:rPr lang="en-US" altLang="en-US" b="1" dirty="0"/>
              <a:t>Form</a:t>
            </a:r>
            <a:r>
              <a:rPr lang="en-US" altLang="en-US" dirty="0"/>
              <a:t> as q—direct electronic </a:t>
            </a:r>
          </a:p>
          <a:p>
            <a:pPr lvl="1">
              <a:defRPr/>
            </a:pPr>
            <a:r>
              <a:rPr lang="en-US" altLang="en-US" dirty="0"/>
              <a:t>Code other elements as applicable for your item</a:t>
            </a:r>
          </a:p>
          <a:p>
            <a:pPr marL="457200" lvl="1" indent="0">
              <a:buFont typeface="Monotype Sorts" pitchFamily="2" charset="2"/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80026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381000" y="268286"/>
            <a:ext cx="8534400" cy="788353"/>
          </a:xfrm>
        </p:spPr>
        <p:txBody>
          <a:bodyPr/>
          <a:lstStyle/>
          <a:p>
            <a:pPr algn="ctr"/>
            <a:r>
              <a:rPr lang="en-US" altLang="en-US" dirty="0"/>
              <a:t>007 for electronic resource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153400" cy="5486399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/>
              <a:t>$a</a:t>
            </a:r>
            <a:r>
              <a:rPr lang="en-US" sz="2600" dirty="0"/>
              <a:t>  c	electronic resource</a:t>
            </a:r>
          </a:p>
          <a:p>
            <a:pPr marL="0" indent="0">
              <a:buNone/>
            </a:pPr>
            <a:r>
              <a:rPr lang="en-US" sz="2600" b="1" dirty="0"/>
              <a:t>$b</a:t>
            </a:r>
            <a:r>
              <a:rPr lang="en-US" sz="2600" dirty="0"/>
              <a:t>  s	standalone device</a:t>
            </a:r>
          </a:p>
          <a:p>
            <a:pPr marL="0" indent="0">
              <a:buNone/>
            </a:pPr>
            <a:r>
              <a:rPr lang="en-US" sz="2600" b="1" dirty="0"/>
              <a:t>$d</a:t>
            </a:r>
            <a:r>
              <a:rPr lang="en-US" sz="2600" dirty="0"/>
              <a:t>  n	not applicable</a:t>
            </a:r>
          </a:p>
          <a:p>
            <a:pPr marL="0" indent="0">
              <a:buNone/>
            </a:pPr>
            <a:r>
              <a:rPr lang="en-US" sz="2600" b="1" dirty="0"/>
              <a:t>$e</a:t>
            </a:r>
            <a:r>
              <a:rPr lang="en-US" sz="2600" dirty="0"/>
              <a:t>  z  other</a:t>
            </a:r>
          </a:p>
          <a:p>
            <a:pPr marL="0" indent="0">
              <a:buNone/>
            </a:pPr>
            <a:r>
              <a:rPr lang="en-US" sz="2600" b="1" dirty="0"/>
              <a:t>$f</a:t>
            </a:r>
            <a:r>
              <a:rPr lang="en-US" sz="2600" dirty="0"/>
              <a:t>   a	sound</a:t>
            </a:r>
          </a:p>
          <a:p>
            <a:pPr marL="0" indent="0">
              <a:buNone/>
            </a:pPr>
            <a:r>
              <a:rPr lang="en-US" sz="2600" b="1" dirty="0"/>
              <a:t>$g</a:t>
            </a:r>
            <a:r>
              <a:rPr lang="en-US" sz="2600" dirty="0"/>
              <a:t>  </a:t>
            </a:r>
            <a:r>
              <a:rPr lang="en-US" sz="2600" dirty="0" err="1"/>
              <a:t>nnn</a:t>
            </a:r>
            <a:r>
              <a:rPr lang="en-US" sz="2600" dirty="0"/>
              <a:t> not applicable</a:t>
            </a:r>
          </a:p>
          <a:p>
            <a:pPr marL="0" indent="0">
              <a:buNone/>
            </a:pPr>
            <a:r>
              <a:rPr lang="en-US" sz="2600" b="1" dirty="0"/>
              <a:t>$h</a:t>
            </a:r>
            <a:r>
              <a:rPr lang="en-US" sz="2600" dirty="0"/>
              <a:t>  u	unknown</a:t>
            </a:r>
          </a:p>
          <a:p>
            <a:pPr marL="0" indent="0">
              <a:buNone/>
            </a:pPr>
            <a:r>
              <a:rPr lang="en-US" sz="2600" b="1" dirty="0"/>
              <a:t>$</a:t>
            </a:r>
            <a:r>
              <a:rPr lang="en-US" sz="2600" b="1" dirty="0" err="1"/>
              <a:t>i</a:t>
            </a:r>
            <a:r>
              <a:rPr lang="en-US" sz="2600" dirty="0"/>
              <a:t>   u unknown</a:t>
            </a:r>
          </a:p>
          <a:p>
            <a:pPr marL="0" indent="0">
              <a:buNone/>
            </a:pPr>
            <a:r>
              <a:rPr lang="en-US" sz="2600" b="1" dirty="0"/>
              <a:t>$j   </a:t>
            </a:r>
            <a:r>
              <a:rPr lang="en-US" sz="2600" dirty="0"/>
              <a:t>u unknown</a:t>
            </a:r>
          </a:p>
          <a:p>
            <a:pPr marL="0" indent="0">
              <a:buNone/>
            </a:pPr>
            <a:r>
              <a:rPr lang="en-US" sz="2600" b="1" dirty="0"/>
              <a:t>$k  </a:t>
            </a:r>
            <a:r>
              <a:rPr lang="en-US" sz="2600" dirty="0"/>
              <a:t>u unknown</a:t>
            </a:r>
          </a:p>
          <a:p>
            <a:pPr marL="0" indent="0">
              <a:buNone/>
            </a:pPr>
            <a:r>
              <a:rPr lang="en-US" sz="2600" b="1" dirty="0"/>
              <a:t>$l   </a:t>
            </a:r>
            <a:r>
              <a:rPr lang="en-US" sz="2600" dirty="0"/>
              <a:t>u unknown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69408174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007 for audio recording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3951288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/>
              <a:t>$a</a:t>
            </a:r>
            <a:r>
              <a:rPr lang="en-US" sz="2600" dirty="0"/>
              <a:t>  s	sound recording</a:t>
            </a:r>
          </a:p>
          <a:p>
            <a:pPr marL="0" indent="0">
              <a:buNone/>
            </a:pPr>
            <a:r>
              <a:rPr lang="en-US" sz="2600" b="1" dirty="0"/>
              <a:t>$b</a:t>
            </a:r>
            <a:r>
              <a:rPr lang="en-US" sz="2600" dirty="0"/>
              <a:t>  z	other</a:t>
            </a:r>
          </a:p>
          <a:p>
            <a:pPr marL="0" indent="0">
              <a:buNone/>
            </a:pPr>
            <a:r>
              <a:rPr lang="en-US" sz="2600" b="1" dirty="0"/>
              <a:t>$d</a:t>
            </a:r>
            <a:r>
              <a:rPr lang="en-US" sz="2600" dirty="0"/>
              <a:t>  z	other</a:t>
            </a:r>
          </a:p>
          <a:p>
            <a:pPr marL="0" indent="0">
              <a:buNone/>
            </a:pPr>
            <a:r>
              <a:rPr lang="en-US" sz="2600" b="1" dirty="0"/>
              <a:t>$e</a:t>
            </a:r>
            <a:r>
              <a:rPr lang="en-US" sz="2600" dirty="0"/>
              <a:t>  u  unknown</a:t>
            </a:r>
          </a:p>
          <a:p>
            <a:pPr marL="0" indent="0">
              <a:buNone/>
            </a:pPr>
            <a:r>
              <a:rPr lang="en-US" sz="2600" b="1" dirty="0"/>
              <a:t>$f</a:t>
            </a:r>
            <a:r>
              <a:rPr lang="en-US" sz="2600" dirty="0"/>
              <a:t>   n	no grooves</a:t>
            </a:r>
          </a:p>
          <a:p>
            <a:pPr marL="0" indent="0">
              <a:buNone/>
            </a:pPr>
            <a:r>
              <a:rPr lang="en-US" sz="2600" b="1" dirty="0"/>
              <a:t>$g</a:t>
            </a:r>
            <a:r>
              <a:rPr lang="en-US" sz="2600" dirty="0"/>
              <a:t>  z	other</a:t>
            </a:r>
          </a:p>
          <a:p>
            <a:pPr marL="0" indent="0">
              <a:buNone/>
            </a:pPr>
            <a:r>
              <a:rPr lang="en-US" sz="2600" b="1" dirty="0"/>
              <a:t>$h</a:t>
            </a:r>
            <a:r>
              <a:rPr lang="en-US" sz="2600" dirty="0"/>
              <a:t>  n	not applicable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2CD9D9-03A7-40F6-B156-DC505A8A34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51694" y="1559560"/>
            <a:ext cx="4041775" cy="5023802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/>
              <a:t>$</a:t>
            </a:r>
            <a:r>
              <a:rPr lang="en-US" sz="2600" b="1" dirty="0" err="1"/>
              <a:t>i</a:t>
            </a:r>
            <a:r>
              <a:rPr lang="en-US" sz="2600" dirty="0"/>
              <a:t>   n	not applicable</a:t>
            </a:r>
          </a:p>
          <a:p>
            <a:pPr marL="0" indent="0">
              <a:buNone/>
            </a:pPr>
            <a:r>
              <a:rPr lang="en-US" sz="2600" b="1" dirty="0"/>
              <a:t>$j   </a:t>
            </a:r>
            <a:r>
              <a:rPr lang="en-US" sz="2600" dirty="0"/>
              <a:t>n not applicable</a:t>
            </a:r>
          </a:p>
          <a:p>
            <a:pPr marL="0" indent="0">
              <a:buNone/>
            </a:pPr>
            <a:r>
              <a:rPr lang="en-US" sz="2600" b="1" dirty="0"/>
              <a:t>$k  </a:t>
            </a:r>
            <a:r>
              <a:rPr lang="en-US" sz="2600" dirty="0"/>
              <a:t>z  other</a:t>
            </a:r>
          </a:p>
          <a:p>
            <a:pPr marL="0" indent="0">
              <a:buNone/>
            </a:pPr>
            <a:r>
              <a:rPr lang="en-US" sz="2600" b="1" dirty="0"/>
              <a:t>$l   </a:t>
            </a:r>
            <a:r>
              <a:rPr lang="en-US" sz="2600" dirty="0"/>
              <a:t>n  not applicable</a:t>
            </a:r>
          </a:p>
          <a:p>
            <a:pPr marL="0" indent="0">
              <a:buNone/>
            </a:pPr>
            <a:r>
              <a:rPr lang="en-US" sz="2600" b="1" dirty="0"/>
              <a:t>$m</a:t>
            </a:r>
            <a:r>
              <a:rPr lang="en-US" sz="2600" dirty="0"/>
              <a:t> e	digital recording</a:t>
            </a:r>
          </a:p>
          <a:p>
            <a:pPr marL="0" indent="0">
              <a:buNone/>
            </a:pPr>
            <a:r>
              <a:rPr lang="en-US" sz="2600" b="1" dirty="0"/>
              <a:t>$n</a:t>
            </a:r>
            <a:r>
              <a:rPr lang="en-US" sz="2600" dirty="0"/>
              <a:t>  d	digital storage</a:t>
            </a:r>
          </a:p>
        </p:txBody>
      </p:sp>
    </p:spTree>
    <p:extLst>
      <p:ext uri="{BB962C8B-B14F-4D97-AF65-F5344CB8AC3E}">
        <p14:creationId xmlns:p14="http://schemas.microsoft.com/office/powerpoint/2010/main" val="1459511370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pPr algn="ctr"/>
            <a:r>
              <a:rPr lang="en-US" altLang="en-US" dirty="0"/>
              <a:t>Fixed field elements—</a:t>
            </a:r>
            <a:br>
              <a:rPr lang="en-US" altLang="en-US" dirty="0"/>
            </a:br>
            <a:r>
              <a:rPr lang="en-US" altLang="en-US" dirty="0"/>
              <a:t>MARC tag 008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/>
          <a:lstStyle/>
          <a:p>
            <a:r>
              <a:rPr lang="en-US" altLang="en-US" dirty="0"/>
              <a:t>Code as appropriate for your item</a:t>
            </a:r>
          </a:p>
          <a:p>
            <a:r>
              <a:rPr lang="en-US" altLang="en-US" dirty="0"/>
              <a:t>Code Form fixed field element as q—direct electronic</a:t>
            </a:r>
          </a:p>
          <a:p>
            <a:r>
              <a:rPr lang="en-US" altLang="en-US" dirty="0"/>
              <a:t>Preloaded audio players are generally cataloged as Type </a:t>
            </a:r>
            <a:r>
              <a:rPr lang="en-US" altLang="en-US" dirty="0" err="1"/>
              <a:t>i</a:t>
            </a:r>
            <a:r>
              <a:rPr lang="en-US" altLang="en-US" dirty="0"/>
              <a:t>—nonmusical sound recording</a:t>
            </a:r>
          </a:p>
          <a:p>
            <a:r>
              <a:rPr lang="en-US" altLang="en-US" dirty="0"/>
              <a:t>May see OCLC records for audio-enabled books cataloged as a book (Type a) or as a nonmusical sound recording (Type </a:t>
            </a:r>
            <a:r>
              <a:rPr lang="en-US" altLang="en-US" dirty="0" err="1"/>
              <a:t>i</a:t>
            </a:r>
            <a:r>
              <a:rPr lang="en-US" altLang="en-US" dirty="0"/>
              <a:t>) </a:t>
            </a:r>
          </a:p>
          <a:p>
            <a:pPr lvl="1"/>
            <a:r>
              <a:rPr lang="en-US" altLang="en-US" dirty="0"/>
              <a:t>In SHARE, these are considered audio recordings</a:t>
            </a:r>
          </a:p>
        </p:txBody>
      </p:sp>
    </p:spTree>
    <p:extLst>
      <p:ext uri="{BB962C8B-B14F-4D97-AF65-F5344CB8AC3E}">
        <p14:creationId xmlns:p14="http://schemas.microsoft.com/office/powerpoint/2010/main" val="2048674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458200" cy="940416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altLang="en-US" dirty="0"/>
              <a:t>Preloaded audio media players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4145281"/>
            <a:ext cx="990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E346617-CFC6-42B4-814D-C75D50F8DB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62600" y="2141219"/>
            <a:ext cx="2510624" cy="41148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AB5E76-981F-4585-B500-3700D808C30D}"/>
              </a:ext>
            </a:extLst>
          </p:cNvPr>
          <p:cNvSpPr txBox="1"/>
          <p:nvPr/>
        </p:nvSpPr>
        <p:spPr>
          <a:xfrm>
            <a:off x="5987339" y="1550016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Go Reader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BB3C14-448B-45A1-B1E4-243D971F95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549BD4-767E-4BF6-A1E0-903AD060F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77" y="1944497"/>
            <a:ext cx="3602429" cy="41836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B66B7E-7A67-4517-9EED-B64B9AAF91B5}"/>
              </a:ext>
            </a:extLst>
          </p:cNvPr>
          <p:cNvSpPr txBox="1"/>
          <p:nvPr/>
        </p:nvSpPr>
        <p:spPr>
          <a:xfrm>
            <a:off x="1524000" y="1508232"/>
            <a:ext cx="1742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 Reader</a:t>
            </a:r>
          </a:p>
        </p:txBody>
      </p:sp>
    </p:spTree>
    <p:extLst>
      <p:ext uri="{BB962C8B-B14F-4D97-AF65-F5344CB8AC3E}">
        <p14:creationId xmlns:p14="http://schemas.microsoft.com/office/powerpoint/2010/main" val="1150643528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/>
          <a:lstStyle/>
          <a:p>
            <a:pPr algn="ctr"/>
            <a:r>
              <a:rPr lang="en-US" altLang="en-US" dirty="0"/>
              <a:t>Polaris format icon for audio media players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/>
          <a:lstStyle/>
          <a:p>
            <a:r>
              <a:rPr lang="en-US" altLang="en-US" dirty="0"/>
              <a:t>Format icon is Audio Book</a:t>
            </a:r>
          </a:p>
          <a:p>
            <a:endParaRPr lang="en-US" altLang="en-US" dirty="0"/>
          </a:p>
          <a:p>
            <a:r>
              <a:rPr lang="en-US" altLang="en-US" dirty="0"/>
              <a:t>May need to add or change coding when importing the record into Polaris to generate the correct format icon  </a:t>
            </a:r>
          </a:p>
          <a:p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0217CC-E948-404A-A148-4304A67CEE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42" r="27273" b="40187"/>
          <a:stretch/>
        </p:blipFill>
        <p:spPr>
          <a:xfrm>
            <a:off x="5029200" y="1600199"/>
            <a:ext cx="1066800" cy="8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870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A72C-9C13-4D97-8DB7-F4A3976F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99720"/>
            <a:ext cx="6858000" cy="1143000"/>
          </a:xfrm>
        </p:spPr>
        <p:txBody>
          <a:bodyPr/>
          <a:lstStyle/>
          <a:p>
            <a:pPr algn="ctr"/>
            <a:r>
              <a:rPr lang="en-US" dirty="0"/>
              <a:t>Polaris PAC brief view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66B11CA-4479-4B21-86FB-2E8767444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427480"/>
            <a:ext cx="7543800" cy="4948400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4CA7287-7591-4029-8E78-8AA7688D02E8}"/>
              </a:ext>
            </a:extLst>
          </p:cNvPr>
          <p:cNvSpPr/>
          <p:nvPr/>
        </p:nvSpPr>
        <p:spPr bwMode="auto">
          <a:xfrm>
            <a:off x="1447800" y="3810000"/>
            <a:ext cx="914400" cy="838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081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848600" cy="762000"/>
          </a:xfrm>
        </p:spPr>
        <p:txBody>
          <a:bodyPr/>
          <a:lstStyle/>
          <a:p>
            <a:pPr algn="ctr"/>
            <a:r>
              <a:rPr lang="en-US" altLang="en-US" dirty="0"/>
              <a:t>Resources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05800" cy="5410200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en-US" altLang="en-US" dirty="0"/>
          </a:p>
          <a:p>
            <a:pPr>
              <a:spcBef>
                <a:spcPts val="600"/>
              </a:spcBef>
            </a:pPr>
            <a:r>
              <a:rPr lang="en-US" altLang="en-US" dirty="0">
                <a:hlinkClick r:id="rId3"/>
              </a:rPr>
              <a:t>SHARE cataloging standards</a:t>
            </a:r>
            <a:endParaRPr lang="en-US" altLang="en-US" dirty="0"/>
          </a:p>
          <a:p>
            <a:pPr>
              <a:spcBef>
                <a:spcPts val="600"/>
              </a:spcBef>
            </a:pPr>
            <a:r>
              <a:rPr lang="en-US" altLang="en-US" dirty="0"/>
              <a:t>SHARE Editing Checklist for Audio Recordings</a:t>
            </a:r>
          </a:p>
          <a:p>
            <a:pPr>
              <a:spcBef>
                <a:spcPts val="600"/>
              </a:spcBef>
            </a:pPr>
            <a:r>
              <a:rPr lang="en-US" altLang="en-US" dirty="0">
                <a:hlinkClick r:id="rId4"/>
              </a:rPr>
              <a:t>OCLC’s Bibliographic Formats and Standards</a:t>
            </a:r>
            <a:endParaRPr lang="en-US" altLang="en-US" dirty="0"/>
          </a:p>
          <a:p>
            <a:pPr>
              <a:spcBef>
                <a:spcPts val="600"/>
              </a:spcBef>
            </a:pPr>
            <a:r>
              <a:rPr lang="en-US" altLang="en-US" dirty="0">
                <a:hlinkClick r:id="rId5"/>
              </a:rPr>
              <a:t>MARC21 Format for Bibliographic Data</a:t>
            </a:r>
            <a:endParaRPr lang="en-US" altLang="en-US" dirty="0"/>
          </a:p>
          <a:p>
            <a:pPr>
              <a:spcBef>
                <a:spcPts val="600"/>
              </a:spcBef>
            </a:pPr>
            <a:r>
              <a:rPr lang="en-US" altLang="en-US" dirty="0">
                <a:hlinkClick r:id="rId6"/>
              </a:rPr>
              <a:t>Original RDA Toolkit</a:t>
            </a:r>
            <a:endParaRPr lang="en-US" altLang="en-US" dirty="0"/>
          </a:p>
          <a:p>
            <a:pPr>
              <a:spcBef>
                <a:spcPts val="600"/>
              </a:spcBef>
            </a:pPr>
            <a:r>
              <a:rPr lang="en-US" altLang="en-US" dirty="0">
                <a:hlinkClick r:id="rId7"/>
              </a:rPr>
              <a:t>RDA Registry Reference Value Vocabularies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5080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8458200" cy="1143000"/>
          </a:xfrm>
        </p:spPr>
        <p:txBody>
          <a:bodyPr wrap="square" anchor="ctr">
            <a:normAutofit/>
          </a:bodyPr>
          <a:lstStyle/>
          <a:p>
            <a:pPr algn="ctr"/>
            <a:r>
              <a:rPr lang="en-US" altLang="en-US" dirty="0"/>
              <a:t>Audio-enabled books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4145281"/>
            <a:ext cx="990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F19CEA-DADF-4ADD-B756-F87694BFB9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1989" y="1981200"/>
            <a:ext cx="2971800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933A1DD-F4CD-4D8C-966A-6ADFE4681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42900" y="1706881"/>
            <a:ext cx="411546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5E15BE3-2338-44C8-A42A-C33503B195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00600" y="1827081"/>
            <a:ext cx="4000500" cy="459775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621E12-C23E-4A55-BE83-30CDA510DFB2}"/>
              </a:ext>
            </a:extLst>
          </p:cNvPr>
          <p:cNvSpPr txBox="1"/>
          <p:nvPr/>
        </p:nvSpPr>
        <p:spPr>
          <a:xfrm>
            <a:off x="1600200" y="1229975"/>
            <a:ext cx="2057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+mn-lt"/>
              </a:rPr>
              <a:t>Wonderbook</a:t>
            </a:r>
            <a:endParaRPr lang="en-US" b="1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20D185-C053-49DF-AC1A-CEE5810E7694}"/>
              </a:ext>
            </a:extLst>
          </p:cNvPr>
          <p:cNvSpPr txBox="1"/>
          <p:nvPr/>
        </p:nvSpPr>
        <p:spPr>
          <a:xfrm>
            <a:off x="6172200" y="1216967"/>
            <a:ext cx="1580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Vox Book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305800" cy="1143000"/>
          </a:xfrm>
        </p:spPr>
        <p:txBody>
          <a:bodyPr/>
          <a:lstStyle/>
          <a:p>
            <a:pPr algn="ctr"/>
            <a:r>
              <a:rPr lang="en-US" altLang="en-US" dirty="0"/>
              <a:t>Preferred sources of information</a:t>
            </a: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458200" cy="4648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dirty="0"/>
              <a:t>Cartridge—preloaded audio players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Title page—audio-enabled books</a:t>
            </a:r>
          </a:p>
          <a:p>
            <a:pPr>
              <a:lnSpc>
                <a:spcPct val="90000"/>
              </a:lnSpc>
              <a:defRPr/>
            </a:pPr>
            <a:endParaRPr lang="en-US" altLang="en-US" dirty="0"/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If there is no title on the preferred source, check (in order of precedence):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The container, cover, or accompanying material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Other source such as a website or vendor catalog, etc.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Last resort: Cataloger devises a title </a:t>
            </a:r>
          </a:p>
          <a:p>
            <a:pPr marL="0" indent="0">
              <a:lnSpc>
                <a:spcPct val="90000"/>
              </a:lnSpc>
              <a:buFont typeface="Monotype Sorts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305800" cy="685800"/>
          </a:xfrm>
        </p:spPr>
        <p:txBody>
          <a:bodyPr/>
          <a:lstStyle/>
          <a:p>
            <a:pPr algn="ctr"/>
            <a:r>
              <a:rPr lang="en-US" altLang="en-US" dirty="0"/>
              <a:t>Matching</a:t>
            </a: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458200" cy="4800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dirty="0" err="1"/>
              <a:t>Findaway</a:t>
            </a:r>
            <a:r>
              <a:rPr lang="en-US" altLang="en-US" dirty="0"/>
              <a:t> World enters records in OCLC for </a:t>
            </a:r>
            <a:r>
              <a:rPr lang="en-US" altLang="en-US" dirty="0" err="1"/>
              <a:t>Playaways</a:t>
            </a:r>
            <a:r>
              <a:rPr lang="en-US" altLang="en-US" dirty="0"/>
              <a:t> and </a:t>
            </a:r>
            <a:r>
              <a:rPr lang="en-US" altLang="en-US" dirty="0" err="1"/>
              <a:t>Wonderbooks</a:t>
            </a:r>
            <a:endParaRPr lang="en-US" altLang="en-US" dirty="0"/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Full records with consistent standard information and notes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Information may differ if records have been edited by other entities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When matching, look for records with PLAYA in 040 $a and $c</a:t>
            </a:r>
          </a:p>
          <a:p>
            <a:pPr>
              <a:lnSpc>
                <a:spcPct val="90000"/>
              </a:lnSpc>
              <a:defRPr/>
            </a:pPr>
            <a:endParaRPr lang="en-US" altLang="en-US" dirty="0"/>
          </a:p>
          <a:p>
            <a:pPr marL="0" indent="0">
              <a:lnSpc>
                <a:spcPct val="90000"/>
              </a:lnSpc>
              <a:buFont typeface="Monotype Sorts" pitchFamily="2" charset="2"/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454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696200" cy="838200"/>
          </a:xfrm>
        </p:spPr>
        <p:txBody>
          <a:bodyPr/>
          <a:lstStyle/>
          <a:p>
            <a:pPr algn="ctr"/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General material designation (GMD)</a:t>
            </a: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86800" cy="5410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Not used in RDA; do not add to OCLC records</a:t>
            </a:r>
          </a:p>
          <a:p>
            <a:pPr>
              <a:defRPr/>
            </a:pPr>
            <a:r>
              <a:rPr lang="en-US" altLang="en-US" b="1" i="1" dirty="0"/>
              <a:t>SHARE local practice</a:t>
            </a:r>
            <a:r>
              <a:rPr lang="en-US" altLang="en-US" i="1" dirty="0"/>
              <a:t>: add GMD to all audio media player records in Polaris</a:t>
            </a:r>
          </a:p>
          <a:p>
            <a:pPr>
              <a:defRPr/>
            </a:pPr>
            <a:r>
              <a:rPr lang="en-US" altLang="en-US" dirty="0"/>
              <a:t>$h comes after $a, $n, and $p</a:t>
            </a:r>
          </a:p>
          <a:p>
            <a:pPr>
              <a:defRPr/>
            </a:pPr>
            <a:r>
              <a:rPr lang="en-US" altLang="en-US" dirty="0"/>
              <a:t>$h comes before $b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altLang="en-US" b="1" dirty="0"/>
              <a:t>Preloaded audio players: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altLang="en-US" b="1" dirty="0"/>
              <a:t>245</a:t>
            </a:r>
            <a:r>
              <a:rPr lang="en-US" altLang="en-US" dirty="0"/>
              <a:t> _ _ </a:t>
            </a:r>
            <a:r>
              <a:rPr lang="en-US" altLang="en-US" b="1" dirty="0"/>
              <a:t>$</a:t>
            </a:r>
            <a:r>
              <a:rPr lang="en-US" altLang="en-US" b="1" dirty="0" err="1"/>
              <a:t>a</a:t>
            </a:r>
            <a:r>
              <a:rPr lang="en-US" altLang="en-US" dirty="0" err="1"/>
              <a:t>Title</a:t>
            </a:r>
            <a:r>
              <a:rPr lang="en-US" altLang="en-US" dirty="0"/>
              <a:t> </a:t>
            </a:r>
            <a:r>
              <a:rPr lang="en-US" altLang="en-US" dirty="0" err="1"/>
              <a:t>proper</a:t>
            </a:r>
            <a:r>
              <a:rPr lang="en-US" altLang="en-US" b="1" dirty="0" err="1"/>
              <a:t>$n$p$h</a:t>
            </a:r>
            <a:r>
              <a:rPr lang="en-US" altLang="en-US" b="1" dirty="0"/>
              <a:t>[electronic resource] :$b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altLang="en-US" b="1" dirty="0"/>
              <a:t>Audio-enabled books:</a:t>
            </a:r>
          </a:p>
          <a:p>
            <a:pPr marL="0" indent="0">
              <a:buNone/>
              <a:defRPr/>
            </a:pPr>
            <a:r>
              <a:rPr lang="en-US" altLang="en-US" b="1" dirty="0"/>
              <a:t>245</a:t>
            </a:r>
            <a:r>
              <a:rPr lang="en-US" altLang="en-US" dirty="0"/>
              <a:t> _ _ </a:t>
            </a:r>
            <a:r>
              <a:rPr lang="en-US" altLang="en-US" b="1" dirty="0"/>
              <a:t>$</a:t>
            </a:r>
            <a:r>
              <a:rPr lang="en-US" altLang="en-US" b="1" dirty="0" err="1"/>
              <a:t>a</a:t>
            </a:r>
            <a:r>
              <a:rPr lang="en-US" altLang="en-US" dirty="0" err="1"/>
              <a:t>Title</a:t>
            </a:r>
            <a:r>
              <a:rPr lang="en-US" altLang="en-US" dirty="0"/>
              <a:t> </a:t>
            </a:r>
            <a:r>
              <a:rPr lang="en-US" altLang="en-US" dirty="0" err="1"/>
              <a:t>proper</a:t>
            </a:r>
            <a:r>
              <a:rPr lang="en-US" altLang="en-US" b="1" dirty="0" err="1"/>
              <a:t>$n$p$h</a:t>
            </a:r>
            <a:r>
              <a:rPr lang="en-US" altLang="en-US" b="1" dirty="0"/>
              <a:t>[sound recording] :$b</a:t>
            </a:r>
          </a:p>
          <a:p>
            <a:pPr marL="0" indent="0">
              <a:buNone/>
              <a:defRPr/>
            </a:pPr>
            <a:r>
              <a:rPr lang="en-US" altLang="en-US" dirty="0"/>
              <a:t>Indicators will vary; not shown in this example.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dirty="0"/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b="1" dirty="0"/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b="1" dirty="0"/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58fe311-2a7f-4221-893c-568fb6b678c8">
      <Terms xmlns="http://schemas.microsoft.com/office/infopath/2007/PartnerControls"/>
    </lcf76f155ced4ddcb4097134ff3c332f>
    <TaxCatchAll xmlns="84d48c8c-f8ed-451c-8aad-60bc72e5e60d" xsi:nil="true"/>
    <SharedWithUsers xmlns="84d48c8c-f8ed-451c-8aad-60bc72e5e60d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88A0AF3F452E4A8468F921C2E70FD5" ma:contentTypeVersion="16" ma:contentTypeDescription="Create a new document." ma:contentTypeScope="" ma:versionID="36f3d335ca059b34ec85c0fd47391c3b">
  <xsd:schema xmlns:xsd="http://www.w3.org/2001/XMLSchema" xmlns:xs="http://www.w3.org/2001/XMLSchema" xmlns:p="http://schemas.microsoft.com/office/2006/metadata/properties" xmlns:ns2="e58fe311-2a7f-4221-893c-568fb6b678c8" xmlns:ns3="84d48c8c-f8ed-451c-8aad-60bc72e5e60d" targetNamespace="http://schemas.microsoft.com/office/2006/metadata/properties" ma:root="true" ma:fieldsID="b5bdbd94a09b2d876738898963ea1d36" ns2:_="" ns3:_="">
    <xsd:import namespace="e58fe311-2a7f-4221-893c-568fb6b678c8"/>
    <xsd:import namespace="84d48c8c-f8ed-451c-8aad-60bc72e5e6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fe311-2a7f-4221-893c-568fb6b678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46ab139-beac-4a0c-b3a9-d02764f684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48c8c-f8ed-451c-8aad-60bc72e5e60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d6324e9-d268-482f-9a17-af8dd9c06daf}" ma:internalName="TaxCatchAll" ma:showField="CatchAllData" ma:web="84d48c8c-f8ed-451c-8aad-60bc72e5e6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02DA2E-40B3-4036-AA86-141BF15E6F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78A105-1F1E-4E88-BA17-173EEEAA35CE}">
  <ds:schemaRefs>
    <ds:schemaRef ds:uri="http://schemas.microsoft.com/office/2006/metadata/properties"/>
    <ds:schemaRef ds:uri="http://schemas.microsoft.com/office/infopath/2007/PartnerControls"/>
    <ds:schemaRef ds:uri="e58fe311-2a7f-4221-893c-568fb6b678c8"/>
    <ds:schemaRef ds:uri="84d48c8c-f8ed-451c-8aad-60bc72e5e60d"/>
  </ds:schemaRefs>
</ds:datastoreItem>
</file>

<file path=customXml/itemProps3.xml><?xml version="1.0" encoding="utf-8"?>
<ds:datastoreItem xmlns:ds="http://schemas.openxmlformats.org/officeDocument/2006/customXml" ds:itemID="{486095A5-96B5-4B8C-AC3A-7F5DCE482A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8fe311-2a7f-4221-893c-568fb6b678c8"/>
    <ds:schemaRef ds:uri="84d48c8c-f8ed-451c-8aad-60bc72e5e6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4615</Words>
  <Application>Microsoft Office PowerPoint</Application>
  <PresentationFormat>On-screen Show (4:3)</PresentationFormat>
  <Paragraphs>659</Paragraphs>
  <Slides>52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Arial Narrow</vt:lpstr>
      <vt:lpstr>Monotype Sorts</vt:lpstr>
      <vt:lpstr>Times New Roman</vt:lpstr>
      <vt:lpstr>Wingdings</vt:lpstr>
      <vt:lpstr>Default Design</vt:lpstr>
      <vt:lpstr>Cataloging Audio Recordings: Audio Media Players</vt:lpstr>
      <vt:lpstr>Topics</vt:lpstr>
      <vt:lpstr>Types of audio media players</vt:lpstr>
      <vt:lpstr>Preloaded audio media players</vt:lpstr>
      <vt:lpstr>Preloaded audio media players</vt:lpstr>
      <vt:lpstr>Audio-enabled books</vt:lpstr>
      <vt:lpstr>Preferred sources of information</vt:lpstr>
      <vt:lpstr>Matching</vt:lpstr>
      <vt:lpstr>  General material designation (GMD)  </vt:lpstr>
      <vt:lpstr>Examples--GMD</vt:lpstr>
      <vt:lpstr>Edition statement</vt:lpstr>
      <vt:lpstr>Abridged or Unabridged not on item</vt:lpstr>
      <vt:lpstr>  Edition statement—SHARE cataloging  </vt:lpstr>
      <vt:lpstr>Publication, distribution, etc.</vt:lpstr>
      <vt:lpstr>Note on Publisher</vt:lpstr>
      <vt:lpstr>Dates</vt:lpstr>
      <vt:lpstr>Example—dates on Playaway container</vt:lpstr>
      <vt:lpstr>Example—MARC tag 264</vt:lpstr>
      <vt:lpstr>Physical characteristics--MARC tags 3XX  </vt:lpstr>
      <vt:lpstr>Extent—300 $a</vt:lpstr>
      <vt:lpstr>Other physical details—300 $b</vt:lpstr>
      <vt:lpstr>Other physical details—300 $b (cont.)</vt:lpstr>
      <vt:lpstr>Dimensions—300 $c</vt:lpstr>
      <vt:lpstr>Accompanying material—300 $e</vt:lpstr>
      <vt:lpstr>Examples—300</vt:lpstr>
      <vt:lpstr>MARC tags 33X—general guidelines  </vt:lpstr>
      <vt:lpstr>MARC tags 33X for preloaded audio players  </vt:lpstr>
      <vt:lpstr>MARC tags 33X for audio-enabled books  </vt:lpstr>
      <vt:lpstr>MARC tags 34X—general guidelines</vt:lpstr>
      <vt:lpstr>MARC tags 344 and 347</vt:lpstr>
      <vt:lpstr>Notes</vt:lpstr>
      <vt:lpstr>Notes for audio media player records</vt:lpstr>
      <vt:lpstr>Standard notes--Playaways</vt:lpstr>
      <vt:lpstr>Standard notes--Wonderbooks</vt:lpstr>
      <vt:lpstr>Standard notes—Go Readers and Vox Books</vt:lpstr>
      <vt:lpstr>Standard notes—Me Readers</vt:lpstr>
      <vt:lpstr>Other notes </vt:lpstr>
      <vt:lpstr>Subject headings</vt:lpstr>
      <vt:lpstr>Genre and form headings</vt:lpstr>
      <vt:lpstr>Genre and form headings—SHARE local practice</vt:lpstr>
      <vt:lpstr>Genre and form headings—SHARE local practice—cont.</vt:lpstr>
      <vt:lpstr>Additional access points</vt:lpstr>
      <vt:lpstr>Standard numbers</vt:lpstr>
      <vt:lpstr>MARC tags 006 and 007</vt:lpstr>
      <vt:lpstr>MARC tags 006 and 007—cont.</vt:lpstr>
      <vt:lpstr>MARC tag 006 </vt:lpstr>
      <vt:lpstr>007 for electronic resource</vt:lpstr>
      <vt:lpstr>007 for audio recording</vt:lpstr>
      <vt:lpstr>Fixed field elements— MARC tag 008</vt:lpstr>
      <vt:lpstr>Polaris format icon for audio media players</vt:lpstr>
      <vt:lpstr>Polaris PAC brief view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Cataloging</dc:title>
  <dc:creator/>
  <cp:lastModifiedBy/>
  <cp:revision>1</cp:revision>
  <dcterms:created xsi:type="dcterms:W3CDTF">2014-08-18T16:04:34Z</dcterms:created>
  <dcterms:modified xsi:type="dcterms:W3CDTF">2022-06-14T17:16:37Z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0x010100F388A0AF3F452E4A8468F921C2E70FD5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