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58" r:id="rId7"/>
    <p:sldId id="282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84" r:id="rId17"/>
    <p:sldId id="268" r:id="rId18"/>
    <p:sldId id="269" r:id="rId19"/>
    <p:sldId id="270" r:id="rId20"/>
    <p:sldId id="271" r:id="rId21"/>
    <p:sldId id="272" r:id="rId22"/>
    <p:sldId id="285" r:id="rId23"/>
    <p:sldId id="286" r:id="rId24"/>
    <p:sldId id="273" r:id="rId25"/>
    <p:sldId id="287" r:id="rId26"/>
    <p:sldId id="288" r:id="rId27"/>
    <p:sldId id="289" r:id="rId28"/>
    <p:sldId id="290" r:id="rId29"/>
    <p:sldId id="291" r:id="rId30"/>
    <p:sldId id="274" r:id="rId31"/>
    <p:sldId id="276" r:id="rId32"/>
    <p:sldId id="277" r:id="rId33"/>
    <p:sldId id="278" r:id="rId34"/>
    <p:sldId id="279" r:id="rId35"/>
    <p:sldId id="283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4081"/>
    <a:srgbClr val="133064"/>
    <a:srgbClr val="8998B2"/>
    <a:srgbClr val="999999"/>
    <a:srgbClr val="DECFE0"/>
    <a:srgbClr val="DEC0E4"/>
    <a:srgbClr val="BEA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D7E7A-D53A-4682-8F5C-3D45DEB4FB34}" v="81" dt="2023-11-13T13:59:19.397"/>
    <p1510:client id="{0F6426F7-39EA-4689-A709-2861B923BA79}" v="2" dt="2023-11-13T15:28:43.810"/>
    <p1510:client id="{483A4C76-025E-4269-AEF6-0D7C6B240CA9}" v="22" dt="2023-11-13T14:09:50.195"/>
    <p1510:client id="{5DEFA336-16F7-47CB-ADC1-13949C2B965F}" v="1837" dt="2023-11-13T17:57:01.696"/>
    <p1510:client id="{76A21CD9-45E6-441D-8CF0-7270B9A2A9F7}" v="40" dt="2023-11-13T14:59:00.830"/>
    <p1510:client id="{918F758E-1947-4A65-9B43-23C15379E464}" v="16" dt="2023-11-13T14:54:04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0A9DA2-CCB5-A522-B796-6F62CB8028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0210A-A0C6-F9F8-47DE-35D947759B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E0B1A-9877-40B7-A7A7-B7BB452B276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45055-B449-EC36-B1D5-F830B4E084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AA59F-C6FC-90D4-7BB4-C5F526EE5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5D6A-F8B4-4DB0-81AF-B6567E3CC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2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ADA71-BF94-455D-A351-6940EF49AD4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30E6A-34BB-4D0A-8C57-7BE6754D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6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Instructions for what these look like and how to add them are included with the SHARE editing checklists.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30E6A-34BB-4D0A-8C57-7BE6754DB7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1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EEE2-0815-4EF7-37FE-BFDAB5C14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77781"/>
            <a:ext cx="9144000" cy="123218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9CA4D-7DEF-42EC-7DC6-63206D2C76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62638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i="1"/>
              <a:t>Presenter Name, Title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4ADBAB-EC30-DB7D-0CDA-FA4A2355A384}"/>
              </a:ext>
            </a:extLst>
          </p:cNvPr>
          <p:cNvSpPr txBox="1"/>
          <p:nvPr userDrawn="1"/>
        </p:nvSpPr>
        <p:spPr>
          <a:xfrm>
            <a:off x="6853805" y="6083141"/>
            <a:ext cx="5257329" cy="374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>
                <a:solidFill>
                  <a:srgbClr val="999999"/>
                </a:solidFill>
                <a:latin typeface="Sansation" panose="02000000000000000000" pitchFamily="2" charset="0"/>
              </a:rPr>
              <a:t>Sharing Heartland’s Available Resources Equally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E7139D-C16F-4E59-73D5-A04D5AC67613}"/>
              </a:ext>
            </a:extLst>
          </p:cNvPr>
          <p:cNvSpPr/>
          <p:nvPr userDrawn="1"/>
        </p:nvSpPr>
        <p:spPr>
          <a:xfrm rot="10800000">
            <a:off x="0" y="0"/>
            <a:ext cx="12192000" cy="713064"/>
          </a:xfrm>
          <a:prstGeom prst="rect">
            <a:avLst/>
          </a:prstGeom>
          <a:gradFill>
            <a:gsLst>
              <a:gs pos="0">
                <a:srgbClr val="7C4081"/>
              </a:gs>
              <a:gs pos="74000">
                <a:srgbClr val="BEA0C0"/>
              </a:gs>
              <a:gs pos="100000">
                <a:srgbClr val="DECFE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1968AA-0F78-12ED-8E9F-A3ECB006FB45}"/>
              </a:ext>
            </a:extLst>
          </p:cNvPr>
          <p:cNvSpPr/>
          <p:nvPr userDrawn="1"/>
        </p:nvSpPr>
        <p:spPr>
          <a:xfrm>
            <a:off x="0" y="6559420"/>
            <a:ext cx="12192000" cy="298580"/>
          </a:xfrm>
          <a:prstGeom prst="rect">
            <a:avLst/>
          </a:prstGeom>
          <a:solidFill>
            <a:srgbClr val="13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C3C2D62B-0C7B-8296-E83B-D13290A9CB38}"/>
              </a:ext>
            </a:extLst>
          </p:cNvPr>
          <p:cNvSpPr/>
          <p:nvPr userDrawn="1"/>
        </p:nvSpPr>
        <p:spPr>
          <a:xfrm rot="10800000" flipH="1">
            <a:off x="-2796" y="6115663"/>
            <a:ext cx="4412209" cy="748946"/>
          </a:xfrm>
          <a:prstGeom prst="diagStripe">
            <a:avLst>
              <a:gd name="adj" fmla="val 50000"/>
            </a:avLst>
          </a:prstGeom>
          <a:solidFill>
            <a:srgbClr val="89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Icon">
            <a:extLst>
              <a:ext uri="{FF2B5EF4-FFF2-40B4-BE49-F238E27FC236}">
                <a16:creationId xmlns:a16="http://schemas.microsoft.com/office/drawing/2014/main" id="{1BE1D3EA-F313-4A36-CB7C-FB0D0C91086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11" y="851856"/>
            <a:ext cx="4052223" cy="123218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976B33-5AD2-9728-87BD-F610EEC1F7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193155"/>
            <a:ext cx="5094287" cy="5626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Event – Date </a:t>
            </a:r>
          </a:p>
        </p:txBody>
      </p:sp>
    </p:spTree>
    <p:extLst>
      <p:ext uri="{BB962C8B-B14F-4D97-AF65-F5344CB8AC3E}">
        <p14:creationId xmlns:p14="http://schemas.microsoft.com/office/powerpoint/2010/main" val="331507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0455-771E-55F9-E589-BF407FB1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11114-5A70-E6D1-D64F-E14089EA6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1E2E6-C5F9-2D02-A014-E66AF5C10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72A89-38B4-C8AD-1C70-B114854C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0EF1D-FA10-67A0-2CE8-320077EF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A6B30-7723-62F0-E9F4-5711ED63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72084-DFE1-4850-B95D-4F48E9E273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687B1201-8931-96A0-7EAD-72C3E10E549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E2B4-0C15-B402-0A4B-E875ED85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74" y="526290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DF37E-6C36-47E3-3391-F1C40F7A9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1C02-478B-8421-BB50-3E8B3AD6B5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9E1569-7197-928E-125F-9BCBA2B80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5738" y="1325563"/>
            <a:ext cx="9358312" cy="360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32DA17-4FAA-3741-19AB-2E1844F9F589}"/>
              </a:ext>
            </a:extLst>
          </p:cNvPr>
          <p:cNvSpPr/>
          <p:nvPr userDrawn="1"/>
        </p:nvSpPr>
        <p:spPr>
          <a:xfrm>
            <a:off x="771698" y="998196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BCEEB7-AE57-A9E3-D61B-B89D9EE7FC7C}"/>
              </a:ext>
            </a:extLst>
          </p:cNvPr>
          <p:cNvSpPr/>
          <p:nvPr userDrawn="1"/>
        </p:nvSpPr>
        <p:spPr>
          <a:xfrm>
            <a:off x="10891838" y="4556896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3F38E-BC48-DE3B-80E2-4F7B72FF4853}"/>
              </a:ext>
            </a:extLst>
          </p:cNvPr>
          <p:cNvSpPr txBox="1"/>
          <p:nvPr userDrawn="1"/>
        </p:nvSpPr>
        <p:spPr>
          <a:xfrm>
            <a:off x="771698" y="961054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2ACCA-934A-836C-CF08-982C052EEF11}"/>
              </a:ext>
            </a:extLst>
          </p:cNvPr>
          <p:cNvSpPr txBox="1"/>
          <p:nvPr userDrawn="1"/>
        </p:nvSpPr>
        <p:spPr>
          <a:xfrm rot="10800000">
            <a:off x="10898270" y="4154909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8015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E2B4-0C15-B402-0A4B-E875ED85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74" y="526290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DF37E-6C36-47E3-3391-F1C40F7A9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1C02-478B-8421-BB50-3E8B3AD6B5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9E1569-7197-928E-125F-9BCBA2B80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5738" y="1325564"/>
            <a:ext cx="9358312" cy="185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32DA17-4FAA-3741-19AB-2E1844F9F589}"/>
              </a:ext>
            </a:extLst>
          </p:cNvPr>
          <p:cNvSpPr/>
          <p:nvPr userDrawn="1"/>
        </p:nvSpPr>
        <p:spPr>
          <a:xfrm>
            <a:off x="771698" y="998196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BCEEB7-AE57-A9E3-D61B-B89D9EE7FC7C}"/>
              </a:ext>
            </a:extLst>
          </p:cNvPr>
          <p:cNvSpPr/>
          <p:nvPr userDrawn="1"/>
        </p:nvSpPr>
        <p:spPr>
          <a:xfrm>
            <a:off x="10814050" y="3070009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3F38E-BC48-DE3B-80E2-4F7B72FF4853}"/>
              </a:ext>
            </a:extLst>
          </p:cNvPr>
          <p:cNvSpPr txBox="1"/>
          <p:nvPr userDrawn="1"/>
        </p:nvSpPr>
        <p:spPr>
          <a:xfrm>
            <a:off x="771698" y="961054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2ACCA-934A-836C-CF08-982C052EEF11}"/>
              </a:ext>
            </a:extLst>
          </p:cNvPr>
          <p:cNvSpPr txBox="1"/>
          <p:nvPr userDrawn="1"/>
        </p:nvSpPr>
        <p:spPr>
          <a:xfrm rot="10800000">
            <a:off x="10823380" y="2633581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558C73-9636-19E9-40B0-77542824CF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5738" y="3181350"/>
            <a:ext cx="9367837" cy="2081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91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B2F2-F2D8-8EE5-894F-0F4F8050F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65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2870F-3C57-946C-AF66-6D4F95BBA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DEBDA-ACA1-2954-FC23-CE9509DFD0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11/13/2023</a:t>
            </a:fld>
            <a:endParaRPr lang="en-US"/>
          </a:p>
        </p:txBody>
      </p:sp>
      <p:pic>
        <p:nvPicPr>
          <p:cNvPr id="5" name="Picture 4" descr="Icon">
            <a:extLst>
              <a:ext uri="{FF2B5EF4-FFF2-40B4-BE49-F238E27FC236}">
                <a16:creationId xmlns:a16="http://schemas.microsoft.com/office/drawing/2014/main" id="{E7EAE0EF-48ED-8CF8-AB0A-299BCBDA076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11" y="851856"/>
            <a:ext cx="4052223" cy="12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03D7-CD4C-F855-B773-FE32A582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EB45-08F2-EE6B-2F11-9D25E314D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49288-649B-DBAD-D0ED-879B387E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11/13/2023</a:t>
            </a:fld>
            <a:endParaRPr lang="en-US"/>
          </a:p>
        </p:txBody>
      </p:sp>
      <p:pic>
        <p:nvPicPr>
          <p:cNvPr id="7" name="Picture 6" descr="Icon">
            <a:extLst>
              <a:ext uri="{FF2B5EF4-FFF2-40B4-BE49-F238E27FC236}">
                <a16:creationId xmlns:a16="http://schemas.microsoft.com/office/drawing/2014/main" id="{FB4001DB-5C14-5092-D2C8-C0DB36E0336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6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84E1-9D1E-D624-6F14-112ACCE3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AA6EF-113B-DB3E-20DF-9DFE970851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44957-02BA-15D4-355E-CB85FCEC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11/13/2023</a:t>
            </a:fld>
            <a:endParaRPr lang="en-US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3E4BFBD4-C4BD-AAD8-83C8-122F1F8697D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11" y="851856"/>
            <a:ext cx="4052223" cy="12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5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3515-A754-ADDB-AC9E-C393A1BF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45FF-BEF0-3E12-080C-7293EEDAA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425A1-18D7-4905-30C0-26A4A524C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27721-32D2-BB17-559D-AD7273D0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11/13/2023</a:t>
            </a:fld>
            <a:endParaRPr lang="en-US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705111DB-86B1-88A5-E36E-4F08DE961B0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68D3-C09D-C24D-8679-DC141A4C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E702F-118F-BB55-540C-93C7FC1EA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985BA-0F95-6B03-67B3-6B4EBFC56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15C3D-1465-E4A0-65C3-E7A3A33F5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64637-B533-2E70-4294-1D691B7FC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FA0E1-B046-F74F-00EF-8AEF9CF9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11/13/2023</a:t>
            </a:fld>
            <a:endParaRPr lang="en-US"/>
          </a:p>
        </p:txBody>
      </p:sp>
      <p:pic>
        <p:nvPicPr>
          <p:cNvPr id="10" name="Picture 9" descr="Icon">
            <a:extLst>
              <a:ext uri="{FF2B5EF4-FFF2-40B4-BE49-F238E27FC236}">
                <a16:creationId xmlns:a16="http://schemas.microsoft.com/office/drawing/2014/main" id="{4126C669-9AAE-899E-CA51-FEFE46C97BE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1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4FF1-53F9-3759-10D5-84CEE3A44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9"/>
            <a:ext cx="10515600" cy="9491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Sources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D514C-6F93-369A-6810-8F4F5D15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11/13/2023</a:t>
            </a:fld>
            <a:endParaRPr lang="en-US"/>
          </a:p>
        </p:txBody>
      </p:sp>
      <p:pic>
        <p:nvPicPr>
          <p:cNvPr id="6" name="Picture 5" descr="Icon">
            <a:extLst>
              <a:ext uri="{FF2B5EF4-FFF2-40B4-BE49-F238E27FC236}">
                <a16:creationId xmlns:a16="http://schemas.microsoft.com/office/drawing/2014/main" id="{08704BA9-5FAA-A6DA-C090-9D883632A64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80104-07C7-D226-67D4-5D8B80D61D4F}"/>
              </a:ext>
            </a:extLst>
          </p:cNvPr>
          <p:cNvCxnSpPr/>
          <p:nvPr userDrawn="1"/>
        </p:nvCxnSpPr>
        <p:spPr>
          <a:xfrm>
            <a:off x="831273" y="1864767"/>
            <a:ext cx="10522527" cy="0"/>
          </a:xfrm>
          <a:prstGeom prst="line">
            <a:avLst/>
          </a:prstGeom>
          <a:ln w="28575">
            <a:solidFill>
              <a:srgbClr val="899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401844-A8D1-CFCE-A1AA-8D55D4473B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99388"/>
            <a:ext cx="10515600" cy="41236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Sources with links</a:t>
            </a:r>
          </a:p>
        </p:txBody>
      </p:sp>
    </p:spTree>
    <p:extLst>
      <p:ext uri="{BB962C8B-B14F-4D97-AF65-F5344CB8AC3E}">
        <p14:creationId xmlns:p14="http://schemas.microsoft.com/office/powerpoint/2010/main" val="211203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14ACF-981C-27F7-E1B4-E794C770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11/13/2023</a:t>
            </a:fld>
            <a:endParaRPr lang="en-US"/>
          </a:p>
        </p:txBody>
      </p:sp>
      <p:pic>
        <p:nvPicPr>
          <p:cNvPr id="5" name="Picture 4" descr="Icon">
            <a:extLst>
              <a:ext uri="{FF2B5EF4-FFF2-40B4-BE49-F238E27FC236}">
                <a16:creationId xmlns:a16="http://schemas.microsoft.com/office/drawing/2014/main" id="{A9451FC6-5BC7-63EB-2696-0DA41B54580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C4B39-D63B-2E43-49FD-2AF7C56AB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06EB9-1BF0-4434-086E-9016DC4CD3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3F5D1380-85F8-6EC6-489C-18A8DB86CA5B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267618" y="858838"/>
            <a:ext cx="9656763" cy="443162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22E46C-2693-42F9-80B9-5B8915A842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8413" y="5299075"/>
            <a:ext cx="9704387" cy="7842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65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178-D1C9-37E5-A1C3-E8DFEF02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0B4A-C119-9559-F436-8F034AA02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4EC94-71DE-D737-A743-E5103868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2096A-55E4-762F-2DE1-8D60449C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11/13/2023</a:t>
            </a:fld>
            <a:endParaRPr lang="en-US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AE9D656C-7576-B497-770F-E5B79AB32EF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7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1E1F4-18C4-762B-4947-8BB3BE3D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034E9-C235-33C1-EE20-48FBFECEA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85999"/>
            <a:ext cx="10515600" cy="3890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D25EC-967A-6B93-FA36-638A4C0F7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644" y="62233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Sharing Heartland’s Available Resources Equally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97CC6-1E29-D07B-D4A3-9897C5621E41}"/>
              </a:ext>
            </a:extLst>
          </p:cNvPr>
          <p:cNvSpPr/>
          <p:nvPr userDrawn="1"/>
        </p:nvSpPr>
        <p:spPr>
          <a:xfrm>
            <a:off x="0" y="6555559"/>
            <a:ext cx="12192000" cy="298580"/>
          </a:xfrm>
          <a:prstGeom prst="rect">
            <a:avLst/>
          </a:prstGeom>
          <a:solidFill>
            <a:srgbClr val="13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2E036FD6-578F-D00F-7983-165DFA879CF8}"/>
              </a:ext>
            </a:extLst>
          </p:cNvPr>
          <p:cNvSpPr/>
          <p:nvPr userDrawn="1"/>
        </p:nvSpPr>
        <p:spPr>
          <a:xfrm rot="10800000" flipH="1">
            <a:off x="-2796" y="6115663"/>
            <a:ext cx="4412209" cy="748946"/>
          </a:xfrm>
          <a:prstGeom prst="diagStripe">
            <a:avLst>
              <a:gd name="adj" fmla="val 50000"/>
            </a:avLst>
          </a:prstGeom>
          <a:solidFill>
            <a:srgbClr val="89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3806A-20F0-DA7E-6E51-F38383063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698" y="6323100"/>
            <a:ext cx="1206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C97CCB-5121-4566-B07A-C5DB44F8DF2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116E3-26F0-ABFF-C348-67D7D84609D6}"/>
              </a:ext>
            </a:extLst>
          </p:cNvPr>
          <p:cNvSpPr/>
          <p:nvPr userDrawn="1"/>
        </p:nvSpPr>
        <p:spPr>
          <a:xfrm rot="10800000">
            <a:off x="0" y="0"/>
            <a:ext cx="12192000" cy="713064"/>
          </a:xfrm>
          <a:prstGeom prst="rect">
            <a:avLst/>
          </a:prstGeom>
          <a:gradFill>
            <a:gsLst>
              <a:gs pos="0">
                <a:srgbClr val="7C4081"/>
              </a:gs>
              <a:gs pos="74000">
                <a:srgbClr val="BEA0C0"/>
              </a:gs>
              <a:gs pos="100000">
                <a:srgbClr val="DECFE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9" r:id="rId11"/>
    <p:sldLayoutId id="2147483660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5ECC-92FE-03CE-0ADD-459912C71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7C4081"/>
                </a:solidFill>
              </a:rPr>
              <a:t>Cataloging Audio Media Players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0F3DA-6F5D-5D50-4B49-C1E9848313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SHARE Catalogers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541F5-E388-F579-39C0-F71EAD1F3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164676"/>
            <a:ext cx="5575069" cy="1213658"/>
          </a:xfrm>
        </p:spPr>
        <p:txBody>
          <a:bodyPr>
            <a:normAutofit/>
          </a:bodyPr>
          <a:lstStyle/>
          <a:p>
            <a:r>
              <a:rPr lang="en-US"/>
              <a:t>Cataloger’s Training Session – Nov. 14, 2023</a:t>
            </a:r>
          </a:p>
          <a:p>
            <a:r>
              <a:rPr lang="en-US"/>
              <a:t>Created 2021 – Updated 2023</a:t>
            </a:r>
          </a:p>
        </p:txBody>
      </p:sp>
    </p:spTree>
    <p:extLst>
      <p:ext uri="{BB962C8B-B14F-4D97-AF65-F5344CB8AC3E}">
        <p14:creationId xmlns:p14="http://schemas.microsoft.com/office/powerpoint/2010/main" val="144723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B114-B83F-022F-5F91-C54EEA0B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971415" cy="1325563"/>
          </a:xfrm>
        </p:spPr>
        <p:txBody>
          <a:bodyPr/>
          <a:lstStyle/>
          <a:p>
            <a:r>
              <a:rPr lang="en-US"/>
              <a:t>245 and GMDs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3C9FD-0B75-D8D8-DD5B-E1D6DB4B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and statement of responsibility</a:t>
            </a:r>
          </a:p>
          <a:p>
            <a:pPr lvl="1"/>
            <a:r>
              <a:rPr lang="en-US" dirty="0"/>
              <a:t>Might be different from print version for </a:t>
            </a:r>
            <a:r>
              <a:rPr lang="en-US" dirty="0" err="1"/>
              <a:t>Tonies</a:t>
            </a:r>
            <a:r>
              <a:rPr lang="en-US" dirty="0"/>
              <a:t> and </a:t>
            </a:r>
            <a:r>
              <a:rPr lang="en-US" dirty="0" err="1"/>
              <a:t>Yotos</a:t>
            </a:r>
            <a:endParaRPr lang="en-US" dirty="0"/>
          </a:p>
          <a:p>
            <a:r>
              <a:rPr lang="en-US" dirty="0"/>
              <a:t>Do not include narrator information in 245</a:t>
            </a:r>
          </a:p>
          <a:p>
            <a:pPr lvl="1"/>
            <a:r>
              <a:rPr lang="en-US" dirty="0"/>
              <a:t>511 note</a:t>
            </a:r>
          </a:p>
          <a:p>
            <a:r>
              <a:rPr lang="en-US" dirty="0"/>
              <a:t>Don’t add GMDs to OCLC records</a:t>
            </a:r>
          </a:p>
          <a:p>
            <a:pPr lvl="1"/>
            <a:r>
              <a:rPr lang="en-US" dirty="0"/>
              <a:t>Subfield h</a:t>
            </a:r>
          </a:p>
          <a:p>
            <a:pPr lvl="1"/>
            <a:r>
              <a:rPr lang="en-US" dirty="0"/>
              <a:t>SHARE local practice to add later</a:t>
            </a:r>
          </a:p>
        </p:txBody>
      </p:sp>
    </p:spTree>
    <p:extLst>
      <p:ext uri="{BB962C8B-B14F-4D97-AF65-F5344CB8AC3E}">
        <p14:creationId xmlns:p14="http://schemas.microsoft.com/office/powerpoint/2010/main" val="1968138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73E0-7DF1-AF2F-D548-71326BF0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3782E-BD9E-8AAB-CA36-B93737D28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MARC field 250</a:t>
            </a:r>
          </a:p>
          <a:p>
            <a:r>
              <a:rPr lang="en-US" dirty="0"/>
              <a:t>Record Abridged or Unabridged for all audio media players</a:t>
            </a:r>
          </a:p>
          <a:p>
            <a:pPr lvl="1"/>
            <a:r>
              <a:rPr lang="en-US" dirty="0"/>
              <a:t>This comes first; do not put in brackets if on item</a:t>
            </a:r>
          </a:p>
          <a:p>
            <a:r>
              <a:rPr lang="en-US" dirty="0"/>
              <a:t>If multiple edition statements, can be in one field separated by a comma, or in separate 250 fields</a:t>
            </a:r>
          </a:p>
          <a:p>
            <a:pPr lvl="1"/>
            <a:r>
              <a:rPr lang="en-US" dirty="0"/>
              <a:t>Example: 250 _ _ $a Unabridged, Collector’s Edition.</a:t>
            </a:r>
          </a:p>
          <a:p>
            <a:r>
              <a:rPr lang="en-US" dirty="0"/>
              <a:t>Consider audio-enabled books unabridged</a:t>
            </a:r>
          </a:p>
          <a:p>
            <a:pPr lvl="1"/>
            <a:r>
              <a:rPr lang="en-US" dirty="0"/>
              <a:t>Record in square brackets</a:t>
            </a:r>
          </a:p>
        </p:txBody>
      </p:sp>
    </p:spTree>
    <p:extLst>
      <p:ext uri="{BB962C8B-B14F-4D97-AF65-F5344CB8AC3E}">
        <p14:creationId xmlns:p14="http://schemas.microsoft.com/office/powerpoint/2010/main" val="156424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BC1E-8B44-A08C-8E81-CCAC180E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264 – Publication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36E4-445B-F575-19B3-46CCA59C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377"/>
            <a:ext cx="10975848" cy="4311586"/>
          </a:xfrm>
        </p:spPr>
        <p:txBody>
          <a:bodyPr>
            <a:normAutofit/>
          </a:bodyPr>
          <a:lstStyle/>
          <a:p>
            <a:r>
              <a:rPr lang="en-US"/>
              <a:t>Can have multiple 264s for different functions</a:t>
            </a:r>
          </a:p>
          <a:p>
            <a:r>
              <a:rPr lang="en-US"/>
              <a:t>For </a:t>
            </a:r>
            <a:r>
              <a:rPr lang="en-US" err="1"/>
              <a:t>Playaways</a:t>
            </a:r>
            <a:r>
              <a:rPr lang="en-US"/>
              <a:t>/</a:t>
            </a:r>
            <a:r>
              <a:rPr lang="en-US" err="1"/>
              <a:t>Wonderbooks</a:t>
            </a:r>
            <a:r>
              <a:rPr lang="en-US"/>
              <a:t>: used to be </a:t>
            </a:r>
            <a:r>
              <a:rPr lang="en-US" err="1"/>
              <a:t>Findaway</a:t>
            </a:r>
            <a:r>
              <a:rPr lang="en-US"/>
              <a:t> World, LLC but is now Playaway Products, LLC</a:t>
            </a:r>
          </a:p>
          <a:p>
            <a:r>
              <a:rPr lang="en-US"/>
              <a:t>Yoto cards: Yoto Limited (London)</a:t>
            </a:r>
          </a:p>
          <a:p>
            <a:r>
              <a:rPr lang="en-US" err="1"/>
              <a:t>Tonies</a:t>
            </a:r>
            <a:r>
              <a:rPr lang="en-US"/>
              <a:t>: </a:t>
            </a:r>
            <a:r>
              <a:rPr lang="en-US" err="1"/>
              <a:t>Boxine</a:t>
            </a:r>
            <a:r>
              <a:rPr lang="en-US"/>
              <a:t> GmbH or </a:t>
            </a:r>
            <a:r>
              <a:rPr lang="en-US" err="1"/>
              <a:t>Boxine</a:t>
            </a:r>
            <a:r>
              <a:rPr lang="en-US"/>
              <a:t> US, Inc., (Dusseldorf/Palo Alto)</a:t>
            </a:r>
          </a:p>
          <a:p>
            <a:r>
              <a:rPr lang="en-US"/>
              <a:t>Vox Books: Library Ideas, LLC (Vienna, Virginia)</a:t>
            </a:r>
          </a:p>
          <a:p>
            <a:r>
              <a:rPr lang="en-US"/>
              <a:t>Me Readers: pi kids, Phoenix International (Chicago, Illinois)</a:t>
            </a:r>
          </a:p>
          <a:p>
            <a:r>
              <a:rPr lang="en-US"/>
              <a:t>Go Readers (</a:t>
            </a:r>
            <a:r>
              <a:rPr lang="en-US" err="1"/>
              <a:t>Scobre</a:t>
            </a:r>
            <a:r>
              <a:rPr lang="en-US"/>
              <a:t> Educational): Go Reader Audiobooks (California)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3FBA-70A9-BE20-209E-C10F5B67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66213-9B40-4D72-9129-AAF99D347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Playaway: </a:t>
            </a:r>
          </a:p>
          <a:p>
            <a:r>
              <a:rPr lang="en-US" dirty="0"/>
              <a:t>$a Solon, Ohio : $b Playaway Products, LLC, $c [2023]</a:t>
            </a:r>
          </a:p>
          <a:p>
            <a:r>
              <a:rPr lang="en-US" dirty="0"/>
              <a:t>Example Vox book: </a:t>
            </a:r>
          </a:p>
          <a:p>
            <a:r>
              <a:rPr lang="en-US" dirty="0"/>
              <a:t>[Fairfax, Virginia] : $b [Library Ideas, LLC], $c [2023]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7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C8C3-AAB4-3691-1756-1141BA9B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Publication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63630-032C-73C4-0451-1D6A591A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Publication date: core element, but audio media players rarely have them</a:t>
            </a:r>
          </a:p>
          <a:p>
            <a:r>
              <a:rPr lang="en-US"/>
              <a:t>Look for the copyright date of the device, not the phonogram date for the original audiobook</a:t>
            </a:r>
          </a:p>
          <a:p>
            <a:pPr lvl="1"/>
            <a:r>
              <a:rPr lang="en-US"/>
              <a:t>Record in 264 _1 $c as implied publication date in brackets</a:t>
            </a:r>
          </a:p>
          <a:p>
            <a:pPr lvl="1"/>
            <a:r>
              <a:rPr lang="en-US"/>
              <a:t>Record in 264_4 $c with copyright symbol</a:t>
            </a:r>
          </a:p>
          <a:p>
            <a:r>
              <a:rPr lang="en-US"/>
              <a:t>If phonogram date or copyright date for other formats present, may be recorded in a note</a:t>
            </a:r>
          </a:p>
        </p:txBody>
      </p:sp>
    </p:spTree>
    <p:extLst>
      <p:ext uri="{BB962C8B-B14F-4D97-AF65-F5344CB8AC3E}">
        <p14:creationId xmlns:p14="http://schemas.microsoft.com/office/powerpoint/2010/main" val="175401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E54B-06D7-6A66-A2A4-58FE6F57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3XX Fields – Physical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5A9DB-C71F-E538-C472-458E4A7DD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300 physical description</a:t>
            </a:r>
          </a:p>
          <a:p>
            <a:r>
              <a:rPr lang="en-US"/>
              <a:t>336 content type</a:t>
            </a:r>
          </a:p>
          <a:p>
            <a:r>
              <a:rPr lang="en-US"/>
              <a:t>337 media type</a:t>
            </a:r>
          </a:p>
          <a:p>
            <a:r>
              <a:rPr lang="en-US"/>
              <a:t>338 carrier type</a:t>
            </a:r>
          </a:p>
          <a:p>
            <a:r>
              <a:rPr lang="en-US"/>
              <a:t>340 physical medium</a:t>
            </a:r>
          </a:p>
          <a:p>
            <a:r>
              <a:rPr lang="en-US"/>
              <a:t>344 sound characteristics</a:t>
            </a:r>
          </a:p>
          <a:p>
            <a:r>
              <a:rPr lang="en-US"/>
              <a:t>347 digital file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75556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AD37-A83E-2858-3DEE-A824A1BB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300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F0F41-2D18-CD4B-ED7D-CD70AEEF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 audio media player, 1 audio-storage figurine, 1 audio-enabled book, 1 audio-storage card, etc.</a:t>
            </a:r>
          </a:p>
          <a:p>
            <a:pPr lvl="1"/>
            <a:r>
              <a:rPr lang="en-US" dirty="0"/>
              <a:t>Don’t use brand names</a:t>
            </a:r>
          </a:p>
          <a:p>
            <a:r>
              <a:rPr lang="en-US" dirty="0"/>
              <a:t>Include run-time/pagination in parenthesis in subfield a</a:t>
            </a:r>
          </a:p>
          <a:p>
            <a:pPr lvl="1"/>
            <a:r>
              <a:rPr lang="en-US" dirty="0"/>
              <a:t>Spell out word “approximately”, even if abbreviated on item, if necessary</a:t>
            </a:r>
          </a:p>
          <a:p>
            <a:r>
              <a:rPr lang="en-US" dirty="0" err="1"/>
              <a:t>lllustrative</a:t>
            </a:r>
            <a:r>
              <a:rPr lang="en-US" dirty="0"/>
              <a:t> content in subfield b</a:t>
            </a:r>
          </a:p>
          <a:p>
            <a:pPr lvl="1"/>
            <a:r>
              <a:rPr lang="en-US" dirty="0"/>
              <a:t>Sound characteristics now go in 344 fields</a:t>
            </a:r>
          </a:p>
          <a:p>
            <a:r>
              <a:rPr lang="en-US" dirty="0"/>
              <a:t>Extent in subfield c</a:t>
            </a:r>
          </a:p>
          <a:p>
            <a:pPr lvl="1"/>
            <a:r>
              <a:rPr lang="en-US" dirty="0"/>
              <a:t>Standard sizes for some of these formats; look at other records and use the same measurements</a:t>
            </a:r>
          </a:p>
        </p:txBody>
      </p:sp>
    </p:spTree>
    <p:extLst>
      <p:ext uri="{BB962C8B-B14F-4D97-AF65-F5344CB8AC3E}">
        <p14:creationId xmlns:p14="http://schemas.microsoft.com/office/powerpoint/2010/main" val="423479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A8CF-BFAB-EE02-EF6F-07659A68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33X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8412-E353-D0AB-E933-9B30C604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Preloaded audio players</a:t>
            </a:r>
          </a:p>
          <a:p>
            <a:pPr lvl="1"/>
            <a:r>
              <a:rPr lang="en-US"/>
              <a:t>Record applicable 33X fields for the spoken word aspect and the electronic aspect</a:t>
            </a:r>
          </a:p>
          <a:p>
            <a:r>
              <a:rPr lang="en-US"/>
              <a:t>Audio enabled books</a:t>
            </a:r>
          </a:p>
          <a:p>
            <a:pPr lvl="1"/>
            <a:r>
              <a:rPr lang="en-US"/>
              <a:t>Record applicable 33X fields for the spoken word aspect, the electronic aspect, and the book aspect</a:t>
            </a:r>
          </a:p>
          <a:p>
            <a:r>
              <a:rPr lang="en-US" err="1"/>
              <a:t>Yotos</a:t>
            </a:r>
            <a:r>
              <a:rPr lang="en-US"/>
              <a:t> and </a:t>
            </a:r>
            <a:r>
              <a:rPr lang="en-US" err="1"/>
              <a:t>Tonies</a:t>
            </a:r>
            <a:endParaRPr lang="en-US"/>
          </a:p>
          <a:p>
            <a:pPr lvl="1"/>
            <a:r>
              <a:rPr lang="en-US"/>
              <a:t>Record applicable 33X fields for the spoken word aspect, the electronic resource aspect, and the physical toy aspect</a:t>
            </a:r>
          </a:p>
        </p:txBody>
      </p:sp>
    </p:spTree>
    <p:extLst>
      <p:ext uri="{BB962C8B-B14F-4D97-AF65-F5344CB8AC3E}">
        <p14:creationId xmlns:p14="http://schemas.microsoft.com/office/powerpoint/2010/main" val="284972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0E5F-318F-81A5-77B5-9793603B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344 and 347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D4E8-2F71-FBF9-E9A8-97725906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Record each term in a separate 34X field</a:t>
            </a:r>
          </a:p>
          <a:p>
            <a:r>
              <a:rPr lang="en-US"/>
              <a:t>Use controlled vocabulary terms when available</a:t>
            </a:r>
          </a:p>
          <a:p>
            <a:pPr lvl="1"/>
            <a:r>
              <a:rPr lang="en-US"/>
              <a:t>Use $2 with the code from the list</a:t>
            </a:r>
          </a:p>
          <a:p>
            <a:pPr lvl="1"/>
            <a:r>
              <a:rPr lang="en-US"/>
              <a:t>Links can be found in Bib Standards and Formats</a:t>
            </a:r>
          </a:p>
          <a:p>
            <a:r>
              <a:rPr lang="en-US"/>
              <a:t>Not every term is included in an RDA registry list</a:t>
            </a:r>
          </a:p>
          <a:p>
            <a:pPr lvl="1"/>
            <a:r>
              <a:rPr lang="en-US"/>
              <a:t>If not using a term from a controlled list, omit $2</a:t>
            </a:r>
          </a:p>
          <a:p>
            <a:r>
              <a:rPr lang="en-US"/>
              <a:t>340: physical medium</a:t>
            </a:r>
          </a:p>
          <a:p>
            <a:pPr lvl="1"/>
            <a:r>
              <a:rPr lang="en-US"/>
              <a:t>Can use, with appropriate subfields, for material or illustrative content</a:t>
            </a:r>
          </a:p>
        </p:txBody>
      </p:sp>
    </p:spTree>
    <p:extLst>
      <p:ext uri="{BB962C8B-B14F-4D97-AF65-F5344CB8AC3E}">
        <p14:creationId xmlns:p14="http://schemas.microsoft.com/office/powerpoint/2010/main" val="103544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364104-A511-8816-A031-83E24E36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B81DCE-6C3E-E5A4-D3A5-1C031D4E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69416"/>
            <a:ext cx="5157787" cy="823912"/>
          </a:xfrm>
        </p:spPr>
        <p:txBody>
          <a:bodyPr/>
          <a:lstStyle/>
          <a:p>
            <a:r>
              <a:rPr lang="en-US"/>
              <a:t>Preloaded audio players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8AB91-0A3B-7048-FC3D-8A73F5B86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209991"/>
            <a:ext cx="5157787" cy="3684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336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en-US" sz="1800" err="1">
                <a:solidFill>
                  <a:prstClr val="black"/>
                </a:solidFill>
                <a:latin typeface="Segoe UI" panose="020B0502040204020203" pitchFamily="34" charset="0"/>
              </a:rPr>
              <a:t>spoken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 word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spw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rdacontent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337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audio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s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rdamedia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337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unmediated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n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rdamedia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338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other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sz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rdacarrier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338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other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nz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rdacarrier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344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digital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rdatr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344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err="1">
                <a:solidFill>
                  <a:srgbClr val="00A000"/>
                </a:solidFill>
                <a:latin typeface="Segoe UI" panose="020B0502040204020203" pitchFamily="34" charset="0"/>
              </a:rPr>
              <a:t>b</a:t>
            </a:r>
            <a:r>
              <a:rPr lang="en-US" sz="1800" err="1">
                <a:solidFill>
                  <a:prstClr val="black"/>
                </a:solidFill>
                <a:latin typeface="Segoe UI" panose="020B0502040204020203" pitchFamily="34" charset="0"/>
              </a:rPr>
              <a:t>non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-volatile flash memory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347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en-US" sz="1800" err="1">
                <a:solidFill>
                  <a:prstClr val="black"/>
                </a:solidFill>
                <a:latin typeface="Segoe UI" panose="020B0502040204020203" pitchFamily="34" charset="0"/>
              </a:rPr>
              <a:t>audio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 file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rdaft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347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err="1">
                <a:solidFill>
                  <a:srgbClr val="00A000"/>
                </a:solidFill>
                <a:latin typeface="Segoe UI" panose="020B0502040204020203" pitchFamily="34" charset="0"/>
              </a:rPr>
              <a:t>b</a:t>
            </a:r>
            <a:r>
              <a:rPr lang="en-US" sz="1800" err="1">
                <a:solidFill>
                  <a:prstClr val="black"/>
                </a:solidFill>
                <a:latin typeface="Segoe UI" panose="020B0502040204020203" pitchFamily="34" charset="0"/>
              </a:rPr>
              <a:t>ACELP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219D8D-A271-3373-3863-14D971360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169416"/>
            <a:ext cx="5183188" cy="823912"/>
          </a:xfrm>
        </p:spPr>
        <p:txBody>
          <a:bodyPr/>
          <a:lstStyle/>
          <a:p>
            <a:r>
              <a:rPr lang="en-US"/>
              <a:t>Audio-enabled books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DB4DAA-B124-D6B2-F721-BCEBC0E33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3" y="2191767"/>
            <a:ext cx="5183188" cy="3684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336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en-US" sz="1800" err="1">
                <a:solidFill>
                  <a:prstClr val="black"/>
                </a:solidFill>
                <a:latin typeface="Segoe UI" panose="020B0502040204020203" pitchFamily="34" charset="0"/>
              </a:rPr>
              <a:t>spoken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 word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spw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rdacontent</a:t>
            </a:r>
          </a:p>
          <a:p>
            <a:pPr marL="0" indent="0">
              <a:buNone/>
            </a:pPr>
            <a:r>
              <a:rPr lang="fr-FR" sz="1800">
                <a:solidFill>
                  <a:srgbClr val="0000FF"/>
                </a:solidFill>
                <a:latin typeface="Segoe UI" panose="020B0502040204020203" pitchFamily="34" charset="0"/>
              </a:rPr>
              <a:t>336  </a:t>
            </a:r>
            <a:r>
              <a:rPr lang="fr-FR" sz="180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fr-FR" sz="180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fr-FR" sz="1800" err="1">
                <a:solidFill>
                  <a:prstClr val="black"/>
                </a:solidFill>
                <a:latin typeface="Segoe UI" panose="020B0502040204020203" pitchFamily="34" charset="0"/>
              </a:rPr>
              <a:t>still</a:t>
            </a:r>
            <a:r>
              <a:rPr lang="fr-FR" sz="1800">
                <a:solidFill>
                  <a:prstClr val="black"/>
                </a:solidFill>
                <a:latin typeface="Segoe UI" panose="020B0502040204020203" pitchFamily="34" charset="0"/>
              </a:rPr>
              <a:t> image</a:t>
            </a:r>
            <a:r>
              <a:rPr lang="fr-FR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fr-FR" sz="1800">
                <a:solidFill>
                  <a:prstClr val="black"/>
                </a:solidFill>
                <a:latin typeface="Segoe UI" panose="020B0502040204020203" pitchFamily="34" charset="0"/>
              </a:rPr>
              <a:t>sti</a:t>
            </a:r>
            <a:r>
              <a:rPr lang="fr-FR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fr-FR" sz="1800">
                <a:solidFill>
                  <a:prstClr val="black"/>
                </a:solidFill>
                <a:latin typeface="Segoe UI" panose="020B0502040204020203" pitchFamily="34" charset="0"/>
              </a:rPr>
              <a:t>rdacontent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336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text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txt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rdacontent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337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computer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rdamedia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337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audio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s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rdamedia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337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unmediated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n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rdamedia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338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other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sz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rdacarrier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338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volume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nc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rdacarrier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344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digital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rdatr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344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err="1">
                <a:solidFill>
                  <a:srgbClr val="00A000"/>
                </a:solidFill>
                <a:latin typeface="Segoe UI" panose="020B0502040204020203" pitchFamily="34" charset="0"/>
              </a:rPr>
              <a:t>b</a:t>
            </a:r>
            <a:r>
              <a:rPr lang="en-US" sz="1800" err="1">
                <a:solidFill>
                  <a:prstClr val="black"/>
                </a:solidFill>
                <a:latin typeface="Segoe UI" panose="020B0502040204020203" pitchFamily="34" charset="0"/>
              </a:rPr>
              <a:t>non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-volatile flash memory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347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en-US" sz="1800" err="1">
                <a:solidFill>
                  <a:prstClr val="black"/>
                </a:solidFill>
                <a:latin typeface="Segoe UI" panose="020B0502040204020203" pitchFamily="34" charset="0"/>
              </a:rPr>
              <a:t>audio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 file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rdaft</a:t>
            </a:r>
          </a:p>
          <a:p>
            <a:pPr marL="0" indent="0">
              <a:buNone/>
            </a:pPr>
            <a:r>
              <a:rPr lang="en-US" sz="1800">
                <a:solidFill>
                  <a:srgbClr val="0000FF"/>
                </a:solidFill>
                <a:latin typeface="Segoe UI" panose="020B0502040204020203" pitchFamily="34" charset="0"/>
              </a:rPr>
              <a:t>347  </a:t>
            </a:r>
            <a:r>
              <a:rPr lang="en-US" sz="180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>
                <a:solidFill>
                  <a:prstClr val="black"/>
                </a:solidFill>
                <a:latin typeface="Segoe UI" panose="020B0502040204020203" pitchFamily="34" charset="0"/>
              </a:rPr>
              <a:t>MP3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6A1A-357A-BC24-49DA-64CC448A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D49E-7DAE-0B50-4DDA-7CF40AF04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Varieties of audio media players and pre-loaded audio players</a:t>
            </a:r>
          </a:p>
          <a:p>
            <a:r>
              <a:rPr lang="en-US" dirty="0"/>
              <a:t>How to catalog </a:t>
            </a:r>
          </a:p>
          <a:p>
            <a:r>
              <a:rPr lang="en-US" dirty="0"/>
              <a:t>SHARE local practices</a:t>
            </a:r>
          </a:p>
          <a:p>
            <a:r>
              <a:rPr lang="en-US" dirty="0"/>
              <a:t>Going through a record together</a:t>
            </a:r>
          </a:p>
          <a:p>
            <a:pPr lvl="1"/>
            <a:r>
              <a:rPr lang="en-US" dirty="0"/>
              <a:t>Tonie record </a:t>
            </a:r>
          </a:p>
          <a:p>
            <a:pPr lvl="1"/>
            <a:r>
              <a:rPr lang="en-US" dirty="0"/>
              <a:t>Playaway record</a:t>
            </a:r>
            <a:r>
              <a:rPr lang="en-US"/>
              <a:t> (time permitting)</a:t>
            </a:r>
            <a:endParaRPr lang="en-US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194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1A6-F870-2B3A-2D7F-AB8F3E76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D0579-4E41-7918-E18B-7DBB52BD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04450"/>
            <a:ext cx="5157787" cy="823912"/>
          </a:xfrm>
        </p:spPr>
        <p:txBody>
          <a:bodyPr/>
          <a:lstStyle/>
          <a:p>
            <a:r>
              <a:rPr lang="en-US" err="1"/>
              <a:t>Yotos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32D83-E46A-336E-0B59-DCADE7502D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Segoe UI"/>
                <a:cs typeface="Segoe UI"/>
              </a:rPr>
              <a:t>336  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</a:t>
            </a:r>
            <a:r>
              <a:rPr lang="en-US" sz="1800" dirty="0" err="1">
                <a:solidFill>
                  <a:srgbClr val="00A000"/>
                </a:solidFill>
                <a:latin typeface="Segoe UI"/>
                <a:cs typeface="Segoe UI"/>
              </a:rPr>
              <a:t>a</a:t>
            </a:r>
            <a:r>
              <a:rPr lang="en-US" sz="1800" dirty="0" err="1">
                <a:solidFill>
                  <a:prstClr val="black"/>
                </a:solidFill>
                <a:latin typeface="Segoe UI"/>
                <a:cs typeface="Segoe UI"/>
              </a:rPr>
              <a:t>three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-dimensional </a:t>
            </a:r>
            <a:r>
              <a:rPr lang="en-US" sz="1800" dirty="0" err="1">
                <a:solidFill>
                  <a:prstClr val="black"/>
                </a:solidFill>
                <a:latin typeface="Segoe UI"/>
                <a:cs typeface="Segoe UI"/>
              </a:rPr>
              <a:t>form</a:t>
            </a:r>
            <a:r>
              <a:rPr lang="en-US" sz="1800" dirty="0" err="1">
                <a:solidFill>
                  <a:srgbClr val="00A000"/>
                </a:solidFill>
                <a:latin typeface="Segoe UI"/>
                <a:cs typeface="Segoe UI"/>
              </a:rPr>
              <a:t>‡b</a:t>
            </a:r>
            <a:r>
              <a:rPr lang="en-US" sz="1800" dirty="0" err="1">
                <a:solidFill>
                  <a:prstClr val="black"/>
                </a:solidFill>
                <a:latin typeface="Segoe UI"/>
                <a:cs typeface="Segoe UI"/>
              </a:rPr>
              <a:t>tdf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rdacontent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336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dirty="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</a:rPr>
              <a:t>performed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 music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prm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rdacontent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336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dirty="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</a:rPr>
              <a:t>spoken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 word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spw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rdacontent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337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audio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s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rdamedia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337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other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x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rdamedia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Segoe UI"/>
                <a:cs typeface="Segoe UI"/>
              </a:rPr>
              <a:t>338  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‡a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object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nr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rdacarrier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Segoe UI"/>
                <a:cs typeface="Segoe UI"/>
              </a:rPr>
              <a:t>338  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‡a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other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sz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rdacarrier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344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digital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rdatr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344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dirty="0" err="1">
                <a:solidFill>
                  <a:srgbClr val="00A000"/>
                </a:solidFill>
                <a:latin typeface="Segoe UI" panose="020B0502040204020203" pitchFamily="34" charset="0"/>
              </a:rPr>
              <a:t>b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</a:rPr>
              <a:t>non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-volatile flash memory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347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dirty="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</a:rPr>
              <a:t>audio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 file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rdaft</a:t>
            </a:r>
            <a:endParaRPr lang="en-US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35947A-4609-66FE-1885-3DBB689B1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73970"/>
            <a:ext cx="5183188" cy="823912"/>
          </a:xfrm>
        </p:spPr>
        <p:txBody>
          <a:bodyPr/>
          <a:lstStyle/>
          <a:p>
            <a:r>
              <a:rPr lang="en-US" err="1"/>
              <a:t>Tonies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8EFA73-2DC5-8E30-D826-78DC10636B95}"/>
              </a:ext>
            </a:extLst>
          </p:cNvPr>
          <p:cNvSpPr txBox="1">
            <a:spLocks/>
          </p:cNvSpPr>
          <p:nvPr/>
        </p:nvSpPr>
        <p:spPr>
          <a:xfrm>
            <a:off x="6194425" y="2505075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/>
                <a:cs typeface="Segoe UI"/>
              </a:rPr>
              <a:t>336  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</a:t>
            </a:r>
            <a:r>
              <a:rPr lang="en-US" sz="1800" dirty="0" err="1">
                <a:solidFill>
                  <a:srgbClr val="00A000"/>
                </a:solidFill>
                <a:latin typeface="Segoe UI"/>
                <a:cs typeface="Segoe UI"/>
              </a:rPr>
              <a:t>a</a:t>
            </a:r>
            <a:r>
              <a:rPr lang="en-US" sz="1800" dirty="0" err="1">
                <a:solidFill>
                  <a:prstClr val="black"/>
                </a:solidFill>
                <a:latin typeface="Segoe UI"/>
                <a:cs typeface="Segoe UI"/>
              </a:rPr>
              <a:t>three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-dimensional </a:t>
            </a:r>
            <a:r>
              <a:rPr lang="en-US" sz="1800" dirty="0" err="1">
                <a:solidFill>
                  <a:prstClr val="black"/>
                </a:solidFill>
                <a:latin typeface="Segoe UI"/>
                <a:cs typeface="Segoe UI"/>
              </a:rPr>
              <a:t>form</a:t>
            </a:r>
            <a:r>
              <a:rPr lang="en-US" sz="1800" dirty="0" err="1">
                <a:solidFill>
                  <a:srgbClr val="00A000"/>
                </a:solidFill>
                <a:latin typeface="Segoe UI"/>
                <a:cs typeface="Segoe UI"/>
              </a:rPr>
              <a:t>‡b</a:t>
            </a:r>
            <a:r>
              <a:rPr lang="en-US" sz="1800" dirty="0" err="1">
                <a:solidFill>
                  <a:prstClr val="black"/>
                </a:solidFill>
                <a:latin typeface="Segoe UI"/>
                <a:cs typeface="Segoe UI"/>
              </a:rPr>
              <a:t>tdf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rdacontent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336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dirty="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</a:rPr>
              <a:t>performed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 music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prm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rdacontent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336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dirty="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</a:rPr>
              <a:t>spoken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 word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spw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rdacontent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337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audio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s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rdamedia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337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other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x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rdamedia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/>
                <a:cs typeface="Segoe UI"/>
              </a:rPr>
              <a:t>338  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‡a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object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nr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rdacarrier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/>
                <a:cs typeface="Segoe UI"/>
              </a:rPr>
              <a:t>338  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‡a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other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‡b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sz</a:t>
            </a:r>
            <a:r>
              <a:rPr lang="en-US" sz="1800" dirty="0">
                <a:solidFill>
                  <a:srgbClr val="00A000"/>
                </a:solidFill>
                <a:latin typeface="Segoe UI"/>
                <a:cs typeface="Segoe UI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/>
                <a:cs typeface="Segoe UI"/>
              </a:rPr>
              <a:t>rdacarrier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340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plastic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rdamat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340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dirty="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</a:rPr>
              <a:t>magnetic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 particles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rdamat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340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polychrome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rdacc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344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‡a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digital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rdatr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344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dirty="0" err="1">
                <a:solidFill>
                  <a:srgbClr val="00A000"/>
                </a:solidFill>
                <a:latin typeface="Segoe UI" panose="020B0502040204020203" pitchFamily="34" charset="0"/>
              </a:rPr>
              <a:t>b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</a:rPr>
              <a:t>non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-volatile flash memory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Segoe UI" panose="020B0502040204020203" pitchFamily="34" charset="0"/>
              </a:rPr>
              <a:t>347  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</a:t>
            </a:r>
            <a:r>
              <a:rPr lang="en-US" sz="1800" dirty="0" err="1">
                <a:solidFill>
                  <a:srgbClr val="00A000"/>
                </a:solidFill>
                <a:latin typeface="Segoe UI" panose="020B0502040204020203" pitchFamily="34" charset="0"/>
              </a:rPr>
              <a:t>a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</a:rPr>
              <a:t>audio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 file</a:t>
            </a:r>
            <a:r>
              <a:rPr lang="en-US" sz="1800" dirty="0">
                <a:solidFill>
                  <a:srgbClr val="00A000"/>
                </a:solidFill>
                <a:latin typeface="Segoe UI" panose="020B0502040204020203" pitchFamily="34" charset="0"/>
              </a:rPr>
              <a:t>‡2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</a:rPr>
              <a:t>rdaft</a:t>
            </a:r>
            <a:endParaRPr lang="en-US" sz="18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83269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705E-2D1F-1C30-09B2-98FCEE72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0CDEC-ABCA-C834-2497-6C31F70DB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all appropriate standard notes in 500 field</a:t>
            </a:r>
          </a:p>
          <a:p>
            <a:r>
              <a:rPr lang="en-US" dirty="0"/>
              <a:t>All records should have: </a:t>
            </a:r>
          </a:p>
          <a:p>
            <a:pPr lvl="1"/>
            <a:r>
              <a:rPr lang="en-US" dirty="0"/>
              <a:t>588 0_ Source of title note</a:t>
            </a:r>
          </a:p>
          <a:p>
            <a:pPr lvl="1"/>
            <a:r>
              <a:rPr lang="en-US" dirty="0"/>
              <a:t>511 note for readers/performers</a:t>
            </a:r>
          </a:p>
          <a:p>
            <a:pPr lvl="1"/>
            <a:r>
              <a:rPr lang="en-US" dirty="0"/>
              <a:t>520 content summary note</a:t>
            </a:r>
          </a:p>
          <a:p>
            <a:pPr lvl="1"/>
            <a:r>
              <a:rPr lang="en-US" dirty="0"/>
              <a:t>505 contents note if item contains multiple titles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8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54E1-446E-E4A5-F1C2-6CA2045A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Playaway Standard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6CA0-3C9A-060F-DE90-408BE5A3F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500 _ _ $</a:t>
            </a:r>
            <a:r>
              <a:rPr lang="en-US" b="1" dirty="0" err="1"/>
              <a:t>a</a:t>
            </a:r>
            <a:r>
              <a:rPr lang="en-US" dirty="0" err="1"/>
              <a:t>Release</a:t>
            </a:r>
            <a:r>
              <a:rPr lang="en-US" dirty="0"/>
              <a:t> date supplied by publisher.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500 _ _ $</a:t>
            </a:r>
            <a:r>
              <a:rPr lang="en-US" b="1" dirty="0" err="1"/>
              <a:t>a</a:t>
            </a:r>
            <a:r>
              <a:rPr lang="en-US" dirty="0" err="1"/>
              <a:t>Issued</a:t>
            </a:r>
            <a:r>
              <a:rPr lang="en-US" dirty="0"/>
              <a:t> on Playaway, a dedicated audio media player.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500 _ _ $</a:t>
            </a:r>
            <a:r>
              <a:rPr lang="en-US" b="1" dirty="0" err="1"/>
              <a:t>a</a:t>
            </a:r>
            <a:r>
              <a:rPr lang="en-US" dirty="0" err="1"/>
              <a:t>One</a:t>
            </a:r>
            <a:r>
              <a:rPr lang="en-US" dirty="0"/>
              <a:t> set of earphones and one AAA battery required for listening.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6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1D11-60CE-BA38-8FA8-28F6E043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Wonderbooks</a:t>
            </a:r>
            <a:r>
              <a:rPr lang="en-US"/>
              <a:t> Standard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9FDF-EC7E-893C-6134-6BF6B7B42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/>
              <a:t>500 _ _ $</a:t>
            </a:r>
            <a:r>
              <a:rPr lang="en-US" b="1" err="1"/>
              <a:t>a</a:t>
            </a:r>
            <a:r>
              <a:rPr lang="en-US" err="1"/>
              <a:t>Release</a:t>
            </a:r>
            <a:r>
              <a:rPr lang="en-US"/>
              <a:t> date supplied by publisher.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/>
              <a:t>500 _ _ $</a:t>
            </a:r>
            <a:r>
              <a:rPr lang="en-US" b="1" err="1"/>
              <a:t>a</a:t>
            </a:r>
            <a:r>
              <a:rPr lang="en-US" err="1"/>
              <a:t>Issued</a:t>
            </a:r>
            <a:r>
              <a:rPr lang="en-US"/>
              <a:t> as a </a:t>
            </a:r>
            <a:r>
              <a:rPr lang="en-US" err="1"/>
              <a:t>Wonderbook</a:t>
            </a:r>
            <a:r>
              <a:rPr lang="en-US"/>
              <a:t>, a pre-loaded audiobook player permanently attached to a hardcover book.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/>
              <a:t>500 _ _ $</a:t>
            </a:r>
            <a:r>
              <a:rPr lang="en-US" b="1" err="1"/>
              <a:t>a</a:t>
            </a:r>
            <a:r>
              <a:rPr lang="en-US" err="1"/>
              <a:t>Powered</a:t>
            </a:r>
            <a:r>
              <a:rPr lang="en-US"/>
              <a:t> by a rechargeable battery ; USB charger required for recharging.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/>
              <a:t>500 _ _ $</a:t>
            </a:r>
            <a:r>
              <a:rPr lang="en-US" b="1" err="1"/>
              <a:t>a</a:t>
            </a:r>
            <a:r>
              <a:rPr lang="en-US" err="1"/>
              <a:t>Audiobook</a:t>
            </a:r>
            <a:r>
              <a:rPr lang="en-US"/>
              <a:t> player has 2 modes. Read-Along mode narrates the story. Learning mode asks questions related to the story.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C391-5EE1-AF8F-A283-E0B3A548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Readers and Vox Book Standard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50C46-7720-A839-B42D-217E2D67C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/>
              <a:t>Include these notes in all records for Go Readers:</a:t>
            </a:r>
          </a:p>
          <a:p>
            <a:pPr lvl="1">
              <a:defRPr/>
            </a:pPr>
            <a:r>
              <a:rPr lang="en-US" b="1"/>
              <a:t>500 _ _ $</a:t>
            </a:r>
            <a:r>
              <a:rPr lang="en-US" b="1" err="1"/>
              <a:t>a</a:t>
            </a:r>
            <a:r>
              <a:rPr lang="en-US" err="1"/>
              <a:t>Issued</a:t>
            </a:r>
            <a:r>
              <a:rPr lang="en-US"/>
              <a:t> on Go Reader, a dedicated audio media player. </a:t>
            </a:r>
          </a:p>
          <a:p>
            <a:pPr lvl="1">
              <a:defRPr/>
            </a:pPr>
            <a:r>
              <a:rPr lang="en-US" b="1"/>
              <a:t>500 _ _ $</a:t>
            </a:r>
            <a:r>
              <a:rPr lang="en-US" b="1" err="1"/>
              <a:t>a</a:t>
            </a:r>
            <a:r>
              <a:rPr lang="en-US" err="1"/>
              <a:t>One</a:t>
            </a:r>
            <a:r>
              <a:rPr lang="en-US"/>
              <a:t> set of earphones and two AAA batteries required for listening.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/>
              <a:t>Include this note in all records for Vox Books:</a:t>
            </a:r>
          </a:p>
          <a:p>
            <a:pPr lvl="1">
              <a:defRPr/>
            </a:pPr>
            <a:r>
              <a:rPr lang="en-US" sz="2600" b="1"/>
              <a:t>500 _ _ $</a:t>
            </a:r>
            <a:r>
              <a:rPr lang="en-US" sz="2600" b="1" err="1"/>
              <a:t>a</a:t>
            </a:r>
            <a:r>
              <a:rPr lang="en-US" sz="2600" err="1"/>
              <a:t>VOX</a:t>
            </a:r>
            <a:r>
              <a:rPr lang="en-US" sz="2600"/>
              <a:t> Audio playback device includes headphone jack, external speaker, play/pause button, volume controls, page-turning controls, rechargeable battery, low battery indicator, and removable AC adapter.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4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91AC-34A9-4D1C-E529-2044B338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 Readers Standard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14A-413E-1E19-D2E9-22F690CC8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500 _ _ $</a:t>
            </a:r>
            <a:r>
              <a:rPr lang="en-US" b="1" err="1"/>
              <a:t>a</a:t>
            </a:r>
            <a:r>
              <a:rPr lang="en-US" err="1">
                <a:cs typeface="Segoe UI" panose="020B0502040204020203" pitchFamily="34" charset="0"/>
              </a:rPr>
              <a:t>Audio</a:t>
            </a:r>
            <a:r>
              <a:rPr lang="en-US">
                <a:cs typeface="Segoe UI" panose="020B0502040204020203" pitchFamily="34" charset="0"/>
              </a:rPr>
              <a:t> recordings issued on Me Reader, a dedicated audio media player electronic pad.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/>
              <a:t>500 _ _ $</a:t>
            </a:r>
            <a:r>
              <a:rPr lang="en-US" b="1" err="1"/>
              <a:t>a</a:t>
            </a:r>
            <a:r>
              <a:rPr lang="en-US" err="1"/>
              <a:t>Three</a:t>
            </a:r>
            <a:r>
              <a:rPr lang="en-US"/>
              <a:t> AAA batteries required for listening.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79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DD94-5A6B-5CF3-2925-AD904FE8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Tonies</a:t>
            </a:r>
            <a:r>
              <a:rPr lang="en-US"/>
              <a:t> and </a:t>
            </a:r>
            <a:r>
              <a:rPr lang="en-US" err="1"/>
              <a:t>Yotos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B518-7D16-82B7-494D-DD3B09D41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538 System details note</a:t>
            </a:r>
          </a:p>
          <a:p>
            <a:pPr lvl="1"/>
            <a:r>
              <a:rPr lang="en-US"/>
              <a:t>“For use in Yoto Player or Yoto Mini Player” or “For use with a </a:t>
            </a:r>
            <a:r>
              <a:rPr lang="en-US" err="1"/>
              <a:t>Toniebox</a:t>
            </a:r>
            <a:r>
              <a:rPr lang="en-US"/>
              <a:t> Speaker”</a:t>
            </a:r>
          </a:p>
          <a:p>
            <a:r>
              <a:rPr lang="en-US"/>
              <a:t>Depending on the material, you might also include a note about: </a:t>
            </a:r>
          </a:p>
          <a:p>
            <a:pPr lvl="1"/>
            <a:r>
              <a:rPr lang="en-US"/>
              <a:t>App compatibility</a:t>
            </a:r>
          </a:p>
          <a:p>
            <a:pPr lvl="1"/>
            <a:r>
              <a:rPr lang="en-US"/>
              <a:t>Headphones</a:t>
            </a:r>
          </a:p>
          <a:p>
            <a:pPr lvl="1"/>
            <a:r>
              <a:rPr lang="en-US"/>
              <a:t>Read-along versions/songs</a:t>
            </a:r>
          </a:p>
        </p:txBody>
      </p:sp>
    </p:spTree>
    <p:extLst>
      <p:ext uri="{BB962C8B-B14F-4D97-AF65-F5344CB8AC3E}">
        <p14:creationId xmlns:p14="http://schemas.microsoft.com/office/powerpoint/2010/main" val="1557352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AD7D-97A0-399C-F6A1-5A1D7698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Subject and Genre 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039A0-0F5E-47F1-BBC2-0DE080E8D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 as applicable: topical, geographic, names, etc.</a:t>
            </a:r>
          </a:p>
          <a:p>
            <a:r>
              <a:rPr lang="en-US"/>
              <a:t>Do not add the $v Sound recordings</a:t>
            </a:r>
          </a:p>
          <a:p>
            <a:pPr lvl="1"/>
            <a:r>
              <a:rPr lang="en-US"/>
              <a:t>Use fiction/juvenile fiction instead when appropriate</a:t>
            </a:r>
          </a:p>
          <a:p>
            <a:r>
              <a:rPr lang="en-US"/>
              <a:t>Always add:</a:t>
            </a:r>
          </a:p>
          <a:p>
            <a:pPr lvl="1"/>
            <a:r>
              <a:rPr lang="en-US"/>
              <a:t>655 _7 $a Audiobooks. $2 </a:t>
            </a:r>
            <a:r>
              <a:rPr lang="en-US" err="1"/>
              <a:t>lcgft</a:t>
            </a:r>
            <a:r>
              <a:rPr lang="en-US"/>
              <a:t> (for adult material)</a:t>
            </a:r>
          </a:p>
          <a:p>
            <a:pPr lvl="1"/>
            <a:r>
              <a:rPr lang="en-US"/>
              <a:t>655 _7 $a Children’s audiobooks. $2 </a:t>
            </a:r>
            <a:r>
              <a:rPr lang="en-US" err="1"/>
              <a:t>lcgft</a:t>
            </a:r>
            <a:r>
              <a:rPr lang="en-US"/>
              <a:t> (for juvenile material)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49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F87D-EA15-85A7-E81B-2FF8FB74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6D3-F6DF-47AB-35BC-DAB0A567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May see entries for publisher, distributor, production company</a:t>
            </a:r>
          </a:p>
          <a:p>
            <a:pPr lvl="1"/>
            <a:r>
              <a:rPr lang="en-US"/>
              <a:t>Ok to retain; do not necessarily need to add</a:t>
            </a:r>
          </a:p>
          <a:p>
            <a:r>
              <a:rPr lang="en-US"/>
              <a:t>Add for illustrators, narrators, etc.</a:t>
            </a:r>
          </a:p>
          <a:p>
            <a:r>
              <a:rPr lang="en-US"/>
              <a:t>Add relationship designators with $e for any access points</a:t>
            </a:r>
          </a:p>
          <a:p>
            <a:r>
              <a:rPr lang="en-US"/>
              <a:t>If multiple titles, include access points for titles of contents</a:t>
            </a:r>
          </a:p>
          <a:p>
            <a:r>
              <a:rPr lang="en-US"/>
              <a:t>Can retain 776 fields for related formats</a:t>
            </a:r>
          </a:p>
        </p:txBody>
      </p:sp>
    </p:spTree>
    <p:extLst>
      <p:ext uri="{BB962C8B-B14F-4D97-AF65-F5344CB8AC3E}">
        <p14:creationId xmlns:p14="http://schemas.microsoft.com/office/powerpoint/2010/main" val="1160788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E65-7B93-89C7-F06F-769609F6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6FC7-A757-D2BB-4479-0F5219789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020: ISBN</a:t>
            </a:r>
          </a:p>
          <a:p>
            <a:r>
              <a:rPr lang="en-US"/>
              <a:t>024: UPC</a:t>
            </a:r>
          </a:p>
          <a:p>
            <a:r>
              <a:rPr lang="en-US"/>
              <a:t>028: Publisher numbers</a:t>
            </a:r>
          </a:p>
          <a:p>
            <a:r>
              <a:rPr lang="en-US"/>
              <a:t>Call numbers</a:t>
            </a:r>
          </a:p>
          <a:p>
            <a:r>
              <a:rPr lang="en-US"/>
              <a:t>Check OCLC Bib formats for indicators</a:t>
            </a:r>
          </a:p>
          <a:p>
            <a:pPr lvl="1"/>
            <a:r>
              <a:rPr lang="en-US"/>
              <a:t>Can also check the SHARE editing checklists</a:t>
            </a:r>
          </a:p>
        </p:txBody>
      </p:sp>
    </p:spTree>
    <p:extLst>
      <p:ext uri="{BB962C8B-B14F-4D97-AF65-F5344CB8AC3E}">
        <p14:creationId xmlns:p14="http://schemas.microsoft.com/office/powerpoint/2010/main" val="20918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DAB1-0317-CA97-6455-DEF4323A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Types of audio media players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6EF54-DFC1-EDC4-47BA-7CCDFBB3C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Playaways</a:t>
            </a:r>
            <a:endParaRPr lang="en-US"/>
          </a:p>
          <a:p>
            <a:r>
              <a:rPr lang="en-US"/>
              <a:t>Go Readers</a:t>
            </a:r>
          </a:p>
          <a:p>
            <a:r>
              <a:rPr lang="en-US"/>
              <a:t>Me Readers</a:t>
            </a:r>
          </a:p>
          <a:p>
            <a:r>
              <a:rPr lang="en-US"/>
              <a:t>Yoto Players</a:t>
            </a:r>
          </a:p>
          <a:p>
            <a:r>
              <a:rPr lang="en-US" err="1"/>
              <a:t>Tonieboxes</a:t>
            </a:r>
            <a:endParaRPr lang="en-US"/>
          </a:p>
          <a:p>
            <a:r>
              <a:rPr lang="en-US" err="1"/>
              <a:t>Wonderbooks</a:t>
            </a:r>
            <a:endParaRPr lang="en-US"/>
          </a:p>
          <a:p>
            <a:r>
              <a:rPr lang="en-US"/>
              <a:t>Vox Books</a:t>
            </a:r>
          </a:p>
        </p:txBody>
      </p:sp>
    </p:spTree>
    <p:extLst>
      <p:ext uri="{BB962C8B-B14F-4D97-AF65-F5344CB8AC3E}">
        <p14:creationId xmlns:p14="http://schemas.microsoft.com/office/powerpoint/2010/main" val="3865231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7F13-371F-2BA7-B8CD-E8CF1AA8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MARC fields 006 and 007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5755-060F-E3D2-EBF4-AFFBD4DDB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/>
              <a:t>Records for preloaded audio players should have:</a:t>
            </a:r>
          </a:p>
          <a:p>
            <a:pPr lvl="1">
              <a:defRPr/>
            </a:pPr>
            <a:r>
              <a:rPr lang="en-US" altLang="en-US"/>
              <a:t>006 for electronic resource</a:t>
            </a:r>
          </a:p>
          <a:p>
            <a:pPr lvl="1">
              <a:defRPr/>
            </a:pPr>
            <a:r>
              <a:rPr lang="en-US" altLang="en-US"/>
              <a:t>007 for electronic resource</a:t>
            </a:r>
          </a:p>
          <a:p>
            <a:pPr lvl="1">
              <a:defRPr/>
            </a:pPr>
            <a:r>
              <a:rPr lang="en-US" altLang="en-US"/>
              <a:t>007 for audio recording</a:t>
            </a:r>
            <a:endParaRPr lang="en-US" altLang="en-US" b="1"/>
          </a:p>
          <a:p>
            <a:pPr>
              <a:defRPr/>
            </a:pPr>
            <a:r>
              <a:rPr lang="en-US" altLang="en-US"/>
              <a:t>Records for preloaded audio-enabled books should have:</a:t>
            </a:r>
          </a:p>
          <a:p>
            <a:pPr lvl="1">
              <a:defRPr/>
            </a:pPr>
            <a:r>
              <a:rPr lang="en-US" altLang="en-US"/>
              <a:t>006 for electronic resource</a:t>
            </a:r>
          </a:p>
          <a:p>
            <a:pPr lvl="1">
              <a:defRPr/>
            </a:pPr>
            <a:r>
              <a:rPr lang="en-US" altLang="en-US"/>
              <a:t>006 for book if item has been cataloged as a nonmusical sound recording</a:t>
            </a:r>
          </a:p>
          <a:p>
            <a:pPr lvl="1">
              <a:defRPr/>
            </a:pPr>
            <a:r>
              <a:rPr lang="en-US" altLang="en-US"/>
              <a:t>007 for electronic resource</a:t>
            </a:r>
          </a:p>
          <a:p>
            <a:pPr lvl="1">
              <a:defRPr/>
            </a:pPr>
            <a:r>
              <a:rPr lang="en-US" altLang="en-US"/>
              <a:t>007 for audio recording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3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2A0E-E9B4-3335-4E46-D3CE03A7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Fixed Fields and MARC 008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A4BB9-0919-F721-CA5F-843379803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Code as appropriate</a:t>
            </a:r>
          </a:p>
          <a:p>
            <a:r>
              <a:rPr lang="en-US"/>
              <a:t>Form: q for direct electronic</a:t>
            </a:r>
          </a:p>
          <a:p>
            <a:r>
              <a:rPr lang="en-US"/>
              <a:t>Pre-loaded audio media players are generally type </a:t>
            </a:r>
            <a:r>
              <a:rPr lang="en-US" err="1"/>
              <a:t>i</a:t>
            </a:r>
            <a:r>
              <a:rPr lang="en-US"/>
              <a:t> for non-musical sound recording</a:t>
            </a:r>
          </a:p>
        </p:txBody>
      </p:sp>
    </p:spTree>
    <p:extLst>
      <p:ext uri="{BB962C8B-B14F-4D97-AF65-F5344CB8AC3E}">
        <p14:creationId xmlns:p14="http://schemas.microsoft.com/office/powerpoint/2010/main" val="2097202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F96D-6EC2-0427-1DB6-559C321F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 Local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08F7-2989-EB00-125F-816539E8C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181"/>
            <a:ext cx="10515600" cy="43527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Edition statement</a:t>
            </a:r>
          </a:p>
          <a:p>
            <a:pPr lvl="1"/>
            <a:r>
              <a:rPr lang="en-US"/>
              <a:t>Record brand/material type in square brackets</a:t>
            </a:r>
            <a:endParaRPr lang="en-US" dirty="0">
              <a:cs typeface="Helvetica"/>
            </a:endParaRPr>
          </a:p>
          <a:p>
            <a:pPr lvl="1"/>
            <a:r>
              <a:rPr lang="en-US"/>
              <a:t>Put multiple edition statements in one line</a:t>
            </a:r>
            <a:endParaRPr lang="en-US" dirty="0">
              <a:cs typeface="Helvetica"/>
            </a:endParaRPr>
          </a:p>
          <a:p>
            <a:pPr lvl="1"/>
            <a:r>
              <a:rPr lang="en-US" b="1">
                <a:cs typeface="Helvetica"/>
              </a:rPr>
              <a:t>Example</a:t>
            </a:r>
            <a:r>
              <a:rPr lang="en-US" dirty="0">
                <a:cs typeface="Helvetica"/>
              </a:rPr>
              <a:t>: </a:t>
            </a:r>
            <a:r>
              <a:rPr lang="en-US">
                <a:cs typeface="Helvetica"/>
              </a:rPr>
              <a:t>250 _ _ $a [Yoto].</a:t>
            </a:r>
          </a:p>
          <a:p>
            <a:r>
              <a:rPr lang="en-US"/>
              <a:t>General Material Designations (GMDs)</a:t>
            </a:r>
            <a:endParaRPr lang="en-US" dirty="0">
              <a:cs typeface="Helvetica"/>
            </a:endParaRPr>
          </a:p>
          <a:p>
            <a:pPr lvl="1"/>
            <a:r>
              <a:rPr lang="en-US"/>
              <a:t>Put in $h, after subfields a, n, and p, but before subfield b</a:t>
            </a:r>
            <a:endParaRPr lang="en-US" dirty="0">
              <a:cs typeface="Helvetica"/>
            </a:endParaRPr>
          </a:p>
          <a:p>
            <a:pPr lvl="1"/>
            <a:r>
              <a:rPr lang="en-US"/>
              <a:t>Use [electronic resource] for preloaded audio players</a:t>
            </a:r>
            <a:endParaRPr lang="en-US" dirty="0">
              <a:cs typeface="Helvetica"/>
            </a:endParaRPr>
          </a:p>
          <a:p>
            <a:pPr lvl="1"/>
            <a:r>
              <a:rPr lang="en-US"/>
              <a:t>Use [sound recording] for audio-enabled books and </a:t>
            </a:r>
            <a:r>
              <a:rPr lang="en-US" err="1"/>
              <a:t>Yotos</a:t>
            </a:r>
            <a:r>
              <a:rPr lang="en-US"/>
              <a:t>/</a:t>
            </a:r>
            <a:r>
              <a:rPr lang="en-US" dirty="0"/>
              <a:t>Tonies</a:t>
            </a:r>
            <a:endParaRPr lang="en-US">
              <a:cs typeface="Helvetica"/>
            </a:endParaRPr>
          </a:p>
          <a:p>
            <a:pPr lvl="1"/>
            <a:r>
              <a:rPr lang="en-US" b="1">
                <a:cs typeface="Helvetica"/>
              </a:rPr>
              <a:t>Example</a:t>
            </a:r>
            <a:r>
              <a:rPr lang="en-US" dirty="0">
                <a:cs typeface="Helvetica"/>
              </a:rPr>
              <a:t>: </a:t>
            </a:r>
            <a:r>
              <a:rPr lang="en-US">
                <a:cs typeface="Helvetica"/>
              </a:rPr>
              <a:t>245 </a:t>
            </a:r>
            <a:r>
              <a:rPr lang="en-US" u="sng">
                <a:cs typeface="Helvetica"/>
              </a:rPr>
              <a:t>1</a:t>
            </a:r>
            <a:r>
              <a:rPr lang="en-US">
                <a:cs typeface="Helvetica"/>
              </a:rPr>
              <a:t> </a:t>
            </a:r>
            <a:r>
              <a:rPr lang="en-US" u="sng">
                <a:cs typeface="Helvetica"/>
              </a:rPr>
              <a:t>0</a:t>
            </a:r>
            <a:r>
              <a:rPr lang="en-US">
                <a:cs typeface="Helvetica"/>
              </a:rPr>
              <a:t> $a </a:t>
            </a:r>
            <a:r>
              <a:rPr lang="en-US">
                <a:ea typeface="+mn-lt"/>
                <a:cs typeface="+mn-lt"/>
              </a:rPr>
              <a:t>Robin Hood ‡h [sound recording] /‡c Storytime Soundtracks.</a:t>
            </a:r>
          </a:p>
          <a:p>
            <a:pPr lvl="1"/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45777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89DA-C003-A04B-A4A0-4E67095F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 Local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8FCB-D7BC-C879-4BC1-74F9DCC5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635"/>
            <a:ext cx="10515600" cy="3890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Add as applicable:</a:t>
            </a:r>
          </a:p>
          <a:p>
            <a:pPr marL="457200" lvl="1" indent="0">
              <a:buNone/>
            </a:pPr>
            <a:r>
              <a:rPr lang="en-US"/>
              <a:t>655 _0 $a Electronic books.</a:t>
            </a:r>
            <a:endParaRPr lang="en-US">
              <a:cs typeface="Helvetica"/>
            </a:endParaRPr>
          </a:p>
          <a:p>
            <a:pPr marL="457200" lvl="1" indent="0">
              <a:buNone/>
            </a:pPr>
            <a:r>
              <a:rPr lang="en-US"/>
              <a:t>655 _0 $a Preloaded audio players.</a:t>
            </a:r>
            <a:endParaRPr lang="en-US">
              <a:cs typeface="Helvetica"/>
            </a:endParaRPr>
          </a:p>
          <a:p>
            <a:pPr marL="457200" lvl="1" indent="0">
              <a:buNone/>
            </a:pPr>
            <a:r>
              <a:rPr lang="en-US"/>
              <a:t>655 _0 Playaway (Preloaded audio player)</a:t>
            </a:r>
            <a:endParaRPr lang="en-US">
              <a:cs typeface="Helvetica"/>
            </a:endParaRPr>
          </a:p>
          <a:p>
            <a:pPr marL="457200" lvl="1" indent="0">
              <a:buNone/>
            </a:pPr>
            <a:r>
              <a:rPr lang="en-US"/>
              <a:t>690 __ $a </a:t>
            </a:r>
            <a:r>
              <a:rPr lang="en-US" err="1"/>
              <a:t>GoReader</a:t>
            </a:r>
            <a:r>
              <a:rPr lang="en-US"/>
              <a:t> (Preloaded audio player)</a:t>
            </a:r>
            <a:endParaRPr lang="en-US">
              <a:cs typeface="Helvetica"/>
            </a:endParaRPr>
          </a:p>
          <a:p>
            <a:pPr marL="457200" lvl="1" indent="0">
              <a:buNone/>
            </a:pPr>
            <a:r>
              <a:rPr lang="en-US"/>
              <a:t>690 _ _ $a Me Reader (Preloaded audio player)</a:t>
            </a:r>
            <a:endParaRPr lang="en-US">
              <a:cs typeface="Helvetica"/>
            </a:endParaRPr>
          </a:p>
          <a:p>
            <a:pPr marL="457200" lvl="1" indent="0">
              <a:buNone/>
            </a:pPr>
            <a:r>
              <a:rPr lang="en-US"/>
              <a:t>690 _ _ $a </a:t>
            </a:r>
            <a:r>
              <a:rPr lang="en-US" err="1"/>
              <a:t>Wonderbook</a:t>
            </a:r>
            <a:r>
              <a:rPr lang="en-US"/>
              <a:t> (Audio-enabled book)</a:t>
            </a:r>
            <a:endParaRPr lang="en-US">
              <a:cs typeface="Helvetica"/>
            </a:endParaRPr>
          </a:p>
          <a:p>
            <a:pPr marL="457200" lvl="1" indent="0">
              <a:buNone/>
            </a:pPr>
            <a:r>
              <a:rPr lang="en-US"/>
              <a:t>690 _ _ $a Vox Book (Audio-enabled book)E\</a:t>
            </a:r>
            <a:endParaRPr lang="en-US">
              <a:cs typeface="Helvetica"/>
            </a:endParaRPr>
          </a:p>
          <a:p>
            <a:pPr marL="457200" lvl="1" indent="0">
              <a:buNone/>
            </a:pPr>
            <a:endParaRPr lang="en-US">
              <a:cs typeface="Helvetica"/>
            </a:endParaRPr>
          </a:p>
          <a:p>
            <a:pPr marL="457200" lvl="1" indent="0">
              <a:buNone/>
            </a:pPr>
            <a:endParaRPr lang="en-US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71195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3878-3869-996E-1F5A-02FB16CF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 Local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1D8DF-E848-6593-98DD-89DF39C2D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Continued, add as applicable</a:t>
            </a:r>
          </a:p>
          <a:p>
            <a:pPr lvl="1"/>
            <a:r>
              <a:rPr lang="en-US" dirty="0"/>
              <a:t>655 _0 $a MP3 (Audio coding standard)</a:t>
            </a:r>
          </a:p>
          <a:p>
            <a:pPr lvl="1"/>
            <a:r>
              <a:rPr lang="en-US" dirty="0"/>
              <a:t>690 _ _ $a </a:t>
            </a:r>
            <a:r>
              <a:rPr lang="en-US" dirty="0" err="1"/>
              <a:t>Toniebox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690 _ _ $a Tonie figurine.</a:t>
            </a:r>
          </a:p>
          <a:p>
            <a:pPr lvl="1"/>
            <a:r>
              <a:rPr lang="en-US" dirty="0"/>
              <a:t>690 _ _ $a Yoto Player.</a:t>
            </a:r>
          </a:p>
          <a:p>
            <a:r>
              <a:rPr lang="en-US" dirty="0"/>
              <a:t>Do not use $4 with code for relationship designator; change to $e with full word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4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6DE2-1FCD-9F36-191D-58CD9FA7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bg2"/>
                </a:solidFill>
              </a:rPr>
              <a:t>Playaways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614E39-7626-43E5-EE75-F7EF4F278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78732"/>
            <a:ext cx="5157787" cy="823912"/>
          </a:xfrm>
        </p:spPr>
        <p:txBody>
          <a:bodyPr/>
          <a:lstStyle/>
          <a:p>
            <a:pPr algn="ctr"/>
            <a:r>
              <a:rPr lang="en-US"/>
              <a:t>Container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004280-8C97-399E-3DDB-DBAC4931D1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35907" y="2103229"/>
            <a:ext cx="3067162" cy="4086434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7B2F7F-D493-67B9-2FDC-A40DCA7F7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79512"/>
            <a:ext cx="5183188" cy="823912"/>
          </a:xfrm>
        </p:spPr>
        <p:txBody>
          <a:bodyPr/>
          <a:lstStyle/>
          <a:p>
            <a:pPr algn="ctr"/>
            <a:r>
              <a:rPr lang="en-US"/>
              <a:t>Cartridge</a:t>
            </a:r>
          </a:p>
        </p:txBody>
      </p:sp>
      <p:pic>
        <p:nvPicPr>
          <p:cNvPr id="6" name="Content Placeholder 8" descr="A picture containing text, businesscard, case, accessory&#10;&#10;Description automatically generated">
            <a:extLst>
              <a:ext uri="{FF2B5EF4-FFF2-40B4-BE49-F238E27FC236}">
                <a16:creationId xmlns:a16="http://schemas.microsoft.com/office/drawing/2014/main" id="{44BF46B0-6B28-16A5-55E0-392A33C834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1072" y="2615267"/>
            <a:ext cx="4092410" cy="3067162"/>
          </a:xfrm>
        </p:spPr>
      </p:pic>
    </p:spTree>
    <p:extLst>
      <p:ext uri="{BB962C8B-B14F-4D97-AF65-F5344CB8AC3E}">
        <p14:creationId xmlns:p14="http://schemas.microsoft.com/office/powerpoint/2010/main" val="103380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3AF8-6D6E-9890-651F-DDE72B52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pre-loaded audio players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28D29-CFC0-FD2B-B3E6-31A3C655F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793" y="1179512"/>
            <a:ext cx="5157787" cy="823912"/>
          </a:xfrm>
        </p:spPr>
        <p:txBody>
          <a:bodyPr/>
          <a:lstStyle/>
          <a:p>
            <a:r>
              <a:rPr lang="en-US"/>
              <a:t>Me Reader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3331F-5ECC-6B51-A522-7763D2F99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9512"/>
            <a:ext cx="5183188" cy="823912"/>
          </a:xfrm>
        </p:spPr>
        <p:txBody>
          <a:bodyPr/>
          <a:lstStyle/>
          <a:p>
            <a:r>
              <a:rPr lang="en-US"/>
              <a:t>Go Reader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5B7A476-F60B-E14B-F28F-DC110A90F8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05081" y="2003424"/>
            <a:ext cx="3599210" cy="4179897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7A04B3A-39E1-BA5E-0F5A-CBE7912B71A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24928" y="2153027"/>
            <a:ext cx="2462932" cy="4036636"/>
          </a:xfrm>
        </p:spPr>
      </p:pic>
    </p:spTree>
    <p:extLst>
      <p:ext uri="{BB962C8B-B14F-4D97-AF65-F5344CB8AC3E}">
        <p14:creationId xmlns:p14="http://schemas.microsoft.com/office/powerpoint/2010/main" val="306527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AD99-0A4F-E473-FC17-2E970B38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Yoto cards and Tonie figurines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C61A1-693C-BC60-8B6B-7A5F2B075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179512"/>
            <a:ext cx="5157787" cy="823912"/>
          </a:xfrm>
        </p:spPr>
        <p:txBody>
          <a:bodyPr/>
          <a:lstStyle/>
          <a:p>
            <a:r>
              <a:rPr lang="en-US"/>
              <a:t>Yoto player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B4917C-5DB5-635B-513C-1C3D94725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143348"/>
            <a:ext cx="5183188" cy="823912"/>
          </a:xfrm>
        </p:spPr>
        <p:txBody>
          <a:bodyPr/>
          <a:lstStyle/>
          <a:p>
            <a:r>
              <a:rPr lang="en-US" err="1"/>
              <a:t>Toniebox</a:t>
            </a:r>
            <a:endParaRPr lang="en-US"/>
          </a:p>
        </p:txBody>
      </p:sp>
      <p:pic>
        <p:nvPicPr>
          <p:cNvPr id="3" name="Content Placeholder 2" descr="A white and orange digital alarm clock&#10;&#10;Description automatically generated">
            <a:extLst>
              <a:ext uri="{FF2B5EF4-FFF2-40B4-BE49-F238E27FC236}">
                <a16:creationId xmlns:a16="http://schemas.microsoft.com/office/drawing/2014/main" id="{6D77855E-D17A-FE50-9206-2DA51B2D02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014" t="15306" r="9602" b="8163"/>
          <a:stretch/>
        </p:blipFill>
        <p:spPr>
          <a:xfrm>
            <a:off x="1265644" y="2685113"/>
            <a:ext cx="4306075" cy="3324511"/>
          </a:xfrm>
          <a:prstGeom prst="rect">
            <a:avLst/>
          </a:prstGeom>
        </p:spPr>
      </p:pic>
      <p:pic>
        <p:nvPicPr>
          <p:cNvPr id="8" name="Content Placeholder 7" descr="A toy dog next to a red cube&#10;&#10;Description automatically generated">
            <a:extLst>
              <a:ext uri="{FF2B5EF4-FFF2-40B4-BE49-F238E27FC236}">
                <a16:creationId xmlns:a16="http://schemas.microsoft.com/office/drawing/2014/main" id="{029BAA47-8C18-B295-8978-02F8AE6FF4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72674" y="1981196"/>
            <a:ext cx="4091565" cy="4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0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F49F-567D-2B8A-B13E-0ED1F10E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Audio-enabled books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115DA-77CA-AE51-09A0-11D24DFDF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79512"/>
            <a:ext cx="5157787" cy="823912"/>
          </a:xfrm>
        </p:spPr>
        <p:txBody>
          <a:bodyPr/>
          <a:lstStyle/>
          <a:p>
            <a:r>
              <a:rPr lang="en-US" err="1"/>
              <a:t>Wonderbooks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312A6A-F678-D985-80C3-AB0644FA3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164654"/>
            <a:ext cx="5183188" cy="823912"/>
          </a:xfrm>
        </p:spPr>
        <p:txBody>
          <a:bodyPr/>
          <a:lstStyle/>
          <a:p>
            <a:r>
              <a:rPr lang="en-US"/>
              <a:t>Vox Books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3E6E7E7-B4B2-6C2C-2F1C-91400612C3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836612" y="2003424"/>
            <a:ext cx="4568934" cy="424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 descr="A book cover with a child and child on a tree branch&#10;&#10;Description automatically generated">
            <a:extLst>
              <a:ext uri="{FF2B5EF4-FFF2-40B4-BE49-F238E27FC236}">
                <a16:creationId xmlns:a16="http://schemas.microsoft.com/office/drawing/2014/main" id="{8A7B2B8A-68A1-3528-0CA1-091215A46D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93" y="2008758"/>
            <a:ext cx="2763813" cy="3684588"/>
          </a:xfrm>
          <a:prstGeom prst="rect">
            <a:avLst/>
          </a:prstGeom>
        </p:spPr>
      </p:pic>
      <p:pic>
        <p:nvPicPr>
          <p:cNvPr id="12" name="Picture 11" descr="A book with a speaker on it&#10;&#10;Description automatically generated">
            <a:extLst>
              <a:ext uri="{FF2B5EF4-FFF2-40B4-BE49-F238E27FC236}">
                <a16:creationId xmlns:a16="http://schemas.microsoft.com/office/drawing/2014/main" id="{C8E27C58-8A02-8DA5-EC90-E3BBBA595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18" y="2187005"/>
            <a:ext cx="2793206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1E7C-F2E2-AF99-AD33-14420F7B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Preferred sources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164FB-1BA3-A359-E8C2-AA6855501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Cartridge for pre-loaded audio players</a:t>
            </a:r>
          </a:p>
          <a:p>
            <a:r>
              <a:rPr lang="en-US" dirty="0"/>
              <a:t>Title page for audio-enabled books</a:t>
            </a:r>
          </a:p>
          <a:p>
            <a:r>
              <a:rPr lang="en-US" dirty="0"/>
              <a:t>If no title there, then check:</a:t>
            </a:r>
          </a:p>
          <a:p>
            <a:pPr lvl="1"/>
            <a:r>
              <a:rPr lang="en-US" dirty="0"/>
              <a:t>Container/Cover</a:t>
            </a:r>
          </a:p>
          <a:p>
            <a:pPr lvl="1"/>
            <a:r>
              <a:rPr lang="en-US" dirty="0"/>
              <a:t>Accompanying material</a:t>
            </a:r>
          </a:p>
          <a:p>
            <a:pPr lvl="1"/>
            <a:r>
              <a:rPr lang="en-US" dirty="0"/>
              <a:t>Outside source, such as website or vendor catalog</a:t>
            </a:r>
          </a:p>
          <a:p>
            <a:pPr lvl="1"/>
            <a:r>
              <a:rPr lang="en-US" dirty="0"/>
              <a:t>Cataloger devises title</a:t>
            </a:r>
          </a:p>
        </p:txBody>
      </p:sp>
    </p:spTree>
    <p:extLst>
      <p:ext uri="{BB962C8B-B14F-4D97-AF65-F5344CB8AC3E}">
        <p14:creationId xmlns:p14="http://schemas.microsoft.com/office/powerpoint/2010/main" val="67050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F8E2-6A7F-0AC7-01CD-ADBBD0B1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OCLC records and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79A77-805B-14AD-C488-7327EDA77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Look for PLAYA records in the 040 when matching (for Playaway/</a:t>
            </a:r>
            <a:r>
              <a:rPr lang="en-US" dirty="0" err="1"/>
              <a:t>Findaway</a:t>
            </a:r>
            <a:r>
              <a:rPr lang="en-US" dirty="0"/>
              <a:t> World materials)</a:t>
            </a:r>
          </a:p>
          <a:p>
            <a:pPr lvl="1"/>
            <a:r>
              <a:rPr lang="en-US" dirty="0"/>
              <a:t>Publisher of </a:t>
            </a:r>
            <a:r>
              <a:rPr lang="en-US" dirty="0" err="1"/>
              <a:t>Playaways</a:t>
            </a:r>
            <a:r>
              <a:rPr lang="en-US" dirty="0"/>
              <a:t> and </a:t>
            </a:r>
            <a:r>
              <a:rPr lang="en-US" dirty="0" err="1"/>
              <a:t>Wonderbooks</a:t>
            </a:r>
            <a:endParaRPr lang="en-US" dirty="0"/>
          </a:p>
          <a:p>
            <a:r>
              <a:rPr lang="en-US" dirty="0"/>
              <a:t>May have encoding level M; update to full level before bringing into Polaris</a:t>
            </a:r>
          </a:p>
          <a:p>
            <a:r>
              <a:rPr lang="en-US" dirty="0"/>
              <a:t>Audio-enabled books: some OCLC records cataloged as sound recordings, some as books</a:t>
            </a:r>
          </a:p>
        </p:txBody>
      </p:sp>
    </p:spTree>
    <p:extLst>
      <p:ext uri="{BB962C8B-B14F-4D97-AF65-F5344CB8AC3E}">
        <p14:creationId xmlns:p14="http://schemas.microsoft.com/office/powerpoint/2010/main" val="148509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ARE Colors">
      <a:dk1>
        <a:srgbClr val="000000"/>
      </a:dk1>
      <a:lt1>
        <a:srgbClr val="FFFFFF"/>
      </a:lt1>
      <a:dk2>
        <a:srgbClr val="E4E4E4"/>
      </a:dk2>
      <a:lt2>
        <a:srgbClr val="7C4081"/>
      </a:lt2>
      <a:accent1>
        <a:srgbClr val="BEA0C0"/>
      </a:accent1>
      <a:accent2>
        <a:srgbClr val="8998B2"/>
      </a:accent2>
      <a:accent3>
        <a:srgbClr val="133064"/>
      </a:accent3>
      <a:accent4>
        <a:srgbClr val="DECFE0"/>
      </a:accent4>
      <a:accent5>
        <a:srgbClr val="999999"/>
      </a:accent5>
      <a:accent6>
        <a:srgbClr val="CCCCCC"/>
      </a:accent6>
      <a:hlink>
        <a:srgbClr val="C4CBD8"/>
      </a:hlink>
      <a:folHlink>
        <a:srgbClr val="E6E6E6"/>
      </a:folHlink>
    </a:clrScheme>
    <a:fontScheme name="SHARE Fonts">
      <a:majorFont>
        <a:latin typeface="Sansatio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RE Theme 2" id="{2C88257E-2E3C-46C0-A772-71621C2A4679}" vid="{23C1D2CC-E69B-42E3-9033-6030768303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A0C1C8EEE0440B74CAB231F157A23" ma:contentTypeVersion="18" ma:contentTypeDescription="Create a new document." ma:contentTypeScope="" ma:versionID="c862d4db13b47850b14fc33a195ba7ff">
  <xsd:schema xmlns:xsd="http://www.w3.org/2001/XMLSchema" xmlns:xs="http://www.w3.org/2001/XMLSchema" xmlns:p="http://schemas.microsoft.com/office/2006/metadata/properties" xmlns:ns2="84d73e86-90d7-45a1-a792-35a39d6fa55d" xmlns:ns3="491c43ce-54a1-4fda-a61b-10adbb923a01" targetNamespace="http://schemas.microsoft.com/office/2006/metadata/properties" ma:root="true" ma:fieldsID="c278c19fc2baa2806a47fdd475180c59" ns2:_="" ns3:_="">
    <xsd:import namespace="84d73e86-90d7-45a1-a792-35a39d6fa55d"/>
    <xsd:import namespace="491c43ce-54a1-4fda-a61b-10adbb923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73e86-90d7-45a1-a792-35a39d6fa5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6ab139-beac-4a0c-b3a9-d02764f68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c43ce-54a1-4fda-a61b-10adbb923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2104e9-5f9b-4980-8abb-7b4028d8bf83}" ma:internalName="TaxCatchAll" ma:showField="CatchAllData" ma:web="491c43ce-54a1-4fda-a61b-10adbb923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1c43ce-54a1-4fda-a61b-10adbb923a01" xsi:nil="true"/>
    <lcf76f155ced4ddcb4097134ff3c332f xmlns="84d73e86-90d7-45a1-a792-35a39d6fa5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726EA9-67D5-4388-98A4-31E2836063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547D3A-9C76-4418-8B70-42C4CA81F8A3}">
  <ds:schemaRefs>
    <ds:schemaRef ds:uri="491c43ce-54a1-4fda-a61b-10adbb923a01"/>
    <ds:schemaRef ds:uri="84d73e86-90d7-45a1-a792-35a39d6fa5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1BF9756-A17E-4FC7-8A8F-332694AEF72B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491c43ce-54a1-4fda-a61b-10adbb923a01"/>
    <ds:schemaRef ds:uri="84d73e86-90d7-45a1-a792-35a39d6fa5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SHARE Presentation Template</Template>
  <TotalTime>9</TotalTime>
  <Words>1853</Words>
  <Application>Microsoft Office PowerPoint</Application>
  <PresentationFormat>Widescreen</PresentationFormat>
  <Paragraphs>257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Helvetica</vt:lpstr>
      <vt:lpstr>Sansation</vt:lpstr>
      <vt:lpstr>Segoe UI</vt:lpstr>
      <vt:lpstr>Wingdings</vt:lpstr>
      <vt:lpstr>Office Theme</vt:lpstr>
      <vt:lpstr>Cataloging Audio Media Players</vt:lpstr>
      <vt:lpstr>Topics</vt:lpstr>
      <vt:lpstr>Types of audio media players</vt:lpstr>
      <vt:lpstr>Playaways</vt:lpstr>
      <vt:lpstr>Other pre-loaded audio players</vt:lpstr>
      <vt:lpstr>Yoto cards and Tonie figurines</vt:lpstr>
      <vt:lpstr>Audio-enabled books</vt:lpstr>
      <vt:lpstr>Preferred sources of information</vt:lpstr>
      <vt:lpstr>OCLC records and matching</vt:lpstr>
      <vt:lpstr>245 and GMDs</vt:lpstr>
      <vt:lpstr>Edition statement</vt:lpstr>
      <vt:lpstr>264 – Publication information</vt:lpstr>
      <vt:lpstr>Examples</vt:lpstr>
      <vt:lpstr>Publication dates</vt:lpstr>
      <vt:lpstr>3XX Fields – Physical characteristics</vt:lpstr>
      <vt:lpstr>300 field</vt:lpstr>
      <vt:lpstr>33X Fields</vt:lpstr>
      <vt:lpstr>344 and 347 Fields</vt:lpstr>
      <vt:lpstr>Examples</vt:lpstr>
      <vt:lpstr>Examples</vt:lpstr>
      <vt:lpstr>Notes</vt:lpstr>
      <vt:lpstr>Playaway Standard Notes</vt:lpstr>
      <vt:lpstr>Wonderbooks Standard Notes</vt:lpstr>
      <vt:lpstr>Go Readers and Vox Book Standard Notes</vt:lpstr>
      <vt:lpstr>Me Readers Standard Notes</vt:lpstr>
      <vt:lpstr>Tonies and Yotos</vt:lpstr>
      <vt:lpstr>Subject and Genre Headings</vt:lpstr>
      <vt:lpstr>Access Points</vt:lpstr>
      <vt:lpstr>Standard numbers</vt:lpstr>
      <vt:lpstr>MARC fields 006 and 007</vt:lpstr>
      <vt:lpstr>Fixed Fields and MARC 008 fields</vt:lpstr>
      <vt:lpstr>SHARE Local Practices</vt:lpstr>
      <vt:lpstr>SHARE Local Practices</vt:lpstr>
      <vt:lpstr>SHARE Local 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Jace Cook</dc:creator>
  <cp:lastModifiedBy>Josh Zink</cp:lastModifiedBy>
  <cp:revision>2</cp:revision>
  <dcterms:created xsi:type="dcterms:W3CDTF">2022-11-30T17:23:40Z</dcterms:created>
  <dcterms:modified xsi:type="dcterms:W3CDTF">2023-11-13T20:56:06Z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0x010100343A0C1C8EEE0440B74CAB231F157A23</vt:lpwstr>
  </property>
  <property fmtid="{D5CDD505-2E9C-101B-9397-08002B2CF9AE}" pid="3" name="MediaServiceImageTags">
    <vt:lpwstr/>
  </property>
</Properties>
</file>