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A871A-B4FD-0090-2B39-6BC0A58DEE7A}" name="Pamela Thomas" initials="PT" userId="S::pthomas@illinoisheartland.org::ad4cf190-5f75-4294-8e54-f230bc34824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72" autoAdjust="0"/>
  </p:normalViewPr>
  <p:slideViewPr>
    <p:cSldViewPr snapToGrid="0">
      <p:cViewPr varScale="1">
        <p:scale>
          <a:sx n="91" d="100"/>
          <a:sy n="91" d="100"/>
        </p:scale>
        <p:origin x="12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E5D55-8D39-42D1-AE85-CD98E5B968DF}"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7333D-527F-4E4B-AF25-8FFC36B6A466}" type="slidenum">
              <a:rPr lang="en-US" smtClean="0"/>
              <a:t>‹#›</a:t>
            </a:fld>
            <a:endParaRPr lang="en-US"/>
          </a:p>
        </p:txBody>
      </p:sp>
    </p:spTree>
    <p:extLst>
      <p:ext uri="{BB962C8B-B14F-4D97-AF65-F5344CB8AC3E}">
        <p14:creationId xmlns:p14="http://schemas.microsoft.com/office/powerpoint/2010/main" val="40181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Hello everyone, welcome to today’s Online with the CMC, A Place for Everything: Digital File Organization. My name is Kat Anderberg, and I’m the Metadata Cataloger here at the CMC. Today I will share some things to keep in mind when organizing and naming digital files, and then share some examples from my own file library. </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1</a:t>
            </a:fld>
            <a:endParaRPr lang="en-US"/>
          </a:p>
        </p:txBody>
      </p:sp>
    </p:spTree>
    <p:extLst>
      <p:ext uri="{BB962C8B-B14F-4D97-AF65-F5344CB8AC3E}">
        <p14:creationId xmlns:p14="http://schemas.microsoft.com/office/powerpoint/2010/main" val="145506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no one right way to name and organize digital files. While this is a good thing in that it allows for you to create a system that works best for your organization and your working style, it also means that the possibilities can be overwhelming, especially if you have a lot of files you’re working with. The most important thing is to be consistent. When I show examples in a bit, you’ll see that I use a couple different file naming schemes between different projects, but each project has an internal consistency. </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2</a:t>
            </a:fld>
            <a:endParaRPr lang="en-US"/>
          </a:p>
        </p:txBody>
      </p:sp>
    </p:spTree>
    <p:extLst>
      <p:ext uri="{BB962C8B-B14F-4D97-AF65-F5344CB8AC3E}">
        <p14:creationId xmlns:p14="http://schemas.microsoft.com/office/powerpoint/2010/main" val="256414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Two of the most common organization methods for files are by project and by date. In my work, I have several different collections from several different libraries that I’m working on at any given time, so what works best for me is to have folders for each library that I work with, and then if I have multiple collections for one library I can create additional subfolders. For example, here is my folder of collections for New Lenox Public Library. Some of the collections I have from this library are photos of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Gougar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family, materials on churches in New Lenox, and materials from schools in New Lenox. </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3</a:t>
            </a:fld>
            <a:endParaRPr lang="en-US"/>
          </a:p>
        </p:txBody>
      </p:sp>
    </p:spTree>
    <p:extLst>
      <p:ext uri="{BB962C8B-B14F-4D97-AF65-F5344CB8AC3E}">
        <p14:creationId xmlns:p14="http://schemas.microsoft.com/office/powerpoint/2010/main" val="395338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far as file names, beyond keeping your naming scheme consistent, it’s important to be sure that you can identify your files based on the names. This can be tricky as descriptive file names can get lengthy, and some applications have trouble opening or hosting files with overly long path names. For example, Adobe has trouble opening files with path names longer than 256 characters directly from file explorer. The path name is made up of all the subfolders a file is in as well as the file name itself, so they can get pretty long if you have multiple levels of subfolders keeping your files organized. Here, you can see a pair of files named “CPI_DigitalArchive_EvPsaCon04.” According to my usual file naming scheme, this means that the collection the file is in is the Chicago Psychoanalytic Institute—“CPI”—and it is a part of their Digital Archive. “EvPsaCon04” is an abbreviation for the title of the lecture in these files—Evolution of Psychoanalytic Concepts, Lecture IV.” The abbreviation gives me enough information to know exactly what is in the file without ending up with a file name that is so long as to be unwieldy. </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4</a:t>
            </a:fld>
            <a:endParaRPr lang="en-US"/>
          </a:p>
        </p:txBody>
      </p:sp>
    </p:spTree>
    <p:extLst>
      <p:ext uri="{BB962C8B-B14F-4D97-AF65-F5344CB8AC3E}">
        <p14:creationId xmlns:p14="http://schemas.microsoft.com/office/powerpoint/2010/main" val="33898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an example of putting a file naming scheme into practice. This is a screenshot from a folder of images that have not been renamed yet. These images are photographs and scans taken during a recent Mobile Memory Lab event, and they are all related to the Dog n Suds restaurant in Marshall, Illinois. In the navigation bar at the top, you can see that this folder is named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DogNSuds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the restaurant, and is nested in the folder “20231103Marshall,” indicating the date and location of the event, which is finally nested in the folder “Mobile Memory Lab.” Right now, these images have the basic file names that were assigned by the camera or scanner, which aren’t very descriptive, and there could be other files in my library with the same name.</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5</a:t>
            </a:fld>
            <a:endParaRPr lang="en-US"/>
          </a:p>
        </p:txBody>
      </p:sp>
    </p:spTree>
    <p:extLst>
      <p:ext uri="{BB962C8B-B14F-4D97-AF65-F5344CB8AC3E}">
        <p14:creationId xmlns:p14="http://schemas.microsoft.com/office/powerpoint/2010/main" val="413565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the folder again, with updated file names. Each of the files now have the same file name prefix: “MML,” for Mobile Memory Lab, “20231103Marshall,” for the date and location of the event, “DNS” for Dog n Suds, and a two-digit number. All of these parts are separated by underscores, keeping the file names as one word, which is important for my work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CONTENTdm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your files are only going to be used in-house, it may not be necessary for you to keep your file names as one word. This naming scheme ensures that all of these files can be identified as coming from the Mobile Memory Lab project, from the specific event held on November 3, 2023, in Marshall, Illinois, and from the Dog n Suds restaurant.  If you take a look at the upper right-hand corner of this folder, you’ll see that the file name “MML_20231103Marshall_DNS_07” has two files associated with it, and the file names end with “-1” or “-2.” This is because these two photographs are of the same item, showing front and side views. I chose to have these files share a name this way to make sure that these two photographs are not separated and are entered into the same record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CONTENTdm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 look further down in the folder, “MML_20231103Marshall_DNS_08” and “MML_20231103Marshall_DNS_19” also have two files associated with them.</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6</a:t>
            </a:fld>
            <a:endParaRPr lang="en-US"/>
          </a:p>
        </p:txBody>
      </p:sp>
    </p:spTree>
    <p:extLst>
      <p:ext uri="{BB962C8B-B14F-4D97-AF65-F5344CB8AC3E}">
        <p14:creationId xmlns:p14="http://schemas.microsoft.com/office/powerpoint/2010/main" val="211855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the left here is a folder of Facebook Posts from the Chicago Psychoanalytic Institute. Each post has its own folder, which is named with the date that the materials inside were originally shared on the Institute’s Facebook page. You may notice the check marks at the end of some of the folder names; this is simply my way of tracking which folders have been fully cataloged and added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CONTENTdm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On the right is the inside of one of these folders, which shows the naming scheme I used for this collection: “CPI” for Chicago Psychoanalytic Institute, “Digital Archive,” and the date of the original Facebook post. This is a slightly different scheme from the Evolution of Psychoanalytic Concepts Lecture files I showed you earlier, but it still follows the basic principle of identifying the collection it’s in, and since the last part of the file name is just a date, I know instantly that this was a Facebook post. The dates are written in YYMMDD format, which makes them possible to sort chronologically. </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7</a:t>
            </a:fld>
            <a:endParaRPr lang="en-US"/>
          </a:p>
        </p:txBody>
      </p:sp>
    </p:spTree>
    <p:extLst>
      <p:ext uri="{BB962C8B-B14F-4D97-AF65-F5344CB8AC3E}">
        <p14:creationId xmlns:p14="http://schemas.microsoft.com/office/powerpoint/2010/main" val="117471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 screenshot of a folder containing images of the pages of a booklet that was cataloged and added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CONTENTdm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the New Lenox Public Library, titled “Black and White Together.” Each file has the prefix “NLPL” for New Lenox Public Library, “Digital Archive,”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BlackandWhite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the title of the booklet, and a two-digit numerical identifier that correlates to the page numbers. When numbering files, it’s helpful to use leading zeroes in the file names—File01, File02, etc.—so that each file number has the same number of digits. This keeps the files organized in numerical order. When you have a hundred of files, use two leading zeroes—File001, File001, etc.—and when working with thousands of files, use three leading zeroes—File0001, File0002.</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8</a:t>
            </a:fld>
            <a:endParaRPr lang="en-US"/>
          </a:p>
        </p:txBody>
      </p:sp>
    </p:spTree>
    <p:extLst>
      <p:ext uri="{BB962C8B-B14F-4D97-AF65-F5344CB8AC3E}">
        <p14:creationId xmlns:p14="http://schemas.microsoft.com/office/powerpoint/2010/main" val="380473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is another collection I’m working on, of school newspapers for Chatham Public Library. This specific newspaper is called The Ball Chat, and each file name starts with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BallChat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then lists volume, issue number, and date. The different pieces are all separated with periods, to keep the file names as one word. This was the naming scheme used by Chatham Public Library, and while it’s a little different to the formula I use for many of my collections, these are great file names, and all consistent within the Chatham Public Library collections that I work with, so I kept them.</a:t>
            </a:r>
          </a:p>
          <a:p>
            <a:endParaRPr lang="en-US" dirty="0"/>
          </a:p>
        </p:txBody>
      </p:sp>
      <p:sp>
        <p:nvSpPr>
          <p:cNvPr id="4" name="Slide Number Placeholder 3"/>
          <p:cNvSpPr>
            <a:spLocks noGrp="1"/>
          </p:cNvSpPr>
          <p:nvPr>
            <p:ph type="sldNum" sz="quarter" idx="5"/>
          </p:nvPr>
        </p:nvSpPr>
        <p:spPr/>
        <p:txBody>
          <a:bodyPr/>
          <a:lstStyle/>
          <a:p>
            <a:fld id="{1F87333D-527F-4E4B-AF25-8FFC36B6A466}" type="slidenum">
              <a:rPr lang="en-US" smtClean="0"/>
              <a:t>9</a:t>
            </a:fld>
            <a:endParaRPr lang="en-US"/>
          </a:p>
        </p:txBody>
      </p:sp>
    </p:spTree>
    <p:extLst>
      <p:ext uri="{BB962C8B-B14F-4D97-AF65-F5344CB8AC3E}">
        <p14:creationId xmlns:p14="http://schemas.microsoft.com/office/powerpoint/2010/main" val="2339640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182-C430-5662-0647-D0EF1478EA83}"/>
              </a:ext>
            </a:extLst>
          </p:cNvPr>
          <p:cNvSpPr>
            <a:spLocks noGrp="1"/>
          </p:cNvSpPr>
          <p:nvPr>
            <p:ph type="ctrTitle" hasCustomPrompt="1"/>
          </p:nvPr>
        </p:nvSpPr>
        <p:spPr>
          <a:xfrm>
            <a:off x="1524000" y="1122363"/>
            <a:ext cx="9144000" cy="2387600"/>
          </a:xfrm>
        </p:spPr>
        <p:txBody>
          <a:bodyPr anchor="b"/>
          <a:lstStyle>
            <a:lvl1pPr algn="l">
              <a:defRPr sz="6000"/>
            </a:lvl1pPr>
          </a:lstStyle>
          <a:p>
            <a:r>
              <a:rPr lang="en-US" dirty="0"/>
              <a:t>Title of Presentation</a:t>
            </a:r>
          </a:p>
        </p:txBody>
      </p:sp>
      <p:sp>
        <p:nvSpPr>
          <p:cNvPr id="3" name="Subtitle 2">
            <a:extLst>
              <a:ext uri="{FF2B5EF4-FFF2-40B4-BE49-F238E27FC236}">
                <a16:creationId xmlns:a16="http://schemas.microsoft.com/office/drawing/2014/main" id="{2C0DBFDA-F7D6-57E0-83E3-D44518603A69}"/>
              </a:ext>
            </a:extLst>
          </p:cNvPr>
          <p:cNvSpPr>
            <a:spLocks noGrp="1"/>
          </p:cNvSpPr>
          <p:nvPr>
            <p:ph type="subTitle" idx="1" hasCustomPrompt="1"/>
          </p:nvPr>
        </p:nvSpPr>
        <p:spPr>
          <a:xfrm>
            <a:off x="1524000" y="3602038"/>
            <a:ext cx="9144000" cy="482852"/>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a:t>
            </a:r>
          </a:p>
        </p:txBody>
      </p:sp>
      <p:sp>
        <p:nvSpPr>
          <p:cNvPr id="4" name="Date Placeholder 3">
            <a:extLst>
              <a:ext uri="{FF2B5EF4-FFF2-40B4-BE49-F238E27FC236}">
                <a16:creationId xmlns:a16="http://schemas.microsoft.com/office/drawing/2014/main" id="{8BDE19C2-E4E5-5A7F-CF95-09F13FF11528}"/>
              </a:ext>
            </a:extLst>
          </p:cNvPr>
          <p:cNvSpPr>
            <a:spLocks noGrp="1"/>
          </p:cNvSpPr>
          <p:nvPr>
            <p:ph type="dt" sz="half" idx="10"/>
          </p:nvPr>
        </p:nvSpPr>
        <p:spPr/>
        <p:txBody>
          <a:bodyPr/>
          <a:lstStyle/>
          <a:p>
            <a:fld id="{D1B7CEEC-5B8A-49BF-B4C2-705CC8FF179F}" type="datetimeFigureOut">
              <a:rPr lang="en-US" smtClean="0"/>
              <a:t>12/7/2023</a:t>
            </a:fld>
            <a:endParaRPr lang="en-US"/>
          </a:p>
        </p:txBody>
      </p:sp>
      <p:pic>
        <p:nvPicPr>
          <p:cNvPr id="8" name="Picture 7" descr="Graphical user interface, text&#10;&#10;Description automatically generated with medium confidence">
            <a:extLst>
              <a:ext uri="{FF2B5EF4-FFF2-40B4-BE49-F238E27FC236}">
                <a16:creationId xmlns:a16="http://schemas.microsoft.com/office/drawing/2014/main" id="{F690832D-4F39-0A18-0BA0-8C32AEE32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84" y="956680"/>
            <a:ext cx="3581400" cy="1287039"/>
          </a:xfrm>
          <a:prstGeom prst="rect">
            <a:avLst/>
          </a:prstGeom>
        </p:spPr>
      </p:pic>
      <p:sp>
        <p:nvSpPr>
          <p:cNvPr id="9" name="Rectangle 8">
            <a:extLst>
              <a:ext uri="{FF2B5EF4-FFF2-40B4-BE49-F238E27FC236}">
                <a16:creationId xmlns:a16="http://schemas.microsoft.com/office/drawing/2014/main" id="{2BBD5D69-1E85-5FAA-B35D-B7164AC7E003}"/>
              </a:ext>
            </a:extLst>
          </p:cNvPr>
          <p:cNvSpPr>
            <a:spLocks noGrp="1" noRot="1" noMove="1" noResize="1" noEditPoints="1" noAdjustHandles="1" noChangeArrowheads="1" noChangeShapeType="1"/>
          </p:cNvSpPr>
          <p:nvPr/>
        </p:nvSpPr>
        <p:spPr>
          <a:xfrm>
            <a:off x="9821884" y="5328752"/>
            <a:ext cx="2150774" cy="1145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7563DA86-8CDB-79BC-4AE1-21BE2A02B606}"/>
              </a:ext>
            </a:extLst>
          </p:cNvPr>
          <p:cNvSpPr>
            <a:spLocks noGrp="1"/>
          </p:cNvSpPr>
          <p:nvPr>
            <p:ph type="body" sz="quarter" idx="11" hasCustomPrompt="1"/>
          </p:nvPr>
        </p:nvSpPr>
        <p:spPr>
          <a:xfrm>
            <a:off x="1524000" y="4170363"/>
            <a:ext cx="9144000" cy="584200"/>
          </a:xfrm>
        </p:spPr>
        <p:txBody>
          <a:bodyPr>
            <a:normAutofit/>
          </a:bodyPr>
          <a:lstStyle>
            <a:lvl1pPr marL="0" indent="0">
              <a:buNone/>
              <a:defRPr sz="2400">
                <a:solidFill>
                  <a:schemeClr val="accent5"/>
                </a:solidFill>
              </a:defRPr>
            </a:lvl1pPr>
          </a:lstStyle>
          <a:p>
            <a:pPr lvl="0"/>
            <a:r>
              <a:rPr lang="en-US" dirty="0"/>
              <a:t>Event – Date</a:t>
            </a:r>
          </a:p>
        </p:txBody>
      </p:sp>
      <p:pic>
        <p:nvPicPr>
          <p:cNvPr id="5" name="Picture 4" descr="Logo, company name&#10;&#10;Description automatically generated">
            <a:extLst>
              <a:ext uri="{FF2B5EF4-FFF2-40B4-BE49-F238E27FC236}">
                <a16:creationId xmlns:a16="http://schemas.microsoft.com/office/drawing/2014/main" id="{8004341D-A49E-38D3-2D19-773FA1B80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924" b="19166"/>
          <a:stretch/>
        </p:blipFill>
        <p:spPr>
          <a:xfrm>
            <a:off x="150620" y="5430725"/>
            <a:ext cx="1562641" cy="941189"/>
          </a:xfrm>
          <a:prstGeom prst="rect">
            <a:avLst/>
          </a:prstGeom>
        </p:spPr>
      </p:pic>
    </p:spTree>
    <p:extLst>
      <p:ext uri="{BB962C8B-B14F-4D97-AF65-F5344CB8AC3E}">
        <p14:creationId xmlns:p14="http://schemas.microsoft.com/office/powerpoint/2010/main" val="36779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E1D8661-461F-B8F0-2F10-8A1872AC83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924" b="19166"/>
          <a:stretch/>
        </p:blipFill>
        <p:spPr>
          <a:xfrm>
            <a:off x="261456" y="5514108"/>
            <a:ext cx="1562641" cy="941189"/>
          </a:xfrm>
          <a:prstGeom prst="rect">
            <a:avLst/>
          </a:prstGeom>
        </p:spPr>
      </p:pic>
      <p:sp>
        <p:nvSpPr>
          <p:cNvPr id="2" name="Title 1">
            <a:extLst>
              <a:ext uri="{FF2B5EF4-FFF2-40B4-BE49-F238E27FC236}">
                <a16:creationId xmlns:a16="http://schemas.microsoft.com/office/drawing/2014/main" id="{75578796-8DB7-0665-9BDC-150BF9F6DF38}"/>
              </a:ext>
            </a:extLst>
          </p:cNvPr>
          <p:cNvSpPr>
            <a:spLocks noGrp="1"/>
          </p:cNvSpPr>
          <p:nvPr>
            <p:ph type="title"/>
          </p:nvPr>
        </p:nvSpPr>
        <p:spPr>
          <a:xfrm>
            <a:off x="838200" y="1972253"/>
            <a:ext cx="10515600" cy="1325563"/>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1EEC5C6-901B-A64B-D4B4-6A1295DA4097}"/>
              </a:ext>
            </a:extLst>
          </p:cNvPr>
          <p:cNvSpPr>
            <a:spLocks noGrp="1"/>
          </p:cNvSpPr>
          <p:nvPr>
            <p:ph type="dt" sz="half" idx="10"/>
          </p:nvPr>
        </p:nvSpPr>
        <p:spPr/>
        <p:txBody>
          <a:bodyPr/>
          <a:lstStyle/>
          <a:p>
            <a:fld id="{D1B7CEEC-5B8A-49BF-B4C2-705CC8FF179F}" type="datetimeFigureOut">
              <a:rPr lang="en-US" smtClean="0"/>
              <a:pPr/>
              <a:t>12/7/2023</a:t>
            </a:fld>
            <a:endParaRPr lang="en-US" dirty="0"/>
          </a:p>
        </p:txBody>
      </p:sp>
    </p:spTree>
    <p:extLst>
      <p:ext uri="{BB962C8B-B14F-4D97-AF65-F5344CB8AC3E}">
        <p14:creationId xmlns:p14="http://schemas.microsoft.com/office/powerpoint/2010/main" val="237561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5E30-406E-0E0B-0FFC-2F0583861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104B-152C-91E7-0137-83571999E8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68FBA-0C24-8B2A-48B2-EDD195E3BFD2}"/>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40599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6403-06E2-82E8-C3FD-D82DADF32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03C471-FC9F-CDC7-5DCE-4486E1FAF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9CB97-F0FC-6BC6-1573-21DFE54FB6C1}"/>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119950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84A-6FCB-335E-E371-324DB6F46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92ECF-BCFD-351A-78EC-265952AB8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E311F8-405D-36C6-616A-5C8247EFE4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69337C-31E5-62A6-DA0F-7000ED42829B}"/>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28974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B89-0F2D-04A8-73C0-38980A9559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E5430-2FBC-5737-1444-DA72BADCD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4DB5D-9626-AD52-6A8F-96A881A26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89DD38-C47F-003F-A5A6-D21AE4DC4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452EA9-33A9-F73E-C98B-B0843CFE0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F83AE5-B756-55C6-EC2E-67CFD8FC6728}"/>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31594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041C-0138-510A-732C-A35590FB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12F78-46DA-B4E5-0881-F9467279BD5C}"/>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315995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9A923-1695-9DD3-0EFC-92703D455052}"/>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346670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BF0F-84AE-7AFF-1389-4A3690826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1CB3A-24B7-C272-1873-A656C910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5288-CD6D-681C-DF57-33E88E760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B24221-02D8-87DE-4A36-6FCF55C38811}"/>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160131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D237-BCE0-F5B9-CBCC-2AFCC06C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CCF5F-EB45-93CB-017B-0B53DB122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16893-E183-EBA9-C415-C1A41ADEF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38F907-360E-3187-9C19-5A7433246B9F}"/>
              </a:ext>
            </a:extLst>
          </p:cNvPr>
          <p:cNvSpPr>
            <a:spLocks noGrp="1"/>
          </p:cNvSpPr>
          <p:nvPr>
            <p:ph type="dt" sz="half" idx="10"/>
          </p:nvPr>
        </p:nvSpPr>
        <p:spPr/>
        <p:txBody>
          <a:bodyPr/>
          <a:lstStyle/>
          <a:p>
            <a:fld id="{D1B7CEEC-5B8A-49BF-B4C2-705CC8FF179F}" type="datetimeFigureOut">
              <a:rPr lang="en-US" smtClean="0"/>
              <a:t>12/7/2023</a:t>
            </a:fld>
            <a:endParaRPr lang="en-US"/>
          </a:p>
        </p:txBody>
      </p:sp>
    </p:spTree>
    <p:extLst>
      <p:ext uri="{BB962C8B-B14F-4D97-AF65-F5344CB8AC3E}">
        <p14:creationId xmlns:p14="http://schemas.microsoft.com/office/powerpoint/2010/main" val="346489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4F8554-69E9-8D46-9A75-121A2AABEFB0}"/>
              </a:ext>
            </a:extLst>
          </p:cNvPr>
          <p:cNvSpPr/>
          <p:nvPr/>
        </p:nvSpPr>
        <p:spPr>
          <a:xfrm>
            <a:off x="0" y="6620920"/>
            <a:ext cx="12192000" cy="237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E04F3FB-1646-01AA-A367-055D3B179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B6B5F-0C8F-C74E-DA32-2E7900CC1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Graphical user interface, text&#10;&#10;Description automatically generated with medium confidence">
            <a:extLst>
              <a:ext uri="{FF2B5EF4-FFF2-40B4-BE49-F238E27FC236}">
                <a16:creationId xmlns:a16="http://schemas.microsoft.com/office/drawing/2014/main" id="{E85258B3-6127-A60E-FEC2-97FB8B115F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2200" y="5695012"/>
            <a:ext cx="1716594" cy="616888"/>
          </a:xfrm>
          <a:prstGeom prst="rect">
            <a:avLst/>
          </a:prstGeom>
        </p:spPr>
      </p:pic>
      <p:sp>
        <p:nvSpPr>
          <p:cNvPr id="8" name="Flowchart: Data 7">
            <a:extLst>
              <a:ext uri="{FF2B5EF4-FFF2-40B4-BE49-F238E27FC236}">
                <a16:creationId xmlns:a16="http://schemas.microsoft.com/office/drawing/2014/main" id="{7D10107D-49CD-7B75-DC10-92625FDB40F6}"/>
              </a:ext>
            </a:extLst>
          </p:cNvPr>
          <p:cNvSpPr/>
          <p:nvPr/>
        </p:nvSpPr>
        <p:spPr>
          <a:xfrm>
            <a:off x="-43862" y="-9671"/>
            <a:ext cx="4343947" cy="26826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52"/>
              <a:gd name="connsiteY0" fmla="*/ 9320 h 10000"/>
              <a:gd name="connsiteX1" fmla="*/ 152 w 8152"/>
              <a:gd name="connsiteY1" fmla="*/ 0 h 10000"/>
              <a:gd name="connsiteX2" fmla="*/ 8152 w 8152"/>
              <a:gd name="connsiteY2" fmla="*/ 0 h 10000"/>
              <a:gd name="connsiteX3" fmla="*/ 6152 w 8152"/>
              <a:gd name="connsiteY3" fmla="*/ 10000 h 10000"/>
              <a:gd name="connsiteX4" fmla="*/ 0 w 8152"/>
              <a:gd name="connsiteY4" fmla="*/ 9320 h 10000"/>
              <a:gd name="connsiteX0" fmla="*/ 2 w 10002"/>
              <a:gd name="connsiteY0" fmla="*/ 9320 h 10000"/>
              <a:gd name="connsiteX1" fmla="*/ 19 w 10002"/>
              <a:gd name="connsiteY1" fmla="*/ 0 h 10000"/>
              <a:gd name="connsiteX2" fmla="*/ 10002 w 10002"/>
              <a:gd name="connsiteY2" fmla="*/ 0 h 10000"/>
              <a:gd name="connsiteX3" fmla="*/ 7549 w 10002"/>
              <a:gd name="connsiteY3" fmla="*/ 10000 h 10000"/>
              <a:gd name="connsiteX4" fmla="*/ 2 w 10002"/>
              <a:gd name="connsiteY4" fmla="*/ 9320 h 10000"/>
              <a:gd name="connsiteX0" fmla="*/ 101 w 9995"/>
              <a:gd name="connsiteY0" fmla="*/ 8980 h 10000"/>
              <a:gd name="connsiteX1" fmla="*/ 12 w 9995"/>
              <a:gd name="connsiteY1" fmla="*/ 0 h 10000"/>
              <a:gd name="connsiteX2" fmla="*/ 9995 w 9995"/>
              <a:gd name="connsiteY2" fmla="*/ 0 h 10000"/>
              <a:gd name="connsiteX3" fmla="*/ 7542 w 9995"/>
              <a:gd name="connsiteY3" fmla="*/ 10000 h 10000"/>
              <a:gd name="connsiteX4" fmla="*/ 101 w 9995"/>
              <a:gd name="connsiteY4" fmla="*/ 8980 h 10000"/>
              <a:gd name="connsiteX0" fmla="*/ 0 w 9899"/>
              <a:gd name="connsiteY0" fmla="*/ 9320 h 10340"/>
              <a:gd name="connsiteX1" fmla="*/ 187 w 9899"/>
              <a:gd name="connsiteY1" fmla="*/ 0 h 10340"/>
              <a:gd name="connsiteX2" fmla="*/ 9899 w 9899"/>
              <a:gd name="connsiteY2" fmla="*/ 340 h 10340"/>
              <a:gd name="connsiteX3" fmla="*/ 7445 w 9899"/>
              <a:gd name="connsiteY3" fmla="*/ 10340 h 10340"/>
              <a:gd name="connsiteX4" fmla="*/ 0 w 9899"/>
              <a:gd name="connsiteY4" fmla="*/ 9320 h 10340"/>
              <a:gd name="connsiteX0" fmla="*/ 2 w 10002"/>
              <a:gd name="connsiteY0" fmla="*/ 8685 h 9671"/>
              <a:gd name="connsiteX1" fmla="*/ 20 w 10002"/>
              <a:gd name="connsiteY1" fmla="*/ 329 h 9671"/>
              <a:gd name="connsiteX2" fmla="*/ 10002 w 10002"/>
              <a:gd name="connsiteY2" fmla="*/ 0 h 9671"/>
              <a:gd name="connsiteX3" fmla="*/ 7523 w 10002"/>
              <a:gd name="connsiteY3" fmla="*/ 9671 h 9671"/>
              <a:gd name="connsiteX4" fmla="*/ 2 w 10002"/>
              <a:gd name="connsiteY4" fmla="*/ 8685 h 9671"/>
              <a:gd name="connsiteX0" fmla="*/ 0 w 10062"/>
              <a:gd name="connsiteY0" fmla="*/ 8980 h 10000"/>
              <a:gd name="connsiteX1" fmla="*/ 82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0 w 10062"/>
              <a:gd name="connsiteY0" fmla="*/ 8980 h 10000"/>
              <a:gd name="connsiteX1" fmla="*/ 39 w 10062"/>
              <a:gd name="connsiteY1" fmla="*/ 340 h 10000"/>
              <a:gd name="connsiteX2" fmla="*/ 10062 w 10062"/>
              <a:gd name="connsiteY2" fmla="*/ 0 h 10000"/>
              <a:gd name="connsiteX3" fmla="*/ 7583 w 10062"/>
              <a:gd name="connsiteY3" fmla="*/ 10000 h 10000"/>
              <a:gd name="connsiteX4" fmla="*/ 0 w 10062"/>
              <a:gd name="connsiteY4" fmla="*/ 8980 h 10000"/>
              <a:gd name="connsiteX0" fmla="*/ 40 w 10102"/>
              <a:gd name="connsiteY0" fmla="*/ 9354 h 10374"/>
              <a:gd name="connsiteX1" fmla="*/ 15 w 10102"/>
              <a:gd name="connsiteY1" fmla="*/ 0 h 10374"/>
              <a:gd name="connsiteX2" fmla="*/ 10102 w 10102"/>
              <a:gd name="connsiteY2" fmla="*/ 374 h 10374"/>
              <a:gd name="connsiteX3" fmla="*/ 7623 w 10102"/>
              <a:gd name="connsiteY3" fmla="*/ 10374 h 10374"/>
              <a:gd name="connsiteX4" fmla="*/ 40 w 10102"/>
              <a:gd name="connsiteY4" fmla="*/ 9354 h 1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374">
                <a:moveTo>
                  <a:pt x="40" y="9354"/>
                </a:moveTo>
                <a:cubicBezTo>
                  <a:pt x="104" y="6247"/>
                  <a:pt x="-48" y="3107"/>
                  <a:pt x="15" y="0"/>
                </a:cubicBezTo>
                <a:lnTo>
                  <a:pt x="10102" y="374"/>
                </a:lnTo>
                <a:lnTo>
                  <a:pt x="7623" y="10374"/>
                </a:lnTo>
                <a:lnTo>
                  <a:pt x="40" y="935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a:extLst>
              <a:ext uri="{FF2B5EF4-FFF2-40B4-BE49-F238E27FC236}">
                <a16:creationId xmlns:a16="http://schemas.microsoft.com/office/drawing/2014/main" id="{D6818977-5372-4697-0484-31C3F978FDD3}"/>
              </a:ext>
            </a:extLst>
          </p:cNvPr>
          <p:cNvSpPr/>
          <p:nvPr/>
        </p:nvSpPr>
        <p:spPr>
          <a:xfrm>
            <a:off x="3104828" y="-18473"/>
            <a:ext cx="6010101" cy="271859"/>
          </a:xfrm>
          <a:prstGeom prst="flowChartInputOutp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a:extLst>
              <a:ext uri="{FF2B5EF4-FFF2-40B4-BE49-F238E27FC236}">
                <a16:creationId xmlns:a16="http://schemas.microsoft.com/office/drawing/2014/main" id="{450BC785-DA12-1E90-5CAB-8CCA7613D246}"/>
              </a:ext>
            </a:extLst>
          </p:cNvPr>
          <p:cNvSpPr/>
          <p:nvPr/>
        </p:nvSpPr>
        <p:spPr>
          <a:xfrm>
            <a:off x="7928218" y="-14833"/>
            <a:ext cx="4278270" cy="27144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97 w 8000"/>
              <a:gd name="connsiteY2" fmla="*/ 34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97" y="340"/>
                </a:lnTo>
                <a:lnTo>
                  <a:pt x="8000" y="10000"/>
                </a:lnTo>
                <a:lnTo>
                  <a:pt x="0" y="10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9D7E4B3-FB1E-9576-2679-C0C34C3BE2CB}"/>
              </a:ext>
            </a:extLst>
          </p:cNvPr>
          <p:cNvSpPr>
            <a:spLocks noGrp="1"/>
          </p:cNvSpPr>
          <p:nvPr>
            <p:ph type="dt" sz="half" idx="2"/>
          </p:nvPr>
        </p:nvSpPr>
        <p:spPr>
          <a:xfrm>
            <a:off x="150620" y="6556897"/>
            <a:ext cx="2743200" cy="365125"/>
          </a:xfrm>
          <a:prstGeom prst="rect">
            <a:avLst/>
          </a:prstGeom>
        </p:spPr>
        <p:txBody>
          <a:bodyPr vert="horz" lIns="91440" tIns="45720" rIns="91440" bIns="45720" rtlCol="0" anchor="ctr"/>
          <a:lstStyle>
            <a:lvl1pPr algn="l">
              <a:defRPr sz="1200">
                <a:solidFill>
                  <a:schemeClr val="bg1"/>
                </a:solidFill>
              </a:defRPr>
            </a:lvl1pPr>
          </a:lstStyle>
          <a:p>
            <a:fld id="{D1B7CEEC-5B8A-49BF-B4C2-705CC8FF179F}" type="datetimeFigureOut">
              <a:rPr lang="en-US" smtClean="0"/>
              <a:pPr/>
              <a:t>12/7/2023</a:t>
            </a:fld>
            <a:endParaRPr lang="en-US" dirty="0"/>
          </a:p>
        </p:txBody>
      </p:sp>
      <p:cxnSp>
        <p:nvCxnSpPr>
          <p:cNvPr id="6" name="Straight Connector 5">
            <a:extLst>
              <a:ext uri="{FF2B5EF4-FFF2-40B4-BE49-F238E27FC236}">
                <a16:creationId xmlns:a16="http://schemas.microsoft.com/office/drawing/2014/main" id="{D6FCC3F0-82DD-1060-E95B-590645278A83}"/>
              </a:ext>
            </a:extLst>
          </p:cNvPr>
          <p:cNvCxnSpPr>
            <a:cxnSpLocks/>
            <a:endCxn id="10" idx="3"/>
          </p:cNvCxnSpPr>
          <p:nvPr userDrawn="1"/>
        </p:nvCxnSpPr>
        <p:spPr>
          <a:xfrm flipV="1">
            <a:off x="-18472" y="256615"/>
            <a:ext cx="12224960" cy="6727"/>
          </a:xfrm>
          <a:prstGeom prst="line">
            <a:avLst/>
          </a:prstGeom>
          <a:ln w="63500"/>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E1EFC4E7-D7E1-0D76-4569-C3A80FDE27E3}"/>
              </a:ext>
            </a:extLst>
          </p:cNvPr>
          <p:cNvCxnSpPr>
            <a:cxnSpLocks/>
          </p:cNvCxnSpPr>
          <p:nvPr userDrawn="1"/>
        </p:nvCxnSpPr>
        <p:spPr>
          <a:xfrm>
            <a:off x="-18472" y="6594657"/>
            <a:ext cx="12210472" cy="0"/>
          </a:xfrm>
          <a:prstGeom prst="line">
            <a:avLst/>
          </a:prstGeom>
          <a:ln w="635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13492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FC8E-6527-B95A-6CD4-C40BEA81D4FC}"/>
              </a:ext>
            </a:extLst>
          </p:cNvPr>
          <p:cNvSpPr>
            <a:spLocks noGrp="1"/>
          </p:cNvSpPr>
          <p:nvPr>
            <p:ph type="ctrTitle"/>
          </p:nvPr>
        </p:nvSpPr>
        <p:spPr/>
        <p:txBody>
          <a:bodyPr/>
          <a:lstStyle/>
          <a:p>
            <a:r>
              <a:rPr lang="en-US" dirty="0"/>
              <a:t>A Place for Everything: </a:t>
            </a:r>
            <a:br>
              <a:rPr lang="en-US" dirty="0"/>
            </a:br>
            <a:r>
              <a:rPr lang="en-US" dirty="0"/>
              <a:t>Digital File Organization</a:t>
            </a:r>
          </a:p>
        </p:txBody>
      </p:sp>
      <p:sp>
        <p:nvSpPr>
          <p:cNvPr id="3" name="Subtitle 2">
            <a:extLst>
              <a:ext uri="{FF2B5EF4-FFF2-40B4-BE49-F238E27FC236}">
                <a16:creationId xmlns:a16="http://schemas.microsoft.com/office/drawing/2014/main" id="{0D977563-D9E4-A15C-23D2-8DB439AE896D}"/>
              </a:ext>
            </a:extLst>
          </p:cNvPr>
          <p:cNvSpPr>
            <a:spLocks noGrp="1"/>
          </p:cNvSpPr>
          <p:nvPr>
            <p:ph type="subTitle" idx="1"/>
          </p:nvPr>
        </p:nvSpPr>
        <p:spPr/>
        <p:txBody>
          <a:bodyPr/>
          <a:lstStyle/>
          <a:p>
            <a:r>
              <a:rPr lang="en-US" dirty="0"/>
              <a:t>Kat Anderberg, CMC Metadata Cataloger</a:t>
            </a:r>
          </a:p>
        </p:txBody>
      </p:sp>
      <p:sp>
        <p:nvSpPr>
          <p:cNvPr id="4" name="Text Placeholder 3">
            <a:extLst>
              <a:ext uri="{FF2B5EF4-FFF2-40B4-BE49-F238E27FC236}">
                <a16:creationId xmlns:a16="http://schemas.microsoft.com/office/drawing/2014/main" id="{E9F0CF97-8B4F-3DE7-E205-2430A4A95E78}"/>
              </a:ext>
            </a:extLst>
          </p:cNvPr>
          <p:cNvSpPr>
            <a:spLocks noGrp="1"/>
          </p:cNvSpPr>
          <p:nvPr>
            <p:ph type="body" sz="quarter" idx="11"/>
          </p:nvPr>
        </p:nvSpPr>
        <p:spPr/>
        <p:txBody>
          <a:bodyPr/>
          <a:lstStyle/>
          <a:p>
            <a:r>
              <a:rPr lang="en-US" dirty="0"/>
              <a:t>December 14, 2023</a:t>
            </a:r>
          </a:p>
        </p:txBody>
      </p:sp>
    </p:spTree>
    <p:extLst>
      <p:ext uri="{BB962C8B-B14F-4D97-AF65-F5344CB8AC3E}">
        <p14:creationId xmlns:p14="http://schemas.microsoft.com/office/powerpoint/2010/main" val="46490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36F9-AE5C-F89C-B6FD-D179BF33C617}"/>
              </a:ext>
            </a:extLst>
          </p:cNvPr>
          <p:cNvSpPr>
            <a:spLocks noGrp="1"/>
          </p:cNvSpPr>
          <p:nvPr>
            <p:ph type="title"/>
          </p:nvPr>
        </p:nvSpPr>
        <p:spPr/>
        <p:txBody>
          <a:bodyPr/>
          <a:lstStyle/>
          <a:p>
            <a:r>
              <a:rPr lang="en-US" dirty="0"/>
              <a:t>File Organization &amp; Naming</a:t>
            </a:r>
          </a:p>
        </p:txBody>
      </p:sp>
      <p:sp>
        <p:nvSpPr>
          <p:cNvPr id="3" name="Content Placeholder 2">
            <a:extLst>
              <a:ext uri="{FF2B5EF4-FFF2-40B4-BE49-F238E27FC236}">
                <a16:creationId xmlns:a16="http://schemas.microsoft.com/office/drawing/2014/main" id="{CC9E0C59-5B4B-8979-1DDC-C0556096476A}"/>
              </a:ext>
            </a:extLst>
          </p:cNvPr>
          <p:cNvSpPr>
            <a:spLocks noGrp="1"/>
          </p:cNvSpPr>
          <p:nvPr>
            <p:ph idx="1"/>
          </p:nvPr>
        </p:nvSpPr>
        <p:spPr/>
        <p:txBody>
          <a:bodyPr/>
          <a:lstStyle/>
          <a:p>
            <a:r>
              <a:rPr lang="en-US" dirty="0"/>
              <a:t>There is no right or wrong way—figure out what works best for your system and workflow</a:t>
            </a:r>
          </a:p>
          <a:p>
            <a:r>
              <a:rPr lang="en-US" dirty="0"/>
              <a:t>Consistency is key!</a:t>
            </a:r>
          </a:p>
        </p:txBody>
      </p:sp>
    </p:spTree>
    <p:extLst>
      <p:ext uri="{BB962C8B-B14F-4D97-AF65-F5344CB8AC3E}">
        <p14:creationId xmlns:p14="http://schemas.microsoft.com/office/powerpoint/2010/main" val="29927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3DBA-2858-5085-DC6A-741C81832DBB}"/>
              </a:ext>
            </a:extLst>
          </p:cNvPr>
          <p:cNvSpPr>
            <a:spLocks noGrp="1"/>
          </p:cNvSpPr>
          <p:nvPr>
            <p:ph type="title"/>
          </p:nvPr>
        </p:nvSpPr>
        <p:spPr/>
        <p:txBody>
          <a:bodyPr/>
          <a:lstStyle/>
          <a:p>
            <a:r>
              <a:rPr lang="en-US" dirty="0"/>
              <a:t>File Organization</a:t>
            </a:r>
          </a:p>
        </p:txBody>
      </p:sp>
      <p:pic>
        <p:nvPicPr>
          <p:cNvPr id="5" name="Content Placeholder 4" descr="A screenshot of a computer&#10;&#10;Description automatically generated">
            <a:extLst>
              <a:ext uri="{FF2B5EF4-FFF2-40B4-BE49-F238E27FC236}">
                <a16:creationId xmlns:a16="http://schemas.microsoft.com/office/drawing/2014/main" id="{2DCE6F0A-4D20-3B3F-0D2C-0354693E5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264" y="1751764"/>
            <a:ext cx="6906302" cy="4209740"/>
          </a:xfrm>
        </p:spPr>
      </p:pic>
      <p:sp>
        <p:nvSpPr>
          <p:cNvPr id="6" name="TextBox 5">
            <a:extLst>
              <a:ext uri="{FF2B5EF4-FFF2-40B4-BE49-F238E27FC236}">
                <a16:creationId xmlns:a16="http://schemas.microsoft.com/office/drawing/2014/main" id="{9884F014-9017-3192-23EE-18CA73462B26}"/>
              </a:ext>
            </a:extLst>
          </p:cNvPr>
          <p:cNvSpPr txBox="1"/>
          <p:nvPr/>
        </p:nvSpPr>
        <p:spPr>
          <a:xfrm>
            <a:off x="7451387" y="1751764"/>
            <a:ext cx="456227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Folders by project/collection</a:t>
            </a:r>
          </a:p>
          <a:p>
            <a:pPr marL="285750" indent="-285750">
              <a:buFont typeface="Arial" panose="020B0604020202020204" pitchFamily="34" charset="0"/>
              <a:buChar char="•"/>
            </a:pPr>
            <a:r>
              <a:rPr lang="en-US" sz="2800" dirty="0"/>
              <a:t>Folders by date</a:t>
            </a:r>
          </a:p>
          <a:p>
            <a:pPr marL="285750" indent="-285750">
              <a:buFont typeface="Arial" panose="020B0604020202020204" pitchFamily="34" charset="0"/>
              <a:buChar char="•"/>
            </a:pPr>
            <a:r>
              <a:rPr lang="en-US" sz="2800" dirty="0"/>
              <a:t>Subfolders are your friend!</a:t>
            </a:r>
          </a:p>
        </p:txBody>
      </p:sp>
    </p:spTree>
    <p:extLst>
      <p:ext uri="{BB962C8B-B14F-4D97-AF65-F5344CB8AC3E}">
        <p14:creationId xmlns:p14="http://schemas.microsoft.com/office/powerpoint/2010/main" val="392963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60D4-6696-CA18-675C-F3BFF7861362}"/>
              </a:ext>
            </a:extLst>
          </p:cNvPr>
          <p:cNvSpPr>
            <a:spLocks noGrp="1"/>
          </p:cNvSpPr>
          <p:nvPr>
            <p:ph type="title"/>
          </p:nvPr>
        </p:nvSpPr>
        <p:spPr/>
        <p:txBody>
          <a:bodyPr/>
          <a:lstStyle/>
          <a:p>
            <a:r>
              <a:rPr lang="en-US" dirty="0"/>
              <a:t>File Naming</a:t>
            </a:r>
          </a:p>
        </p:txBody>
      </p:sp>
      <p:sp>
        <p:nvSpPr>
          <p:cNvPr id="3" name="Content Placeholder 2">
            <a:extLst>
              <a:ext uri="{FF2B5EF4-FFF2-40B4-BE49-F238E27FC236}">
                <a16:creationId xmlns:a16="http://schemas.microsoft.com/office/drawing/2014/main" id="{80CFF739-6F83-7752-3836-3F4584B948FA}"/>
              </a:ext>
            </a:extLst>
          </p:cNvPr>
          <p:cNvSpPr>
            <a:spLocks noGrp="1"/>
          </p:cNvSpPr>
          <p:nvPr>
            <p:ph idx="1"/>
          </p:nvPr>
        </p:nvSpPr>
        <p:spPr>
          <a:xfrm>
            <a:off x="914400" y="1825625"/>
            <a:ext cx="10439400" cy="4351338"/>
          </a:xfrm>
        </p:spPr>
        <p:txBody>
          <a:bodyPr/>
          <a:lstStyle/>
          <a:p>
            <a:r>
              <a:rPr lang="en-US" dirty="0"/>
              <a:t>Be descriptive</a:t>
            </a:r>
          </a:p>
          <a:p>
            <a:r>
              <a:rPr lang="en-US" dirty="0"/>
              <a:t>Don’t make file names too long</a:t>
            </a:r>
          </a:p>
        </p:txBody>
      </p:sp>
      <p:pic>
        <p:nvPicPr>
          <p:cNvPr id="5" name="Picture 4">
            <a:extLst>
              <a:ext uri="{FF2B5EF4-FFF2-40B4-BE49-F238E27FC236}">
                <a16:creationId xmlns:a16="http://schemas.microsoft.com/office/drawing/2014/main" id="{6B9D01D8-C367-00E4-A1AF-0044C531F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80" y="3643009"/>
            <a:ext cx="9952040" cy="891426"/>
          </a:xfrm>
          <a:prstGeom prst="rect">
            <a:avLst/>
          </a:prstGeom>
        </p:spPr>
      </p:pic>
    </p:spTree>
    <p:extLst>
      <p:ext uri="{BB962C8B-B14F-4D97-AF65-F5344CB8AC3E}">
        <p14:creationId xmlns:p14="http://schemas.microsoft.com/office/powerpoint/2010/main" val="382605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8EE9-0676-8229-51F3-967D51C3D0AA}"/>
              </a:ext>
            </a:extLst>
          </p:cNvPr>
          <p:cNvSpPr>
            <a:spLocks noGrp="1"/>
          </p:cNvSpPr>
          <p:nvPr>
            <p:ph type="title"/>
          </p:nvPr>
        </p:nvSpPr>
        <p:spPr/>
        <p:txBody>
          <a:bodyPr/>
          <a:lstStyle/>
          <a:p>
            <a:r>
              <a:rPr lang="en-US" dirty="0"/>
              <a:t>File Names: Before</a:t>
            </a:r>
          </a:p>
        </p:txBody>
      </p:sp>
      <p:pic>
        <p:nvPicPr>
          <p:cNvPr id="5" name="Content Placeholder 4" descr="A screenshot of a computer&#10;&#10;Description automatically generated">
            <a:extLst>
              <a:ext uri="{FF2B5EF4-FFF2-40B4-BE49-F238E27FC236}">
                <a16:creationId xmlns:a16="http://schemas.microsoft.com/office/drawing/2014/main" id="{2CB3D72C-6FA0-EF6F-75EC-3F7575A307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7747" y="1825625"/>
            <a:ext cx="7999513" cy="4351338"/>
          </a:xfrm>
        </p:spPr>
      </p:pic>
    </p:spTree>
    <p:extLst>
      <p:ext uri="{BB962C8B-B14F-4D97-AF65-F5344CB8AC3E}">
        <p14:creationId xmlns:p14="http://schemas.microsoft.com/office/powerpoint/2010/main" val="5732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6A71-7645-3028-D2B0-B11F4AC5B65B}"/>
              </a:ext>
            </a:extLst>
          </p:cNvPr>
          <p:cNvSpPr>
            <a:spLocks noGrp="1"/>
          </p:cNvSpPr>
          <p:nvPr>
            <p:ph type="title"/>
          </p:nvPr>
        </p:nvSpPr>
        <p:spPr/>
        <p:txBody>
          <a:bodyPr/>
          <a:lstStyle/>
          <a:p>
            <a:r>
              <a:rPr lang="en-US" dirty="0"/>
              <a:t>File Names: After</a:t>
            </a:r>
          </a:p>
        </p:txBody>
      </p:sp>
      <p:pic>
        <p:nvPicPr>
          <p:cNvPr id="5" name="Content Placeholder 4">
            <a:extLst>
              <a:ext uri="{FF2B5EF4-FFF2-40B4-BE49-F238E27FC236}">
                <a16:creationId xmlns:a16="http://schemas.microsoft.com/office/drawing/2014/main" id="{F9BF46B7-86EC-C5C7-B4A6-F54CFC347A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5575" y="1776857"/>
            <a:ext cx="8121937" cy="4351338"/>
          </a:xfrm>
        </p:spPr>
      </p:pic>
    </p:spTree>
    <p:extLst>
      <p:ext uri="{BB962C8B-B14F-4D97-AF65-F5344CB8AC3E}">
        <p14:creationId xmlns:p14="http://schemas.microsoft.com/office/powerpoint/2010/main" val="11490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BAEE-2D3D-4ED5-508C-1C89BFD6EF30}"/>
              </a:ext>
            </a:extLst>
          </p:cNvPr>
          <p:cNvSpPr>
            <a:spLocks noGrp="1"/>
          </p:cNvSpPr>
          <p:nvPr>
            <p:ph type="title"/>
          </p:nvPr>
        </p:nvSpPr>
        <p:spPr/>
        <p:txBody>
          <a:bodyPr/>
          <a:lstStyle/>
          <a:p>
            <a:r>
              <a:rPr lang="en-US" dirty="0"/>
              <a:t>Folder &amp; File Naming</a:t>
            </a:r>
          </a:p>
        </p:txBody>
      </p:sp>
      <p:pic>
        <p:nvPicPr>
          <p:cNvPr id="7" name="Picture 6">
            <a:extLst>
              <a:ext uri="{FF2B5EF4-FFF2-40B4-BE49-F238E27FC236}">
                <a16:creationId xmlns:a16="http://schemas.microsoft.com/office/drawing/2014/main" id="{186CD17C-D5FA-9CC8-4A48-468FA6FC7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63041"/>
            <a:ext cx="4495461" cy="4829834"/>
          </a:xfrm>
          <a:prstGeom prst="rect">
            <a:avLst/>
          </a:prstGeom>
        </p:spPr>
      </p:pic>
      <p:pic>
        <p:nvPicPr>
          <p:cNvPr id="9" name="Picture 8">
            <a:extLst>
              <a:ext uri="{FF2B5EF4-FFF2-40B4-BE49-F238E27FC236}">
                <a16:creationId xmlns:a16="http://schemas.microsoft.com/office/drawing/2014/main" id="{EC70EF59-DC20-3204-B5E6-30C174374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208" y="2722304"/>
            <a:ext cx="5953956" cy="1876687"/>
          </a:xfrm>
          <a:prstGeom prst="rect">
            <a:avLst/>
          </a:prstGeom>
        </p:spPr>
      </p:pic>
    </p:spTree>
    <p:extLst>
      <p:ext uri="{BB962C8B-B14F-4D97-AF65-F5344CB8AC3E}">
        <p14:creationId xmlns:p14="http://schemas.microsoft.com/office/powerpoint/2010/main" val="53311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4493-AC25-6A51-5991-B6DF90C7FAD2}"/>
              </a:ext>
            </a:extLst>
          </p:cNvPr>
          <p:cNvSpPr>
            <a:spLocks noGrp="1"/>
          </p:cNvSpPr>
          <p:nvPr>
            <p:ph type="title"/>
          </p:nvPr>
        </p:nvSpPr>
        <p:spPr/>
        <p:txBody>
          <a:bodyPr/>
          <a:lstStyle/>
          <a:p>
            <a:r>
              <a:rPr lang="en-US" dirty="0"/>
              <a:t>File Naming</a:t>
            </a:r>
          </a:p>
        </p:txBody>
      </p:sp>
      <p:pic>
        <p:nvPicPr>
          <p:cNvPr id="5" name="Picture 4">
            <a:extLst>
              <a:ext uri="{FF2B5EF4-FFF2-40B4-BE49-F238E27FC236}">
                <a16:creationId xmlns:a16="http://schemas.microsoft.com/office/drawing/2014/main" id="{6399D73A-E05F-0FDE-538E-1A309BFF1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309" y="1690688"/>
            <a:ext cx="6203381" cy="4704016"/>
          </a:xfrm>
          <a:prstGeom prst="rect">
            <a:avLst/>
          </a:prstGeom>
        </p:spPr>
      </p:pic>
    </p:spTree>
    <p:extLst>
      <p:ext uri="{BB962C8B-B14F-4D97-AF65-F5344CB8AC3E}">
        <p14:creationId xmlns:p14="http://schemas.microsoft.com/office/powerpoint/2010/main" val="28186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02B8-F9F3-A8BF-084B-6740B9F7FA99}"/>
              </a:ext>
            </a:extLst>
          </p:cNvPr>
          <p:cNvSpPr>
            <a:spLocks noGrp="1"/>
          </p:cNvSpPr>
          <p:nvPr>
            <p:ph type="title"/>
          </p:nvPr>
        </p:nvSpPr>
        <p:spPr/>
        <p:txBody>
          <a:bodyPr/>
          <a:lstStyle/>
          <a:p>
            <a:r>
              <a:rPr lang="en-US" dirty="0"/>
              <a:t>File Naming</a:t>
            </a:r>
          </a:p>
        </p:txBody>
      </p:sp>
      <p:pic>
        <p:nvPicPr>
          <p:cNvPr id="5" name="Picture 4">
            <a:extLst>
              <a:ext uri="{FF2B5EF4-FFF2-40B4-BE49-F238E27FC236}">
                <a16:creationId xmlns:a16="http://schemas.microsoft.com/office/drawing/2014/main" id="{944E281A-D33B-5A4B-FA26-80E048E50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532" y="1492013"/>
            <a:ext cx="6036936" cy="4908788"/>
          </a:xfrm>
          <a:prstGeom prst="rect">
            <a:avLst/>
          </a:prstGeom>
        </p:spPr>
      </p:pic>
    </p:spTree>
    <p:extLst>
      <p:ext uri="{BB962C8B-B14F-4D97-AF65-F5344CB8AC3E}">
        <p14:creationId xmlns:p14="http://schemas.microsoft.com/office/powerpoint/2010/main" val="13537993"/>
      </p:ext>
    </p:extLst>
  </p:cSld>
  <p:clrMapOvr>
    <a:masterClrMapping/>
  </p:clrMapOvr>
</p:sld>
</file>

<file path=ppt/theme/theme1.xml><?xml version="1.0" encoding="utf-8"?>
<a:theme xmlns:a="http://schemas.openxmlformats.org/drawingml/2006/main" name="CMC PowerPoint Template">
  <a:themeElements>
    <a:clrScheme name="CMC Colors">
      <a:dk1>
        <a:sysClr val="windowText" lastClr="000000"/>
      </a:dk1>
      <a:lt1>
        <a:sysClr val="window" lastClr="FFFFFF"/>
      </a:lt1>
      <a:dk2>
        <a:srgbClr val="8998B2"/>
      </a:dk2>
      <a:lt2>
        <a:srgbClr val="E3C8C8"/>
      </a:lt2>
      <a:accent1>
        <a:srgbClr val="133064"/>
      </a:accent1>
      <a:accent2>
        <a:srgbClr val="0080B3"/>
      </a:accent2>
      <a:accent3>
        <a:srgbClr val="902124"/>
      </a:accent3>
      <a:accent4>
        <a:srgbClr val="8998B2"/>
      </a:accent4>
      <a:accent5>
        <a:srgbClr val="80C0D9"/>
      </a:accent5>
      <a:accent6>
        <a:srgbClr val="C89092"/>
      </a:accent6>
      <a:hlink>
        <a:srgbClr val="C4CBD8"/>
      </a:hlink>
      <a:folHlink>
        <a:srgbClr val="BFDF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 PowerPoint Template" id="{251EFE18-3530-4F9F-9EF4-48176FE2278C}" vid="{2D25F345-8924-4E8E-A2C9-7CA65661C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CMC PowerPoint Template</Template>
  <TotalTime>3420</TotalTime>
  <Words>1503</Words>
  <Application>Microsoft Office PowerPoint</Application>
  <PresentationFormat>Widescreen</PresentationFormat>
  <Paragraphs>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CMC PowerPoint Template</vt:lpstr>
      <vt:lpstr>A Place for Everything:  Digital File Organization</vt:lpstr>
      <vt:lpstr>File Organization &amp; Naming</vt:lpstr>
      <vt:lpstr>File Organization</vt:lpstr>
      <vt:lpstr>File Naming</vt:lpstr>
      <vt:lpstr>File Names: Before</vt:lpstr>
      <vt:lpstr>File Names: After</vt:lpstr>
      <vt:lpstr>Folder &amp; File Naming</vt:lpstr>
      <vt:lpstr>File Naming</vt:lpstr>
      <vt:lpstr>File Naming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Jace Cook</dc:creator>
  <cp:lastModifiedBy>Pamela Thomas</cp:lastModifiedBy>
  <cp:revision>6</cp:revision>
  <dcterms:created xsi:type="dcterms:W3CDTF">2023-02-23T17:11:24Z</dcterms:created>
  <dcterms:modified xsi:type="dcterms:W3CDTF">2023-12-07T16:31:34Z</dcterms:modified>
</cp:coreProperties>
</file>