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257" r:id="rId6"/>
    <p:sldId id="258" r:id="rId7"/>
    <p:sldId id="259" r:id="rId8"/>
    <p:sldId id="304" r:id="rId9"/>
    <p:sldId id="305" r:id="rId10"/>
    <p:sldId id="306" r:id="rId11"/>
    <p:sldId id="317" r:id="rId12"/>
    <p:sldId id="314" r:id="rId13"/>
    <p:sldId id="315" r:id="rId14"/>
    <p:sldId id="316" r:id="rId15"/>
    <p:sldId id="307" r:id="rId16"/>
    <p:sldId id="308" r:id="rId17"/>
    <p:sldId id="309" r:id="rId18"/>
    <p:sldId id="310" r:id="rId19"/>
    <p:sldId id="311" r:id="rId20"/>
    <p:sldId id="312" r:id="rId21"/>
    <p:sldId id="313" r:id="rId22"/>
    <p:sldId id="318" r:id="rId23"/>
    <p:sldId id="319" r:id="rId24"/>
    <p:sldId id="300" r:id="rId25"/>
    <p:sldId id="303" r:id="rId26"/>
    <p:sldId id="320" r:id="rId27"/>
    <p:sldId id="321" r:id="rId28"/>
    <p:sldId id="301" r:id="rId29"/>
    <p:sldId id="302" r:id="rId30"/>
    <p:sldId id="299" r:id="rId3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157" autoAdjust="0"/>
  </p:normalViewPr>
  <p:slideViewPr>
    <p:cSldViewPr snapToGrid="0">
      <p:cViewPr varScale="1">
        <p:scale>
          <a:sx n="88" d="100"/>
          <a:sy n="88" d="100"/>
        </p:scale>
        <p:origin x="147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965776C-F003-4C7F-9EC7-98CA9D92CEA0}" type="datetimeFigureOut">
              <a:rPr lang="en-US" smtClean="0"/>
              <a:t>12/12/2024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CE82CE6-26E6-4B94-9630-8CC1399000E6}" type="slidenum">
              <a:rPr lang="en-US" smtClean="0"/>
              <a:t>‹#›</a:t>
            </a:fld>
            <a:endParaRPr lang="en-US"/>
          </a:p>
        </p:txBody>
      </p:sp>
    </p:spTree>
    <p:extLst>
      <p:ext uri="{BB962C8B-B14F-4D97-AF65-F5344CB8AC3E}">
        <p14:creationId xmlns:p14="http://schemas.microsoft.com/office/powerpoint/2010/main" val="89878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I am Dr. Pamela (Pam) Thomas. Today I will discuss the Library of Congress Demographic Group Terms (LCDGT). </a:t>
            </a:r>
            <a:r>
              <a:rPr lang="en-US" b="0" i="0" dirty="0">
                <a:solidFill>
                  <a:srgbClr val="001B25"/>
                </a:solidFill>
                <a:effectLst/>
                <a:latin typeface="Work Sans" pitchFamily="2" charset="0"/>
              </a:rPr>
              <a:t>Demographic terms can be the group’s age, occupation, nationality, ethnic background, medical condition, etc. Terms in the vocabulary are used in bibliographic and authority records to describe the characteristics of creators, contributors, or the intended audience of the resource. You have probably been assigning demographic terms as subject headings without realizing it.</a:t>
            </a:r>
            <a:endParaRPr lang="en-US" dirty="0"/>
          </a:p>
        </p:txBody>
      </p:sp>
      <p:sp>
        <p:nvSpPr>
          <p:cNvPr id="4" name="Slide Number Placeholder 3"/>
          <p:cNvSpPr>
            <a:spLocks noGrp="1"/>
          </p:cNvSpPr>
          <p:nvPr>
            <p:ph type="sldNum" sz="quarter" idx="5"/>
          </p:nvPr>
        </p:nvSpPr>
        <p:spPr/>
        <p:txBody>
          <a:bodyPr/>
          <a:lstStyle/>
          <a:p>
            <a:fld id="{BCE82CE6-26E6-4B94-9630-8CC1399000E6}" type="slidenum">
              <a:rPr lang="en-US" smtClean="0"/>
              <a:t>1</a:t>
            </a:fld>
            <a:endParaRPr lang="en-US"/>
          </a:p>
        </p:txBody>
      </p:sp>
    </p:spTree>
    <p:extLst>
      <p:ext uri="{BB962C8B-B14F-4D97-AF65-F5344CB8AC3E}">
        <p14:creationId xmlns:p14="http://schemas.microsoft.com/office/powerpoint/2010/main" val="1204717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E82CE6-26E6-4B94-9630-8CC1399000E6}" type="slidenum">
              <a:rPr lang="en-US" smtClean="0"/>
              <a:t>10</a:t>
            </a:fld>
            <a:endParaRPr lang="en-US"/>
          </a:p>
        </p:txBody>
      </p:sp>
    </p:spTree>
    <p:extLst>
      <p:ext uri="{BB962C8B-B14F-4D97-AF65-F5344CB8AC3E}">
        <p14:creationId xmlns:p14="http://schemas.microsoft.com/office/powerpoint/2010/main" val="2211658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terms in LCDGT are assigned to at least one of nine broad categories that serve as the broadest collocation points for terms in those categories. The code in brackets has been assigned by the Library of Congress.</a:t>
            </a:r>
          </a:p>
        </p:txBody>
      </p:sp>
      <p:sp>
        <p:nvSpPr>
          <p:cNvPr id="4" name="Slide Number Placeholder 3"/>
          <p:cNvSpPr>
            <a:spLocks noGrp="1"/>
          </p:cNvSpPr>
          <p:nvPr>
            <p:ph type="sldNum" sz="quarter" idx="5"/>
          </p:nvPr>
        </p:nvSpPr>
        <p:spPr/>
        <p:txBody>
          <a:bodyPr/>
          <a:lstStyle/>
          <a:p>
            <a:fld id="{BCE82CE6-26E6-4B94-9630-8CC1399000E6}" type="slidenum">
              <a:rPr lang="en-US" smtClean="0"/>
              <a:t>11</a:t>
            </a:fld>
            <a:endParaRPr lang="en-US"/>
          </a:p>
        </p:txBody>
      </p:sp>
    </p:spTree>
    <p:extLst>
      <p:ext uri="{BB962C8B-B14F-4D97-AF65-F5344CB8AC3E}">
        <p14:creationId xmlns:p14="http://schemas.microsoft.com/office/powerpoint/2010/main" val="1529595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routinely assign the term Adults to describe either the intended audiences or the creators/contributors of resources. Assign the term only when the resource explicitly indicates that adults are the intended audience. Do not assign a term from the Age category to describe the intended audience if it is so diffuse that the resource can be described as being for a general audience. If the resource explicitly indicates that the intended audience consists of a broad age group, however, assign terms to describe the audience. The example on the slide was taken from L 500—Age Category from the LCDGT Manual.</a:t>
            </a:r>
          </a:p>
        </p:txBody>
      </p:sp>
      <p:sp>
        <p:nvSpPr>
          <p:cNvPr id="4" name="Slide Number Placeholder 3"/>
          <p:cNvSpPr>
            <a:spLocks noGrp="1"/>
          </p:cNvSpPr>
          <p:nvPr>
            <p:ph type="sldNum" sz="quarter" idx="5"/>
          </p:nvPr>
        </p:nvSpPr>
        <p:spPr/>
        <p:txBody>
          <a:bodyPr/>
          <a:lstStyle/>
          <a:p>
            <a:fld id="{BCE82CE6-26E6-4B94-9630-8CC1399000E6}" type="slidenum">
              <a:rPr lang="en-US" smtClean="0"/>
              <a:t>12</a:t>
            </a:fld>
            <a:endParaRPr lang="en-US"/>
          </a:p>
        </p:txBody>
      </p:sp>
    </p:spTree>
    <p:extLst>
      <p:ext uri="{BB962C8B-B14F-4D97-AF65-F5344CB8AC3E}">
        <p14:creationId xmlns:p14="http://schemas.microsoft.com/office/powerpoint/2010/main" val="2216600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Terms in the Educational Level category refer to the educational level of the group members (e.g., high school students, college graduates). Groups of students that are based on disciplines or types of schooling (e.g., history students, medical students, homeschooled students, Catholic school students) do not refer to educational levels and are established in the Social category. In MARC authority records the Educational Level category is represented by the three-letter code </a:t>
            </a:r>
            <a:r>
              <a:rPr lang="en-US" dirty="0" err="1"/>
              <a:t>edu</a:t>
            </a:r>
            <a:r>
              <a:rPr lang="en-US" dirty="0"/>
              <a:t>. The example on the slide is from L 505—Educational Level Category from the LCDGT Manual.</a:t>
            </a:r>
          </a:p>
        </p:txBody>
      </p:sp>
      <p:sp>
        <p:nvSpPr>
          <p:cNvPr id="4" name="Slide Number Placeholder 3"/>
          <p:cNvSpPr>
            <a:spLocks noGrp="1"/>
          </p:cNvSpPr>
          <p:nvPr>
            <p:ph type="sldNum" sz="quarter" idx="5"/>
          </p:nvPr>
        </p:nvSpPr>
        <p:spPr/>
        <p:txBody>
          <a:bodyPr/>
          <a:lstStyle/>
          <a:p>
            <a:fld id="{BCE82CE6-26E6-4B94-9630-8CC1399000E6}" type="slidenum">
              <a:rPr lang="en-US" smtClean="0"/>
              <a:t>13</a:t>
            </a:fld>
            <a:endParaRPr lang="en-US"/>
          </a:p>
        </p:txBody>
      </p:sp>
    </p:spTree>
    <p:extLst>
      <p:ext uri="{BB962C8B-B14F-4D97-AF65-F5344CB8AC3E}">
        <p14:creationId xmlns:p14="http://schemas.microsoft.com/office/powerpoint/2010/main" val="4230986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Terms in the Ethnic/Cultural category refer to the ethnic or cultural identification of the group members (e.g., Armenian Americans, Asian Canadians, </a:t>
            </a:r>
            <a:r>
              <a:rPr lang="en-US" dirty="0" err="1"/>
              <a:t>Chosŏnjok</a:t>
            </a:r>
            <a:r>
              <a:rPr lang="en-US" dirty="0"/>
              <a:t>, Navajo). In addition to people who self-identify with a particular ethnicity or cultural background, the category includes nationals of one country who permanently reside in another when there is a collective term for them in either English or in the vernacular of the country in which they reside. Terms for collective ethnic groupings based on language, region, etc., are not included unless there is a clear need for them. The category does not include ethnic and cultural groups that are also demonyms (a word or phrase used to refer to people who reside in, or are natives of, a place) associated with a country, which is included in </a:t>
            </a:r>
            <a:r>
              <a:rPr lang="en-US"/>
              <a:t>the National/</a:t>
            </a:r>
            <a:r>
              <a:rPr lang="en-US" dirty="0"/>
              <a:t>Regional category (e.g., Germans, Japanese). The examples on the slide are from L 510—Ethnic/Cultural Category from the LCDGT Manual.</a:t>
            </a:r>
          </a:p>
        </p:txBody>
      </p:sp>
      <p:sp>
        <p:nvSpPr>
          <p:cNvPr id="4" name="Slide Number Placeholder 3"/>
          <p:cNvSpPr>
            <a:spLocks noGrp="1"/>
          </p:cNvSpPr>
          <p:nvPr>
            <p:ph type="sldNum" sz="quarter" idx="5"/>
          </p:nvPr>
        </p:nvSpPr>
        <p:spPr/>
        <p:txBody>
          <a:bodyPr/>
          <a:lstStyle/>
          <a:p>
            <a:fld id="{BCE82CE6-26E6-4B94-9630-8CC1399000E6}" type="slidenum">
              <a:rPr lang="en-US" smtClean="0"/>
              <a:t>14</a:t>
            </a:fld>
            <a:endParaRPr lang="en-US"/>
          </a:p>
        </p:txBody>
      </p:sp>
    </p:spTree>
    <p:extLst>
      <p:ext uri="{BB962C8B-B14F-4D97-AF65-F5344CB8AC3E}">
        <p14:creationId xmlns:p14="http://schemas.microsoft.com/office/powerpoint/2010/main" val="2376310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Terms in the Language category refer to the language associated with the group members (e.g., </a:t>
            </a:r>
            <a:r>
              <a:rPr lang="en-US" dirty="0" err="1"/>
              <a:t>Kele</a:t>
            </a:r>
            <a:r>
              <a:rPr lang="en-US" dirty="0"/>
              <a:t> speakers, Swahili speakers). Terms based on language groups (e.g., Slavic languages) are not established until there is a clear need for them. In MARC authority records the Language category is represented by the three-letter code </a:t>
            </a:r>
            <a:r>
              <a:rPr lang="en-US" dirty="0" err="1"/>
              <a:t>lng</a:t>
            </a:r>
            <a:r>
              <a:rPr lang="en-US" dirty="0"/>
              <a:t>. Do not assign a term from the Language category only to describe the language in which the resource being cataloged was written, produced, performed, etc. For resources that instruct speakers of one language about another language, assign a term from the Language category for the language in which the resource is written. Do not assign a demographic group term for the target language, which is the topic and is brought out with subject headings. When using MARC field 377, Associated Language, either in a bibliographic or personal name authority record, it can i</a:t>
            </a:r>
            <a:r>
              <a:rPr lang="en-US" sz="1900" dirty="0">
                <a:solidFill>
                  <a:srgbClr val="000000"/>
                </a:solidFill>
                <a:latin typeface="Times New Roman" panose="02020603050405020304" pitchFamily="18" charset="0"/>
              </a:rPr>
              <a:t>nclude the language a person uses when writing for publication, broadcasting, etc., a language a corporate body uses in its communications, or the language of a family. </a:t>
            </a:r>
            <a:r>
              <a:rPr lang="en-US" dirty="0"/>
              <a:t>The first example on the slide is from L 515—Language Category from the LCDGT Manual. The second example, American Sign Language users, is taken from the LCDGT list. Notice that they spell out the category rather than using the code.</a:t>
            </a:r>
          </a:p>
        </p:txBody>
      </p:sp>
      <p:sp>
        <p:nvSpPr>
          <p:cNvPr id="4" name="Slide Number Placeholder 3"/>
          <p:cNvSpPr>
            <a:spLocks noGrp="1"/>
          </p:cNvSpPr>
          <p:nvPr>
            <p:ph type="sldNum" sz="quarter" idx="5"/>
          </p:nvPr>
        </p:nvSpPr>
        <p:spPr/>
        <p:txBody>
          <a:bodyPr/>
          <a:lstStyle/>
          <a:p>
            <a:fld id="{BCE82CE6-26E6-4B94-9630-8CC1399000E6}" type="slidenum">
              <a:rPr lang="en-US" smtClean="0"/>
              <a:t>15</a:t>
            </a:fld>
            <a:endParaRPr lang="en-US"/>
          </a:p>
        </p:txBody>
      </p:sp>
    </p:spTree>
    <p:extLst>
      <p:ext uri="{BB962C8B-B14F-4D97-AF65-F5344CB8AC3E}">
        <p14:creationId xmlns:p14="http://schemas.microsoft.com/office/powerpoint/2010/main" val="1050324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Terms in the Medical, Psychological, and Disability category refer to the medical or psychological condition, or the physical or mental disability, of the group members (e.g., alcoholics, breast cancer patients, people with learning disabilities). In MARC authority records for established medical, psychological, and disability terms, the category is represented by the three-letter code </a:t>
            </a:r>
            <a:r>
              <a:rPr lang="en-US" dirty="0" err="1"/>
              <a:t>mpd</a:t>
            </a:r>
            <a:r>
              <a:rPr lang="en-US" dirty="0"/>
              <a:t>. The first example on the slide is for a bibliographic record and was taken from L 550—MARC Coding for Audience in Bibliographic and Work Authority Records from the LCDGT Manual. The second and third examples can be found in the LCDGT list.</a:t>
            </a:r>
          </a:p>
        </p:txBody>
      </p:sp>
      <p:sp>
        <p:nvSpPr>
          <p:cNvPr id="4" name="Slide Number Placeholder 3"/>
          <p:cNvSpPr>
            <a:spLocks noGrp="1"/>
          </p:cNvSpPr>
          <p:nvPr>
            <p:ph type="sldNum" sz="quarter" idx="5"/>
          </p:nvPr>
        </p:nvSpPr>
        <p:spPr/>
        <p:txBody>
          <a:bodyPr/>
          <a:lstStyle/>
          <a:p>
            <a:fld id="{BCE82CE6-26E6-4B94-9630-8CC1399000E6}" type="slidenum">
              <a:rPr lang="en-US" smtClean="0"/>
              <a:t>16</a:t>
            </a:fld>
            <a:endParaRPr lang="en-US"/>
          </a:p>
        </p:txBody>
      </p:sp>
    </p:spTree>
    <p:extLst>
      <p:ext uri="{BB962C8B-B14F-4D97-AF65-F5344CB8AC3E}">
        <p14:creationId xmlns:p14="http://schemas.microsoft.com/office/powerpoint/2010/main" val="109079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National/Regional category consists of demonyms (i.e., a word or phrase used to refer to people who reside in, or are natives of, a place). In MARC authority records the National/Regional category is represented by the three-letter code nat. Assign a term from the National/Regional category based on statements that indicate current or former residence in a place. Do not attempt to distinguish between people who were born and/or grew up in a place and those who moved to that place later in their lives. Do not attempt to discern immigration and naturalization status, except as explicitly indicated on the resource itself. In most cases, jurisdictional levels below the first-level administrative subdivisions of countries (e.g., a state, a province) are not in scope for LCDGT. When the audience or creator/contributor of a resource resides in a lower jurisdictional level (e.g., a city, town, or county), assign the term for the demonym associated with the first-level administrative subdivision. Exception: Demonyms associated with a country’s capital or other prominent city may be established in LCDGT. Do not consider demonyms for local places below the first-level administrative subdivision when testing for conflict. Exception: The term for residents of New York State is established in the form New Yorkers (New York State) to distinguish it from the demonym for New York City. The first two examples on the slide were taken from L 525—National/Regional Category from the LCDGT Manual. The third example, </a:t>
            </a:r>
            <a:r>
              <a:rPr lang="en-US" dirty="0" err="1"/>
              <a:t>Amsterdammers</a:t>
            </a:r>
            <a:r>
              <a:rPr lang="en-US" dirty="0"/>
              <a:t>, can be found in the LCDGT list.</a:t>
            </a:r>
          </a:p>
        </p:txBody>
      </p:sp>
      <p:sp>
        <p:nvSpPr>
          <p:cNvPr id="4" name="Slide Number Placeholder 3"/>
          <p:cNvSpPr>
            <a:spLocks noGrp="1"/>
          </p:cNvSpPr>
          <p:nvPr>
            <p:ph type="sldNum" sz="quarter" idx="5"/>
          </p:nvPr>
        </p:nvSpPr>
        <p:spPr/>
        <p:txBody>
          <a:bodyPr/>
          <a:lstStyle/>
          <a:p>
            <a:fld id="{BCE82CE6-26E6-4B94-9630-8CC1399000E6}" type="slidenum">
              <a:rPr lang="en-US" smtClean="0"/>
              <a:t>17</a:t>
            </a:fld>
            <a:endParaRPr lang="en-US"/>
          </a:p>
        </p:txBody>
      </p:sp>
    </p:spTree>
    <p:extLst>
      <p:ext uri="{BB962C8B-B14F-4D97-AF65-F5344CB8AC3E}">
        <p14:creationId xmlns:p14="http://schemas.microsoft.com/office/powerpoint/2010/main" val="3177378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Terms in the Occupation/Field of Activity category refer to the activity or avocation associated with the group members, whether paid or unpaid (e.g., academic librarians, chess players, queens). Terms for members of religious orders (e.g., Benedictines) are not included in the Occupation/Field of Activity category; instead, they are in the Religion category (see L 535—Religion Category). In MARC authority records the category is represented by the three-letter code occ. Do not assign a term from the Occupation/Field of Activity category when the term is redundant with the format of the resource being cataloged. Such situations frequently occur when cataloging creative works. The demographic group term Composers would not be assigned to a symphony that was created by someone who is primarily known as a composer. The demographic group term Composers would be assigned to a novel written by a creator who self-identifies as a composer. </a:t>
            </a:r>
          </a:p>
          <a:p>
            <a:r>
              <a:rPr lang="en-US" dirty="0"/>
              <a:t>The first example on the slide was taken from L 550—MARC Coding for Audience in Bibliographic and Work Authority Records of the LCDGT Manual. As you can see, the 385 field, $n, indicates that Photographers ($a) is an occupation. The second example is from the Library of Congress LCDGT Approved Monthly List, July 2, 2024. Bird watchers has been added as a new occupation.</a:t>
            </a:r>
          </a:p>
        </p:txBody>
      </p:sp>
      <p:sp>
        <p:nvSpPr>
          <p:cNvPr id="4" name="Slide Number Placeholder 3"/>
          <p:cNvSpPr>
            <a:spLocks noGrp="1"/>
          </p:cNvSpPr>
          <p:nvPr>
            <p:ph type="sldNum" sz="quarter" idx="5"/>
          </p:nvPr>
        </p:nvSpPr>
        <p:spPr/>
        <p:txBody>
          <a:bodyPr/>
          <a:lstStyle/>
          <a:p>
            <a:fld id="{BCE82CE6-26E6-4B94-9630-8CC1399000E6}" type="slidenum">
              <a:rPr lang="en-US" smtClean="0"/>
              <a:t>18</a:t>
            </a:fld>
            <a:endParaRPr lang="en-US"/>
          </a:p>
        </p:txBody>
      </p:sp>
    </p:spTree>
    <p:extLst>
      <p:ext uri="{BB962C8B-B14F-4D97-AF65-F5344CB8AC3E}">
        <p14:creationId xmlns:p14="http://schemas.microsoft.com/office/powerpoint/2010/main" val="1555444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Terms in the Religion category refer to the religion, denomination, sect, etc., associated with the group members (e.g., Bahais, Lutherans, Protestants). Terms for members of individual congregations are not eligible for inclusion in LCDGT. For example, African Methodist Episcopal Church members refers to a denomination and is eligible, while “Ebenezer African Methodist Episcopal Church members” would refer to a specific congregation in Fort Washington, Maryland, and is not eligible for inclusion. Terms for members of religious orders (e.g., Benedictines) are also included in the Religion category. In MARC authority records the category is represented by the three-letter code rel. The first two examples on the slide are from L 555—MARC Coding for Creators in Bibliographic and Work Authority Records from the LCDGT Manual. The second example, Seventh-Day Adventists is from the Library of Congress LCDGT Approved Monthly List, August 6, 2024.</a:t>
            </a:r>
          </a:p>
        </p:txBody>
      </p:sp>
      <p:sp>
        <p:nvSpPr>
          <p:cNvPr id="4" name="Slide Number Placeholder 3"/>
          <p:cNvSpPr>
            <a:spLocks noGrp="1"/>
          </p:cNvSpPr>
          <p:nvPr>
            <p:ph type="sldNum" sz="quarter" idx="5"/>
          </p:nvPr>
        </p:nvSpPr>
        <p:spPr/>
        <p:txBody>
          <a:bodyPr/>
          <a:lstStyle/>
          <a:p>
            <a:fld id="{BCE82CE6-26E6-4B94-9630-8CC1399000E6}" type="slidenum">
              <a:rPr lang="en-US" smtClean="0"/>
              <a:t>19</a:t>
            </a:fld>
            <a:endParaRPr lang="en-US"/>
          </a:p>
        </p:txBody>
      </p:sp>
    </p:spTree>
    <p:extLst>
      <p:ext uri="{BB962C8B-B14F-4D97-AF65-F5344CB8AC3E}">
        <p14:creationId xmlns:p14="http://schemas.microsoft.com/office/powerpoint/2010/main" val="216667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presentation, I will focus on LCDGT in bibliographic and subject authority records. The examples I have of authority records are subject authority records. Name authority records are coded differently than subject authority records.</a:t>
            </a:r>
          </a:p>
        </p:txBody>
      </p:sp>
      <p:sp>
        <p:nvSpPr>
          <p:cNvPr id="4" name="Slide Number Placeholder 3"/>
          <p:cNvSpPr>
            <a:spLocks noGrp="1"/>
          </p:cNvSpPr>
          <p:nvPr>
            <p:ph type="sldNum" sz="quarter" idx="5"/>
          </p:nvPr>
        </p:nvSpPr>
        <p:spPr/>
        <p:txBody>
          <a:bodyPr/>
          <a:lstStyle/>
          <a:p>
            <a:fld id="{BCE82CE6-26E6-4B94-9630-8CC1399000E6}" type="slidenum">
              <a:rPr lang="en-US" smtClean="0"/>
              <a:t>2</a:t>
            </a:fld>
            <a:endParaRPr lang="en-US"/>
          </a:p>
        </p:txBody>
      </p:sp>
    </p:spTree>
    <p:extLst>
      <p:ext uri="{BB962C8B-B14F-4D97-AF65-F5344CB8AC3E}">
        <p14:creationId xmlns:p14="http://schemas.microsoft.com/office/powerpoint/2010/main" val="2110659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Terms in the Social category are identifiable social groups that cannot be included in the other categories (e.g., adoptive parents, children of divorced parents, vegans). In MARC authority records the category is represented by the three-letter code soc. The example on the slide is from Classification Web Plus, which, unfortunately, is a paid subscription service. In the 072 field, you see the code soc in $a. Subfield 2 tells us that this is an lcdgt heading. The heading is Activists (in the 150 field). Political activists is a see from heading or used for, which means you would not use that subject heading. </a:t>
            </a:r>
          </a:p>
        </p:txBody>
      </p:sp>
      <p:sp>
        <p:nvSpPr>
          <p:cNvPr id="4" name="Slide Number Placeholder 3"/>
          <p:cNvSpPr>
            <a:spLocks noGrp="1"/>
          </p:cNvSpPr>
          <p:nvPr>
            <p:ph type="sldNum" sz="quarter" idx="5"/>
          </p:nvPr>
        </p:nvSpPr>
        <p:spPr/>
        <p:txBody>
          <a:bodyPr/>
          <a:lstStyle/>
          <a:p>
            <a:fld id="{BCE82CE6-26E6-4B94-9630-8CC1399000E6}" type="slidenum">
              <a:rPr lang="en-US" smtClean="0"/>
              <a:t>20</a:t>
            </a:fld>
            <a:endParaRPr lang="en-US"/>
          </a:p>
        </p:txBody>
      </p:sp>
    </p:spTree>
    <p:extLst>
      <p:ext uri="{BB962C8B-B14F-4D97-AF65-F5344CB8AC3E}">
        <p14:creationId xmlns:p14="http://schemas.microsoft.com/office/powerpoint/2010/main" val="1192818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Library of Congress Subject Headings (LCSH) are a few examples of demographic group headings. </a:t>
            </a:r>
          </a:p>
        </p:txBody>
      </p:sp>
      <p:sp>
        <p:nvSpPr>
          <p:cNvPr id="4" name="Slide Number Placeholder 3"/>
          <p:cNvSpPr>
            <a:spLocks noGrp="1"/>
          </p:cNvSpPr>
          <p:nvPr>
            <p:ph type="sldNum" sz="quarter" idx="5"/>
          </p:nvPr>
        </p:nvSpPr>
        <p:spPr/>
        <p:txBody>
          <a:bodyPr/>
          <a:lstStyle/>
          <a:p>
            <a:fld id="{BCE82CE6-26E6-4B94-9630-8CC1399000E6}" type="slidenum">
              <a:rPr lang="en-US" smtClean="0"/>
              <a:t>21</a:t>
            </a:fld>
            <a:endParaRPr lang="en-US"/>
          </a:p>
        </p:txBody>
      </p:sp>
    </p:spTree>
    <p:extLst>
      <p:ext uri="{BB962C8B-B14F-4D97-AF65-F5344CB8AC3E}">
        <p14:creationId xmlns:p14="http://schemas.microsoft.com/office/powerpoint/2010/main" val="2566164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subdivisions bring out the characteristics of the audience or the creators and contributors. The first two headings denote the audience, while the last heading denotes the characteristics of the creators. The demographic group headings and these subdivision headings may be used both for resources that are for particular audiences, or by members of particular demographic groups, and for resources that are about those resources. This can create confusion for patrons searching these headings.</a:t>
            </a:r>
          </a:p>
        </p:txBody>
      </p:sp>
      <p:sp>
        <p:nvSpPr>
          <p:cNvPr id="4" name="Slide Number Placeholder 3"/>
          <p:cNvSpPr>
            <a:spLocks noGrp="1"/>
          </p:cNvSpPr>
          <p:nvPr>
            <p:ph type="sldNum" sz="quarter" idx="5"/>
          </p:nvPr>
        </p:nvSpPr>
        <p:spPr/>
        <p:txBody>
          <a:bodyPr/>
          <a:lstStyle/>
          <a:p>
            <a:fld id="{BCE82CE6-26E6-4B94-9630-8CC1399000E6}" type="slidenum">
              <a:rPr lang="en-US" smtClean="0"/>
              <a:t>22</a:t>
            </a:fld>
            <a:endParaRPr lang="en-US"/>
          </a:p>
        </p:txBody>
      </p:sp>
    </p:spTree>
    <p:extLst>
      <p:ext uri="{BB962C8B-B14F-4D97-AF65-F5344CB8AC3E}">
        <p14:creationId xmlns:p14="http://schemas.microsoft.com/office/powerpoint/2010/main" val="847346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0" i="0" dirty="0">
                <a:effectLst/>
                <a:latin typeface="Arial" panose="020B0604020202020204" pitchFamily="34" charset="0"/>
              </a:rPr>
              <a:t>The 385 field is repeatable, but optional. A category of persons for which a resource is intended or a category of persons representing the intellectual level for which the content of a resource is considered appropriate. </a:t>
            </a:r>
            <a:r>
              <a:rPr lang="en-US" dirty="0">
                <a:effectLst/>
              </a:rPr>
              <a:t>Prefer use of a separate field for each audience term. </a:t>
            </a:r>
            <a:r>
              <a:rPr lang="en-US" b="0" i="0" dirty="0">
                <a:effectLst/>
                <a:latin typeface="Arial" panose="020B0604020202020204" pitchFamily="34" charset="0"/>
              </a:rPr>
              <a:t>The examples on the slide are from OCLC’s Bibliographic Formats &amp; Standards (BFAS). Subfield m is the Demographic group term. Notice that subfield n, Demographic group code, precedes $a. Subfield a is Audience term and $2 is Source.</a:t>
            </a:r>
            <a:endParaRPr lang="en-US" dirty="0"/>
          </a:p>
        </p:txBody>
      </p:sp>
      <p:sp>
        <p:nvSpPr>
          <p:cNvPr id="4" name="Slide Number Placeholder 3"/>
          <p:cNvSpPr>
            <a:spLocks noGrp="1"/>
          </p:cNvSpPr>
          <p:nvPr>
            <p:ph type="sldNum" sz="quarter" idx="5"/>
          </p:nvPr>
        </p:nvSpPr>
        <p:spPr/>
        <p:txBody>
          <a:bodyPr/>
          <a:lstStyle/>
          <a:p>
            <a:fld id="{BCE82CE6-26E6-4B94-9630-8CC1399000E6}" type="slidenum">
              <a:rPr lang="en-US" smtClean="0"/>
              <a:t>23</a:t>
            </a:fld>
            <a:endParaRPr lang="en-US"/>
          </a:p>
        </p:txBody>
      </p:sp>
    </p:spTree>
    <p:extLst>
      <p:ext uri="{BB962C8B-B14F-4D97-AF65-F5344CB8AC3E}">
        <p14:creationId xmlns:p14="http://schemas.microsoft.com/office/powerpoint/2010/main" val="4031766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MARC field 386 is repeatable, but optional. A group category to which the creator(s) of a work or compilation of works, or the contributor(s) to an expression or compilation of expressions, belongs. Prefer use of a separate field for each creator/contributor term. The examples on the slide are from OCLC’s Bibliographic Formats and Standards (BFAS). Subfield a is the Creator/contributor term. Subfield b is the Creator/contributor code. Subfield m is the Demographic group term. Subfield n is the Demographic group code. Subfield 2 is the Source. Notice that $m and $n precede $a. Subfield 2, dot, is the Dictionary of occupational titles.</a:t>
            </a:r>
            <a:endParaRPr lang="en-US" dirty="0"/>
          </a:p>
        </p:txBody>
      </p:sp>
      <p:sp>
        <p:nvSpPr>
          <p:cNvPr id="4" name="Slide Number Placeholder 3"/>
          <p:cNvSpPr>
            <a:spLocks noGrp="1"/>
          </p:cNvSpPr>
          <p:nvPr>
            <p:ph type="sldNum" sz="quarter" idx="5"/>
          </p:nvPr>
        </p:nvSpPr>
        <p:spPr/>
        <p:txBody>
          <a:bodyPr/>
          <a:lstStyle/>
          <a:p>
            <a:fld id="{BCE82CE6-26E6-4B94-9630-8CC1399000E6}" type="slidenum">
              <a:rPr lang="en-US" smtClean="0"/>
              <a:t>24</a:t>
            </a:fld>
            <a:endParaRPr lang="en-US"/>
          </a:p>
        </p:txBody>
      </p:sp>
    </p:spTree>
    <p:extLst>
      <p:ext uri="{BB962C8B-B14F-4D97-AF65-F5344CB8AC3E}">
        <p14:creationId xmlns:p14="http://schemas.microsoft.com/office/powerpoint/2010/main" val="1956528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E82CE6-26E6-4B94-9630-8CC1399000E6}" type="slidenum">
              <a:rPr lang="en-US" smtClean="0"/>
              <a:t>25</a:t>
            </a:fld>
            <a:endParaRPr lang="en-US"/>
          </a:p>
        </p:txBody>
      </p:sp>
    </p:spTree>
    <p:extLst>
      <p:ext uri="{BB962C8B-B14F-4D97-AF65-F5344CB8AC3E}">
        <p14:creationId xmlns:p14="http://schemas.microsoft.com/office/powerpoint/2010/main" val="1158839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anyone have any questions?</a:t>
            </a:r>
          </a:p>
        </p:txBody>
      </p:sp>
      <p:sp>
        <p:nvSpPr>
          <p:cNvPr id="4" name="Slide Number Placeholder 3"/>
          <p:cNvSpPr>
            <a:spLocks noGrp="1"/>
          </p:cNvSpPr>
          <p:nvPr>
            <p:ph type="sldNum" sz="quarter" idx="5"/>
          </p:nvPr>
        </p:nvSpPr>
        <p:spPr/>
        <p:txBody>
          <a:bodyPr/>
          <a:lstStyle/>
          <a:p>
            <a:fld id="{BCE82CE6-26E6-4B94-9630-8CC1399000E6}" type="slidenum">
              <a:rPr lang="en-US" smtClean="0"/>
              <a:t>26</a:t>
            </a:fld>
            <a:endParaRPr lang="en-US"/>
          </a:p>
        </p:txBody>
      </p:sp>
    </p:spTree>
    <p:extLst>
      <p:ext uri="{BB962C8B-B14F-4D97-AF65-F5344CB8AC3E}">
        <p14:creationId xmlns:p14="http://schemas.microsoft.com/office/powerpoint/2010/main" val="3179630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5"/>
          </p:nvPr>
        </p:nvSpPr>
        <p:spPr/>
        <p:txBody>
          <a:bodyPr/>
          <a:lstStyle/>
          <a:p>
            <a:fld id="{7B9602B2-06F0-4806-99E7-ECC0E4153939}" type="slidenum">
              <a:rPr lang="en-US" smtClean="0"/>
              <a:t>27</a:t>
            </a:fld>
            <a:endParaRPr lang="en-US"/>
          </a:p>
        </p:txBody>
      </p:sp>
    </p:spTree>
    <p:extLst>
      <p:ext uri="{BB962C8B-B14F-4D97-AF65-F5344CB8AC3E}">
        <p14:creationId xmlns:p14="http://schemas.microsoft.com/office/powerpoint/2010/main" val="178871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E82CE6-26E6-4B94-9630-8CC1399000E6}" type="slidenum">
              <a:rPr lang="en-US" smtClean="0"/>
              <a:t>3</a:t>
            </a:fld>
            <a:endParaRPr lang="en-US"/>
          </a:p>
        </p:txBody>
      </p:sp>
    </p:spTree>
    <p:extLst>
      <p:ext uri="{BB962C8B-B14F-4D97-AF65-F5344CB8AC3E}">
        <p14:creationId xmlns:p14="http://schemas.microsoft.com/office/powerpoint/2010/main" val="1640738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E82CE6-26E6-4B94-9630-8CC1399000E6}" type="slidenum">
              <a:rPr lang="en-US" smtClean="0"/>
              <a:t>4</a:t>
            </a:fld>
            <a:endParaRPr lang="en-US"/>
          </a:p>
        </p:txBody>
      </p:sp>
    </p:spTree>
    <p:extLst>
      <p:ext uri="{BB962C8B-B14F-4D97-AF65-F5344CB8AC3E}">
        <p14:creationId xmlns:p14="http://schemas.microsoft.com/office/powerpoint/2010/main" val="1738756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Library of Congress Demographic Group Terms is a stand-alone vocabulary that may be used in conjunction with any other controlled vocabulary and descriptive cataloging code. </a:t>
            </a:r>
          </a:p>
        </p:txBody>
      </p:sp>
      <p:sp>
        <p:nvSpPr>
          <p:cNvPr id="4" name="Slide Number Placeholder 3"/>
          <p:cNvSpPr>
            <a:spLocks noGrp="1"/>
          </p:cNvSpPr>
          <p:nvPr>
            <p:ph type="sldNum" sz="quarter" idx="5"/>
          </p:nvPr>
        </p:nvSpPr>
        <p:spPr/>
        <p:txBody>
          <a:bodyPr/>
          <a:lstStyle/>
          <a:p>
            <a:fld id="{BCE82CE6-26E6-4B94-9630-8CC1399000E6}" type="slidenum">
              <a:rPr lang="en-US" smtClean="0"/>
              <a:t>5</a:t>
            </a:fld>
            <a:endParaRPr lang="en-US"/>
          </a:p>
        </p:txBody>
      </p:sp>
    </p:spTree>
    <p:extLst>
      <p:ext uri="{BB962C8B-B14F-4D97-AF65-F5344CB8AC3E}">
        <p14:creationId xmlns:p14="http://schemas.microsoft.com/office/powerpoint/2010/main" val="3317960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structure of LCDGT to find as close a match as possible between the audience of the resource and the term(s) that exist to express that specific group. Assign a term that is broader or more general than the audience it is intended to cover only when it is not possible to establish a precise term, or when an array of terms is needed. If a resource’s audience includes several discrete elements, assign a separate term for each element that will be useful for discovery purposes. </a:t>
            </a:r>
          </a:p>
        </p:txBody>
      </p:sp>
      <p:sp>
        <p:nvSpPr>
          <p:cNvPr id="4" name="Slide Number Placeholder 3"/>
          <p:cNvSpPr>
            <a:spLocks noGrp="1"/>
          </p:cNvSpPr>
          <p:nvPr>
            <p:ph type="sldNum" sz="quarter" idx="5"/>
          </p:nvPr>
        </p:nvSpPr>
        <p:spPr/>
        <p:txBody>
          <a:bodyPr/>
          <a:lstStyle/>
          <a:p>
            <a:fld id="{BCE82CE6-26E6-4B94-9630-8CC1399000E6}" type="slidenum">
              <a:rPr lang="en-US" smtClean="0"/>
              <a:t>6</a:t>
            </a:fld>
            <a:endParaRPr lang="en-US"/>
          </a:p>
        </p:txBody>
      </p:sp>
    </p:spTree>
    <p:extLst>
      <p:ext uri="{BB962C8B-B14F-4D97-AF65-F5344CB8AC3E}">
        <p14:creationId xmlns:p14="http://schemas.microsoft.com/office/powerpoint/2010/main" val="3022982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MARC 21 coding of LC demographic group terms describing the audiences of resources is identical in bibliographic records and in authority records for works. Use the 385 field of MARC 21 bibliographic records and authority records for works to describe the intended audience of a resource. The indicators are blank. The $a subfield contains an authorized term and does not end with a mark of punctuation unless the term ends in a closing parenthesis. A $2 containing lcdgt is included at the end of each field. Optionally, the field may include a $n containing the three-letter code assigned to the demographic group category. Optionally, it may also include a 0 (zero) subfield for the control number of the record of the authorized term used in $a. The 385 field is repeatable, as are the $a, and $0 within a single 385 field. The $n is not repeatable. I have provided an example of a 245/385 combination and a 245/385/500 combination, and both were taken from L 550—MARC Coding for Audience in Bibliographic and Work Authority Records of the LCDGT Manual. </a:t>
            </a:r>
          </a:p>
        </p:txBody>
      </p:sp>
      <p:sp>
        <p:nvSpPr>
          <p:cNvPr id="4" name="Slide Number Placeholder 3"/>
          <p:cNvSpPr>
            <a:spLocks noGrp="1"/>
          </p:cNvSpPr>
          <p:nvPr>
            <p:ph type="sldNum" sz="quarter" idx="5"/>
          </p:nvPr>
        </p:nvSpPr>
        <p:spPr/>
        <p:txBody>
          <a:bodyPr/>
          <a:lstStyle/>
          <a:p>
            <a:fld id="{BCE82CE6-26E6-4B94-9630-8CC1399000E6}" type="slidenum">
              <a:rPr lang="en-US" smtClean="0"/>
              <a:t>7</a:t>
            </a:fld>
            <a:endParaRPr lang="en-US"/>
          </a:p>
        </p:txBody>
      </p:sp>
    </p:spTree>
    <p:extLst>
      <p:ext uri="{BB962C8B-B14F-4D97-AF65-F5344CB8AC3E}">
        <p14:creationId xmlns:p14="http://schemas.microsoft.com/office/powerpoint/2010/main" val="3984585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Demographic Group authority records in Classification Web take precedence over all other products as authority for LC demographic group terms. Demographic group terms employ the 150 field (authorized term), 450 fields (UF references), 550 fields (broader terms (BT) and related terms (RT)), and 668 field (history note (HN)). The 670 field is Source Data Found. The 675 field is Source Data Not Found. The 680 is the Public General Note. Each demographic group authority record includes a 072 (subject category code) field that contains a three-character alphabetical code and a $2 containing lcdgt. The 072 field is repeatable. I have provided an example of an authority record, taken from L 545—MARC Authority Records for LC Demographic Group Terms of the LCDGT Manual. </a:t>
            </a:r>
          </a:p>
        </p:txBody>
      </p:sp>
      <p:sp>
        <p:nvSpPr>
          <p:cNvPr id="4" name="Slide Number Placeholder 3"/>
          <p:cNvSpPr>
            <a:spLocks noGrp="1"/>
          </p:cNvSpPr>
          <p:nvPr>
            <p:ph type="sldNum" sz="quarter" idx="5"/>
          </p:nvPr>
        </p:nvSpPr>
        <p:spPr/>
        <p:txBody>
          <a:bodyPr/>
          <a:lstStyle/>
          <a:p>
            <a:fld id="{BCE82CE6-26E6-4B94-9630-8CC1399000E6}" type="slidenum">
              <a:rPr lang="en-US" smtClean="0"/>
              <a:t>8</a:t>
            </a:fld>
            <a:endParaRPr lang="en-US"/>
          </a:p>
        </p:txBody>
      </p:sp>
    </p:spTree>
    <p:extLst>
      <p:ext uri="{BB962C8B-B14F-4D97-AF65-F5344CB8AC3E}">
        <p14:creationId xmlns:p14="http://schemas.microsoft.com/office/powerpoint/2010/main" val="3061003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Naming demographic groups and identifying individuals as members of those groups must be done with accuracy and respect. Assign one or more demographic terms with which a person self-identifies and explicitly discloses. Self-identification is essential. Do not make assumptions about groups that may be associated with a person based on photographs or the use of gendered titles or pronouns. This information is from the LCDGT Manual, L 400—Ethics and Demographic Group Terms.</a:t>
            </a:r>
          </a:p>
        </p:txBody>
      </p:sp>
      <p:sp>
        <p:nvSpPr>
          <p:cNvPr id="4" name="Slide Number Placeholder 3"/>
          <p:cNvSpPr>
            <a:spLocks noGrp="1"/>
          </p:cNvSpPr>
          <p:nvPr>
            <p:ph type="sldNum" sz="quarter" idx="5"/>
          </p:nvPr>
        </p:nvSpPr>
        <p:spPr/>
        <p:txBody>
          <a:bodyPr/>
          <a:lstStyle/>
          <a:p>
            <a:fld id="{BCE82CE6-26E6-4B94-9630-8CC1399000E6}" type="slidenum">
              <a:rPr lang="en-US" smtClean="0"/>
              <a:t>9</a:t>
            </a:fld>
            <a:endParaRPr lang="en-US"/>
          </a:p>
        </p:txBody>
      </p:sp>
    </p:spTree>
    <p:extLst>
      <p:ext uri="{BB962C8B-B14F-4D97-AF65-F5344CB8AC3E}">
        <p14:creationId xmlns:p14="http://schemas.microsoft.com/office/powerpoint/2010/main" val="1566131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06182-C430-5662-0647-D0EF1478EA83}"/>
              </a:ext>
            </a:extLst>
          </p:cNvPr>
          <p:cNvSpPr>
            <a:spLocks noGrp="1"/>
          </p:cNvSpPr>
          <p:nvPr>
            <p:ph type="ctrTitle" hasCustomPrompt="1"/>
          </p:nvPr>
        </p:nvSpPr>
        <p:spPr>
          <a:xfrm>
            <a:off x="1524000" y="1122363"/>
            <a:ext cx="9144000" cy="2387600"/>
          </a:xfrm>
        </p:spPr>
        <p:txBody>
          <a:bodyPr anchor="b"/>
          <a:lstStyle>
            <a:lvl1pPr algn="l">
              <a:defRPr sz="6000"/>
            </a:lvl1pPr>
          </a:lstStyle>
          <a:p>
            <a:r>
              <a:rPr lang="en-US" dirty="0"/>
              <a:t>Title of Presentation</a:t>
            </a:r>
          </a:p>
        </p:txBody>
      </p:sp>
      <p:sp>
        <p:nvSpPr>
          <p:cNvPr id="3" name="Subtitle 2">
            <a:extLst>
              <a:ext uri="{FF2B5EF4-FFF2-40B4-BE49-F238E27FC236}">
                <a16:creationId xmlns:a16="http://schemas.microsoft.com/office/drawing/2014/main" id="{2C0DBFDA-F7D6-57E0-83E3-D44518603A69}"/>
              </a:ext>
            </a:extLst>
          </p:cNvPr>
          <p:cNvSpPr>
            <a:spLocks noGrp="1"/>
          </p:cNvSpPr>
          <p:nvPr>
            <p:ph type="subTitle" idx="1" hasCustomPrompt="1"/>
          </p:nvPr>
        </p:nvSpPr>
        <p:spPr>
          <a:xfrm>
            <a:off x="1524000" y="3602038"/>
            <a:ext cx="9144000" cy="482852"/>
          </a:xfrm>
        </p:spPr>
        <p:txBody>
          <a:bodyPr/>
          <a:lstStyle>
            <a:lvl1pPr marL="0" indent="0" algn="l">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Title</a:t>
            </a:r>
          </a:p>
        </p:txBody>
      </p:sp>
      <p:sp>
        <p:nvSpPr>
          <p:cNvPr id="4" name="Date Placeholder 3">
            <a:extLst>
              <a:ext uri="{FF2B5EF4-FFF2-40B4-BE49-F238E27FC236}">
                <a16:creationId xmlns:a16="http://schemas.microsoft.com/office/drawing/2014/main" id="{8BDE19C2-E4E5-5A7F-CF95-09F13FF11528}"/>
              </a:ext>
            </a:extLst>
          </p:cNvPr>
          <p:cNvSpPr>
            <a:spLocks noGrp="1"/>
          </p:cNvSpPr>
          <p:nvPr>
            <p:ph type="dt" sz="half" idx="10"/>
          </p:nvPr>
        </p:nvSpPr>
        <p:spPr/>
        <p:txBody>
          <a:bodyPr/>
          <a:lstStyle/>
          <a:p>
            <a:fld id="{D1B7CEEC-5B8A-49BF-B4C2-705CC8FF179F}" type="datetimeFigureOut">
              <a:rPr lang="en-US" smtClean="0"/>
              <a:t>12/12/2024</a:t>
            </a:fld>
            <a:endParaRPr lang="en-US"/>
          </a:p>
        </p:txBody>
      </p:sp>
      <p:pic>
        <p:nvPicPr>
          <p:cNvPr id="8" name="Picture 7" descr="Graphical user interface, text&#10;&#10;Description automatically generated with medium confidence">
            <a:extLst>
              <a:ext uri="{FF2B5EF4-FFF2-40B4-BE49-F238E27FC236}">
                <a16:creationId xmlns:a16="http://schemas.microsoft.com/office/drawing/2014/main" id="{F690832D-4F39-0A18-0BA0-8C32AEE328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1184" y="956680"/>
            <a:ext cx="3581400" cy="1287039"/>
          </a:xfrm>
          <a:prstGeom prst="rect">
            <a:avLst/>
          </a:prstGeom>
        </p:spPr>
      </p:pic>
      <p:sp>
        <p:nvSpPr>
          <p:cNvPr id="9" name="Rectangle 8">
            <a:extLst>
              <a:ext uri="{FF2B5EF4-FFF2-40B4-BE49-F238E27FC236}">
                <a16:creationId xmlns:a16="http://schemas.microsoft.com/office/drawing/2014/main" id="{2BBD5D69-1E85-5FAA-B35D-B7164AC7E003}"/>
              </a:ext>
            </a:extLst>
          </p:cNvPr>
          <p:cNvSpPr>
            <a:spLocks noGrp="1" noRot="1" noMove="1" noResize="1" noEditPoints="1" noAdjustHandles="1" noChangeArrowheads="1" noChangeShapeType="1"/>
          </p:cNvSpPr>
          <p:nvPr/>
        </p:nvSpPr>
        <p:spPr>
          <a:xfrm>
            <a:off x="9821884" y="5328752"/>
            <a:ext cx="2150774" cy="1145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7563DA86-8CDB-79BC-4AE1-21BE2A02B606}"/>
              </a:ext>
            </a:extLst>
          </p:cNvPr>
          <p:cNvSpPr>
            <a:spLocks noGrp="1"/>
          </p:cNvSpPr>
          <p:nvPr>
            <p:ph type="body" sz="quarter" idx="11" hasCustomPrompt="1"/>
          </p:nvPr>
        </p:nvSpPr>
        <p:spPr>
          <a:xfrm>
            <a:off x="1524000" y="4170363"/>
            <a:ext cx="9144000" cy="584200"/>
          </a:xfrm>
        </p:spPr>
        <p:txBody>
          <a:bodyPr>
            <a:normAutofit/>
          </a:bodyPr>
          <a:lstStyle>
            <a:lvl1pPr marL="0" indent="0">
              <a:buNone/>
              <a:defRPr sz="2400">
                <a:solidFill>
                  <a:schemeClr val="accent5"/>
                </a:solidFill>
              </a:defRPr>
            </a:lvl1pPr>
          </a:lstStyle>
          <a:p>
            <a:pPr lvl="0"/>
            <a:r>
              <a:rPr lang="en-US" dirty="0"/>
              <a:t>Event – Date</a:t>
            </a:r>
          </a:p>
        </p:txBody>
      </p:sp>
      <p:pic>
        <p:nvPicPr>
          <p:cNvPr id="5" name="Picture 4" descr="Logo, company name&#10;&#10;Description automatically generated">
            <a:extLst>
              <a:ext uri="{FF2B5EF4-FFF2-40B4-BE49-F238E27FC236}">
                <a16:creationId xmlns:a16="http://schemas.microsoft.com/office/drawing/2014/main" id="{8004341D-A49E-38D3-2D19-773FA1B805E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0924" b="19166"/>
          <a:stretch/>
        </p:blipFill>
        <p:spPr>
          <a:xfrm>
            <a:off x="150620" y="5430725"/>
            <a:ext cx="1562641" cy="941189"/>
          </a:xfrm>
          <a:prstGeom prst="rect">
            <a:avLst/>
          </a:prstGeom>
        </p:spPr>
      </p:pic>
    </p:spTree>
    <p:extLst>
      <p:ext uri="{BB962C8B-B14F-4D97-AF65-F5344CB8AC3E}">
        <p14:creationId xmlns:p14="http://schemas.microsoft.com/office/powerpoint/2010/main" val="367791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EE1D8661-461F-B8F0-2F10-8A1872AC83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924" b="19166"/>
          <a:stretch/>
        </p:blipFill>
        <p:spPr>
          <a:xfrm>
            <a:off x="261456" y="5514108"/>
            <a:ext cx="1562641" cy="941189"/>
          </a:xfrm>
          <a:prstGeom prst="rect">
            <a:avLst/>
          </a:prstGeom>
        </p:spPr>
      </p:pic>
      <p:sp>
        <p:nvSpPr>
          <p:cNvPr id="2" name="Title 1">
            <a:extLst>
              <a:ext uri="{FF2B5EF4-FFF2-40B4-BE49-F238E27FC236}">
                <a16:creationId xmlns:a16="http://schemas.microsoft.com/office/drawing/2014/main" id="{75578796-8DB7-0665-9BDC-150BF9F6DF38}"/>
              </a:ext>
            </a:extLst>
          </p:cNvPr>
          <p:cNvSpPr>
            <a:spLocks noGrp="1"/>
          </p:cNvSpPr>
          <p:nvPr>
            <p:ph type="title"/>
          </p:nvPr>
        </p:nvSpPr>
        <p:spPr>
          <a:xfrm>
            <a:off x="838200" y="1972253"/>
            <a:ext cx="10515600" cy="1325563"/>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1EEC5C6-901B-A64B-D4B4-6A1295DA4097}"/>
              </a:ext>
            </a:extLst>
          </p:cNvPr>
          <p:cNvSpPr>
            <a:spLocks noGrp="1"/>
          </p:cNvSpPr>
          <p:nvPr>
            <p:ph type="dt" sz="half" idx="10"/>
          </p:nvPr>
        </p:nvSpPr>
        <p:spPr/>
        <p:txBody>
          <a:bodyPr/>
          <a:lstStyle/>
          <a:p>
            <a:fld id="{D1B7CEEC-5B8A-49BF-B4C2-705CC8FF179F}" type="datetimeFigureOut">
              <a:rPr lang="en-US" smtClean="0"/>
              <a:pPr/>
              <a:t>12/12/2024</a:t>
            </a:fld>
            <a:endParaRPr lang="en-US" dirty="0"/>
          </a:p>
        </p:txBody>
      </p:sp>
    </p:spTree>
    <p:extLst>
      <p:ext uri="{BB962C8B-B14F-4D97-AF65-F5344CB8AC3E}">
        <p14:creationId xmlns:p14="http://schemas.microsoft.com/office/powerpoint/2010/main" val="237561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5E30-406E-0E0B-0FFC-2F0583861A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5E104B-152C-91E7-0137-83571999E8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D68FBA-0C24-8B2A-48B2-EDD195E3BFD2}"/>
              </a:ext>
            </a:extLst>
          </p:cNvPr>
          <p:cNvSpPr>
            <a:spLocks noGrp="1"/>
          </p:cNvSpPr>
          <p:nvPr>
            <p:ph type="dt" sz="half" idx="10"/>
          </p:nvPr>
        </p:nvSpPr>
        <p:spPr/>
        <p:txBody>
          <a:bodyPr/>
          <a:lstStyle/>
          <a:p>
            <a:fld id="{D1B7CEEC-5B8A-49BF-B4C2-705CC8FF179F}" type="datetimeFigureOut">
              <a:rPr lang="en-US" smtClean="0"/>
              <a:t>12/12/2024</a:t>
            </a:fld>
            <a:endParaRPr lang="en-US"/>
          </a:p>
        </p:txBody>
      </p:sp>
    </p:spTree>
    <p:extLst>
      <p:ext uri="{BB962C8B-B14F-4D97-AF65-F5344CB8AC3E}">
        <p14:creationId xmlns:p14="http://schemas.microsoft.com/office/powerpoint/2010/main" val="4059902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E6403-06E2-82E8-C3FD-D82DADF320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03C471-FC9F-CDC7-5DCE-4486E1FAF3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B9CB97-F0FC-6BC6-1573-21DFE54FB6C1}"/>
              </a:ext>
            </a:extLst>
          </p:cNvPr>
          <p:cNvSpPr>
            <a:spLocks noGrp="1"/>
          </p:cNvSpPr>
          <p:nvPr>
            <p:ph type="dt" sz="half" idx="10"/>
          </p:nvPr>
        </p:nvSpPr>
        <p:spPr/>
        <p:txBody>
          <a:bodyPr/>
          <a:lstStyle/>
          <a:p>
            <a:fld id="{D1B7CEEC-5B8A-49BF-B4C2-705CC8FF179F}" type="datetimeFigureOut">
              <a:rPr lang="en-US" smtClean="0"/>
              <a:t>12/12/2024</a:t>
            </a:fld>
            <a:endParaRPr lang="en-US"/>
          </a:p>
        </p:txBody>
      </p:sp>
    </p:spTree>
    <p:extLst>
      <p:ext uri="{BB962C8B-B14F-4D97-AF65-F5344CB8AC3E}">
        <p14:creationId xmlns:p14="http://schemas.microsoft.com/office/powerpoint/2010/main" val="119950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7B84A-6FCB-335E-E371-324DB6F46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292ECF-BCFD-351A-78EC-265952AB89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E311F8-405D-36C6-616A-5C8247EFE4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69337C-31E5-62A6-DA0F-7000ED42829B}"/>
              </a:ext>
            </a:extLst>
          </p:cNvPr>
          <p:cNvSpPr>
            <a:spLocks noGrp="1"/>
          </p:cNvSpPr>
          <p:nvPr>
            <p:ph type="dt" sz="half" idx="10"/>
          </p:nvPr>
        </p:nvSpPr>
        <p:spPr/>
        <p:txBody>
          <a:bodyPr/>
          <a:lstStyle/>
          <a:p>
            <a:fld id="{D1B7CEEC-5B8A-49BF-B4C2-705CC8FF179F}" type="datetimeFigureOut">
              <a:rPr lang="en-US" smtClean="0"/>
              <a:t>12/12/2024</a:t>
            </a:fld>
            <a:endParaRPr lang="en-US"/>
          </a:p>
        </p:txBody>
      </p:sp>
    </p:spTree>
    <p:extLst>
      <p:ext uri="{BB962C8B-B14F-4D97-AF65-F5344CB8AC3E}">
        <p14:creationId xmlns:p14="http://schemas.microsoft.com/office/powerpoint/2010/main" val="2897455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19B89-0F2D-04A8-73C0-38980A9559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EE5430-2FBC-5737-1444-DA72BADCDE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94DB5D-9626-AD52-6A8F-96A881A26D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89DD38-C47F-003F-A5A6-D21AE4DC4C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452EA9-33A9-F73E-C98B-B0843CFE03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F83AE5-B756-55C6-EC2E-67CFD8FC6728}"/>
              </a:ext>
            </a:extLst>
          </p:cNvPr>
          <p:cNvSpPr>
            <a:spLocks noGrp="1"/>
          </p:cNvSpPr>
          <p:nvPr>
            <p:ph type="dt" sz="half" idx="10"/>
          </p:nvPr>
        </p:nvSpPr>
        <p:spPr/>
        <p:txBody>
          <a:bodyPr/>
          <a:lstStyle/>
          <a:p>
            <a:fld id="{D1B7CEEC-5B8A-49BF-B4C2-705CC8FF179F}" type="datetimeFigureOut">
              <a:rPr lang="en-US" smtClean="0"/>
              <a:t>12/12/2024</a:t>
            </a:fld>
            <a:endParaRPr lang="en-US"/>
          </a:p>
        </p:txBody>
      </p:sp>
    </p:spTree>
    <p:extLst>
      <p:ext uri="{BB962C8B-B14F-4D97-AF65-F5344CB8AC3E}">
        <p14:creationId xmlns:p14="http://schemas.microsoft.com/office/powerpoint/2010/main" val="3159407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E041C-0138-510A-732C-A35590FB98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D12F78-46DA-B4E5-0881-F9467279BD5C}"/>
              </a:ext>
            </a:extLst>
          </p:cNvPr>
          <p:cNvSpPr>
            <a:spLocks noGrp="1"/>
          </p:cNvSpPr>
          <p:nvPr>
            <p:ph type="dt" sz="half" idx="10"/>
          </p:nvPr>
        </p:nvSpPr>
        <p:spPr/>
        <p:txBody>
          <a:bodyPr/>
          <a:lstStyle/>
          <a:p>
            <a:fld id="{D1B7CEEC-5B8A-49BF-B4C2-705CC8FF179F}" type="datetimeFigureOut">
              <a:rPr lang="en-US" smtClean="0"/>
              <a:t>12/12/2024</a:t>
            </a:fld>
            <a:endParaRPr lang="en-US"/>
          </a:p>
        </p:txBody>
      </p:sp>
    </p:spTree>
    <p:extLst>
      <p:ext uri="{BB962C8B-B14F-4D97-AF65-F5344CB8AC3E}">
        <p14:creationId xmlns:p14="http://schemas.microsoft.com/office/powerpoint/2010/main" val="3159957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09A923-1695-9DD3-0EFC-92703D455052}"/>
              </a:ext>
            </a:extLst>
          </p:cNvPr>
          <p:cNvSpPr>
            <a:spLocks noGrp="1"/>
          </p:cNvSpPr>
          <p:nvPr>
            <p:ph type="dt" sz="half" idx="10"/>
          </p:nvPr>
        </p:nvSpPr>
        <p:spPr/>
        <p:txBody>
          <a:bodyPr/>
          <a:lstStyle/>
          <a:p>
            <a:fld id="{D1B7CEEC-5B8A-49BF-B4C2-705CC8FF179F}" type="datetimeFigureOut">
              <a:rPr lang="en-US" smtClean="0"/>
              <a:t>12/12/2024</a:t>
            </a:fld>
            <a:endParaRPr lang="en-US"/>
          </a:p>
        </p:txBody>
      </p:sp>
    </p:spTree>
    <p:extLst>
      <p:ext uri="{BB962C8B-B14F-4D97-AF65-F5344CB8AC3E}">
        <p14:creationId xmlns:p14="http://schemas.microsoft.com/office/powerpoint/2010/main" val="3466703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BF0F-84AE-7AFF-1389-4A36908267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61CB3A-24B7-C272-1873-A656C9105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C95288-CD6D-681C-DF57-33E88E760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B24221-02D8-87DE-4A36-6FCF55C38811}"/>
              </a:ext>
            </a:extLst>
          </p:cNvPr>
          <p:cNvSpPr>
            <a:spLocks noGrp="1"/>
          </p:cNvSpPr>
          <p:nvPr>
            <p:ph type="dt" sz="half" idx="10"/>
          </p:nvPr>
        </p:nvSpPr>
        <p:spPr/>
        <p:txBody>
          <a:bodyPr/>
          <a:lstStyle/>
          <a:p>
            <a:fld id="{D1B7CEEC-5B8A-49BF-B4C2-705CC8FF179F}" type="datetimeFigureOut">
              <a:rPr lang="en-US" smtClean="0"/>
              <a:t>12/12/2024</a:t>
            </a:fld>
            <a:endParaRPr lang="en-US"/>
          </a:p>
        </p:txBody>
      </p:sp>
    </p:spTree>
    <p:extLst>
      <p:ext uri="{BB962C8B-B14F-4D97-AF65-F5344CB8AC3E}">
        <p14:creationId xmlns:p14="http://schemas.microsoft.com/office/powerpoint/2010/main" val="1601312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D237-BCE0-F5B9-CBCC-2AFCC06C2F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4CCF5F-EB45-93CB-017B-0B53DB122E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9116893-E183-EBA9-C415-C1A41ADEFC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38F907-360E-3187-9C19-5A7433246B9F}"/>
              </a:ext>
            </a:extLst>
          </p:cNvPr>
          <p:cNvSpPr>
            <a:spLocks noGrp="1"/>
          </p:cNvSpPr>
          <p:nvPr>
            <p:ph type="dt" sz="half" idx="10"/>
          </p:nvPr>
        </p:nvSpPr>
        <p:spPr/>
        <p:txBody>
          <a:bodyPr/>
          <a:lstStyle/>
          <a:p>
            <a:fld id="{D1B7CEEC-5B8A-49BF-B4C2-705CC8FF179F}" type="datetimeFigureOut">
              <a:rPr lang="en-US" smtClean="0"/>
              <a:t>12/12/2024</a:t>
            </a:fld>
            <a:endParaRPr lang="en-US"/>
          </a:p>
        </p:txBody>
      </p:sp>
    </p:spTree>
    <p:extLst>
      <p:ext uri="{BB962C8B-B14F-4D97-AF65-F5344CB8AC3E}">
        <p14:creationId xmlns:p14="http://schemas.microsoft.com/office/powerpoint/2010/main" val="3464896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4F8554-69E9-8D46-9A75-121A2AABEFB0}"/>
              </a:ext>
            </a:extLst>
          </p:cNvPr>
          <p:cNvSpPr/>
          <p:nvPr/>
        </p:nvSpPr>
        <p:spPr>
          <a:xfrm>
            <a:off x="0" y="6620920"/>
            <a:ext cx="12192000" cy="237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EE04F3FB-1646-01AA-A367-055D3B1798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1B6B5F-0C8F-C74E-DA32-2E7900CC11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Graphical user interface, text&#10;&#10;Description automatically generated with medium confidence">
            <a:extLst>
              <a:ext uri="{FF2B5EF4-FFF2-40B4-BE49-F238E27FC236}">
                <a16:creationId xmlns:a16="http://schemas.microsoft.com/office/drawing/2014/main" id="{E85258B3-6127-A60E-FEC2-97FB8B115F1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82200" y="5695012"/>
            <a:ext cx="1716594" cy="616888"/>
          </a:xfrm>
          <a:prstGeom prst="rect">
            <a:avLst/>
          </a:prstGeom>
        </p:spPr>
      </p:pic>
      <p:sp>
        <p:nvSpPr>
          <p:cNvPr id="8" name="Flowchart: Data 7">
            <a:extLst>
              <a:ext uri="{FF2B5EF4-FFF2-40B4-BE49-F238E27FC236}">
                <a16:creationId xmlns:a16="http://schemas.microsoft.com/office/drawing/2014/main" id="{7D10107D-49CD-7B75-DC10-92625FDB40F6}"/>
              </a:ext>
            </a:extLst>
          </p:cNvPr>
          <p:cNvSpPr/>
          <p:nvPr/>
        </p:nvSpPr>
        <p:spPr>
          <a:xfrm>
            <a:off x="-43862" y="-9671"/>
            <a:ext cx="4343947" cy="26826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8152"/>
              <a:gd name="connsiteY0" fmla="*/ 9320 h 10000"/>
              <a:gd name="connsiteX1" fmla="*/ 152 w 8152"/>
              <a:gd name="connsiteY1" fmla="*/ 0 h 10000"/>
              <a:gd name="connsiteX2" fmla="*/ 8152 w 8152"/>
              <a:gd name="connsiteY2" fmla="*/ 0 h 10000"/>
              <a:gd name="connsiteX3" fmla="*/ 6152 w 8152"/>
              <a:gd name="connsiteY3" fmla="*/ 10000 h 10000"/>
              <a:gd name="connsiteX4" fmla="*/ 0 w 8152"/>
              <a:gd name="connsiteY4" fmla="*/ 9320 h 10000"/>
              <a:gd name="connsiteX0" fmla="*/ 2 w 10002"/>
              <a:gd name="connsiteY0" fmla="*/ 9320 h 10000"/>
              <a:gd name="connsiteX1" fmla="*/ 19 w 10002"/>
              <a:gd name="connsiteY1" fmla="*/ 0 h 10000"/>
              <a:gd name="connsiteX2" fmla="*/ 10002 w 10002"/>
              <a:gd name="connsiteY2" fmla="*/ 0 h 10000"/>
              <a:gd name="connsiteX3" fmla="*/ 7549 w 10002"/>
              <a:gd name="connsiteY3" fmla="*/ 10000 h 10000"/>
              <a:gd name="connsiteX4" fmla="*/ 2 w 10002"/>
              <a:gd name="connsiteY4" fmla="*/ 9320 h 10000"/>
              <a:gd name="connsiteX0" fmla="*/ 101 w 9995"/>
              <a:gd name="connsiteY0" fmla="*/ 8980 h 10000"/>
              <a:gd name="connsiteX1" fmla="*/ 12 w 9995"/>
              <a:gd name="connsiteY1" fmla="*/ 0 h 10000"/>
              <a:gd name="connsiteX2" fmla="*/ 9995 w 9995"/>
              <a:gd name="connsiteY2" fmla="*/ 0 h 10000"/>
              <a:gd name="connsiteX3" fmla="*/ 7542 w 9995"/>
              <a:gd name="connsiteY3" fmla="*/ 10000 h 10000"/>
              <a:gd name="connsiteX4" fmla="*/ 101 w 9995"/>
              <a:gd name="connsiteY4" fmla="*/ 8980 h 10000"/>
              <a:gd name="connsiteX0" fmla="*/ 0 w 9899"/>
              <a:gd name="connsiteY0" fmla="*/ 9320 h 10340"/>
              <a:gd name="connsiteX1" fmla="*/ 187 w 9899"/>
              <a:gd name="connsiteY1" fmla="*/ 0 h 10340"/>
              <a:gd name="connsiteX2" fmla="*/ 9899 w 9899"/>
              <a:gd name="connsiteY2" fmla="*/ 340 h 10340"/>
              <a:gd name="connsiteX3" fmla="*/ 7445 w 9899"/>
              <a:gd name="connsiteY3" fmla="*/ 10340 h 10340"/>
              <a:gd name="connsiteX4" fmla="*/ 0 w 9899"/>
              <a:gd name="connsiteY4" fmla="*/ 9320 h 10340"/>
              <a:gd name="connsiteX0" fmla="*/ 2 w 10002"/>
              <a:gd name="connsiteY0" fmla="*/ 8685 h 9671"/>
              <a:gd name="connsiteX1" fmla="*/ 20 w 10002"/>
              <a:gd name="connsiteY1" fmla="*/ 329 h 9671"/>
              <a:gd name="connsiteX2" fmla="*/ 10002 w 10002"/>
              <a:gd name="connsiteY2" fmla="*/ 0 h 9671"/>
              <a:gd name="connsiteX3" fmla="*/ 7523 w 10002"/>
              <a:gd name="connsiteY3" fmla="*/ 9671 h 9671"/>
              <a:gd name="connsiteX4" fmla="*/ 2 w 10002"/>
              <a:gd name="connsiteY4" fmla="*/ 8685 h 9671"/>
              <a:gd name="connsiteX0" fmla="*/ 0 w 10062"/>
              <a:gd name="connsiteY0" fmla="*/ 8980 h 10000"/>
              <a:gd name="connsiteX1" fmla="*/ 82 w 10062"/>
              <a:gd name="connsiteY1" fmla="*/ 340 h 10000"/>
              <a:gd name="connsiteX2" fmla="*/ 10062 w 10062"/>
              <a:gd name="connsiteY2" fmla="*/ 0 h 10000"/>
              <a:gd name="connsiteX3" fmla="*/ 7583 w 10062"/>
              <a:gd name="connsiteY3" fmla="*/ 10000 h 10000"/>
              <a:gd name="connsiteX4" fmla="*/ 0 w 10062"/>
              <a:gd name="connsiteY4" fmla="*/ 8980 h 10000"/>
              <a:gd name="connsiteX0" fmla="*/ 0 w 10062"/>
              <a:gd name="connsiteY0" fmla="*/ 8980 h 10000"/>
              <a:gd name="connsiteX1" fmla="*/ 39 w 10062"/>
              <a:gd name="connsiteY1" fmla="*/ 340 h 10000"/>
              <a:gd name="connsiteX2" fmla="*/ 10062 w 10062"/>
              <a:gd name="connsiteY2" fmla="*/ 0 h 10000"/>
              <a:gd name="connsiteX3" fmla="*/ 7583 w 10062"/>
              <a:gd name="connsiteY3" fmla="*/ 10000 h 10000"/>
              <a:gd name="connsiteX4" fmla="*/ 0 w 10062"/>
              <a:gd name="connsiteY4" fmla="*/ 8980 h 10000"/>
              <a:gd name="connsiteX0" fmla="*/ 40 w 10102"/>
              <a:gd name="connsiteY0" fmla="*/ 9354 h 10374"/>
              <a:gd name="connsiteX1" fmla="*/ 15 w 10102"/>
              <a:gd name="connsiteY1" fmla="*/ 0 h 10374"/>
              <a:gd name="connsiteX2" fmla="*/ 10102 w 10102"/>
              <a:gd name="connsiteY2" fmla="*/ 374 h 10374"/>
              <a:gd name="connsiteX3" fmla="*/ 7623 w 10102"/>
              <a:gd name="connsiteY3" fmla="*/ 10374 h 10374"/>
              <a:gd name="connsiteX4" fmla="*/ 40 w 10102"/>
              <a:gd name="connsiteY4" fmla="*/ 9354 h 10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2" h="10374">
                <a:moveTo>
                  <a:pt x="40" y="9354"/>
                </a:moveTo>
                <a:cubicBezTo>
                  <a:pt x="104" y="6247"/>
                  <a:pt x="-48" y="3107"/>
                  <a:pt x="15" y="0"/>
                </a:cubicBezTo>
                <a:lnTo>
                  <a:pt x="10102" y="374"/>
                </a:lnTo>
                <a:lnTo>
                  <a:pt x="7623" y="10374"/>
                </a:lnTo>
                <a:lnTo>
                  <a:pt x="40" y="935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ata 8">
            <a:extLst>
              <a:ext uri="{FF2B5EF4-FFF2-40B4-BE49-F238E27FC236}">
                <a16:creationId xmlns:a16="http://schemas.microsoft.com/office/drawing/2014/main" id="{D6818977-5372-4697-0484-31C3F978FDD3}"/>
              </a:ext>
            </a:extLst>
          </p:cNvPr>
          <p:cNvSpPr/>
          <p:nvPr/>
        </p:nvSpPr>
        <p:spPr>
          <a:xfrm>
            <a:off x="3104828" y="-18473"/>
            <a:ext cx="6010101" cy="271859"/>
          </a:xfrm>
          <a:prstGeom prst="flowChartInputOutp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ata 9">
            <a:extLst>
              <a:ext uri="{FF2B5EF4-FFF2-40B4-BE49-F238E27FC236}">
                <a16:creationId xmlns:a16="http://schemas.microsoft.com/office/drawing/2014/main" id="{450BC785-DA12-1E90-5CAB-8CCA7613D246}"/>
              </a:ext>
            </a:extLst>
          </p:cNvPr>
          <p:cNvSpPr/>
          <p:nvPr/>
        </p:nvSpPr>
        <p:spPr>
          <a:xfrm>
            <a:off x="7928218" y="-14833"/>
            <a:ext cx="4278270" cy="27144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8000"/>
              <a:gd name="connsiteY0" fmla="*/ 10000 h 10000"/>
              <a:gd name="connsiteX1" fmla="*/ 2000 w 8000"/>
              <a:gd name="connsiteY1" fmla="*/ 0 h 10000"/>
              <a:gd name="connsiteX2" fmla="*/ 7997 w 8000"/>
              <a:gd name="connsiteY2" fmla="*/ 340 h 10000"/>
              <a:gd name="connsiteX3" fmla="*/ 8000 w 8000"/>
              <a:gd name="connsiteY3" fmla="*/ 10000 h 10000"/>
              <a:gd name="connsiteX4" fmla="*/ 0 w 8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 h="10000">
                <a:moveTo>
                  <a:pt x="0" y="10000"/>
                </a:moveTo>
                <a:lnTo>
                  <a:pt x="2000" y="0"/>
                </a:lnTo>
                <a:lnTo>
                  <a:pt x="7997" y="340"/>
                </a:lnTo>
                <a:lnTo>
                  <a:pt x="8000" y="10000"/>
                </a:lnTo>
                <a:lnTo>
                  <a:pt x="0" y="10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69D7E4B3-FB1E-9576-2679-C0C34C3BE2CB}"/>
              </a:ext>
            </a:extLst>
          </p:cNvPr>
          <p:cNvSpPr>
            <a:spLocks noGrp="1"/>
          </p:cNvSpPr>
          <p:nvPr>
            <p:ph type="dt" sz="half" idx="2"/>
          </p:nvPr>
        </p:nvSpPr>
        <p:spPr>
          <a:xfrm>
            <a:off x="150620" y="6556897"/>
            <a:ext cx="2743200" cy="365125"/>
          </a:xfrm>
          <a:prstGeom prst="rect">
            <a:avLst/>
          </a:prstGeom>
        </p:spPr>
        <p:txBody>
          <a:bodyPr vert="horz" lIns="91440" tIns="45720" rIns="91440" bIns="45720" rtlCol="0" anchor="ctr"/>
          <a:lstStyle>
            <a:lvl1pPr algn="l">
              <a:defRPr sz="1200">
                <a:solidFill>
                  <a:schemeClr val="bg1"/>
                </a:solidFill>
              </a:defRPr>
            </a:lvl1pPr>
          </a:lstStyle>
          <a:p>
            <a:fld id="{D1B7CEEC-5B8A-49BF-B4C2-705CC8FF179F}" type="datetimeFigureOut">
              <a:rPr lang="en-US" smtClean="0"/>
              <a:pPr/>
              <a:t>12/12/2024</a:t>
            </a:fld>
            <a:endParaRPr lang="en-US" dirty="0"/>
          </a:p>
        </p:txBody>
      </p:sp>
      <p:cxnSp>
        <p:nvCxnSpPr>
          <p:cNvPr id="6" name="Straight Connector 5">
            <a:extLst>
              <a:ext uri="{FF2B5EF4-FFF2-40B4-BE49-F238E27FC236}">
                <a16:creationId xmlns:a16="http://schemas.microsoft.com/office/drawing/2014/main" id="{D6FCC3F0-82DD-1060-E95B-590645278A83}"/>
              </a:ext>
            </a:extLst>
          </p:cNvPr>
          <p:cNvCxnSpPr>
            <a:cxnSpLocks/>
            <a:endCxn id="10" idx="3"/>
          </p:cNvCxnSpPr>
          <p:nvPr userDrawn="1"/>
        </p:nvCxnSpPr>
        <p:spPr>
          <a:xfrm flipV="1">
            <a:off x="-18472" y="256615"/>
            <a:ext cx="12224960" cy="6727"/>
          </a:xfrm>
          <a:prstGeom prst="line">
            <a:avLst/>
          </a:prstGeom>
          <a:ln w="63500"/>
        </p:spPr>
        <p:style>
          <a:lnRef idx="3">
            <a:schemeClr val="accent3"/>
          </a:lnRef>
          <a:fillRef idx="0">
            <a:schemeClr val="accent3"/>
          </a:fillRef>
          <a:effectRef idx="2">
            <a:schemeClr val="accent3"/>
          </a:effectRef>
          <a:fontRef idx="minor">
            <a:schemeClr val="tx1"/>
          </a:fontRef>
        </p:style>
      </p:cxnSp>
      <p:cxnSp>
        <p:nvCxnSpPr>
          <p:cNvPr id="14" name="Straight Connector 13">
            <a:extLst>
              <a:ext uri="{FF2B5EF4-FFF2-40B4-BE49-F238E27FC236}">
                <a16:creationId xmlns:a16="http://schemas.microsoft.com/office/drawing/2014/main" id="{E1EFC4E7-D7E1-0D76-4569-C3A80FDE27E3}"/>
              </a:ext>
            </a:extLst>
          </p:cNvPr>
          <p:cNvCxnSpPr>
            <a:cxnSpLocks/>
          </p:cNvCxnSpPr>
          <p:nvPr userDrawn="1"/>
        </p:nvCxnSpPr>
        <p:spPr>
          <a:xfrm>
            <a:off x="-18472" y="6594657"/>
            <a:ext cx="12210472" cy="0"/>
          </a:xfrm>
          <a:prstGeom prst="line">
            <a:avLst/>
          </a:prstGeom>
          <a:ln w="63500"/>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013492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loc.gov/aba/publications/FreeLCDGT/2023-DEMOGRAPHIC.pdf" TargetMode="External"/><Relationship Id="rId3" Type="http://schemas.openxmlformats.org/officeDocument/2006/relationships/hyperlink" Target="https://classweb.org/Menu/" TargetMode="External"/><Relationship Id="rId7" Type="http://schemas.openxmlformats.org/officeDocument/2006/relationships/hyperlink" Target="https://www.loc.gov/aba/cataloging/subject/weeklylist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classweb.org/approved-subjects/2408x.html?loclr=eashal" TargetMode="External"/><Relationship Id="rId11" Type="http://schemas.openxmlformats.org/officeDocument/2006/relationships/hyperlink" Target="https://loc.gov/aba/pcc/taskgroup/TG-on-Gender-charge.pdf" TargetMode="External"/><Relationship Id="rId5" Type="http://schemas.openxmlformats.org/officeDocument/2006/relationships/hyperlink" Target="https://classweb.org/approved-subjects/2407x.html?loclr=eashal" TargetMode="External"/><Relationship Id="rId10" Type="http://schemas.openxmlformats.org/officeDocument/2006/relationships/hyperlink" Target="https://www.loc.gov/aba/pcc/documents/gender-in-NARs-revised-report.pdf" TargetMode="External"/><Relationship Id="rId4" Type="http://schemas.openxmlformats.org/officeDocument/2006/relationships/hyperlink" Target="https://www.loc.gov/aba/publications/FreeLCDGT/2020%20LCDGT%20intro.pdf" TargetMode="External"/><Relationship Id="rId9" Type="http://schemas.openxmlformats.org/officeDocument/2006/relationships/hyperlink" Target="https://www.oclc.org/bibformats/en/home.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unknowncystic.com/2012/05/"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mailto:cmc@illinoisheartland.org" TargetMode="External"/><Relationship Id="rId7"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2FC8E-6527-B95A-6CD4-C40BEA81D4FC}"/>
              </a:ext>
            </a:extLst>
          </p:cNvPr>
          <p:cNvSpPr>
            <a:spLocks noGrp="1"/>
          </p:cNvSpPr>
          <p:nvPr>
            <p:ph type="ctrTitle"/>
          </p:nvPr>
        </p:nvSpPr>
        <p:spPr>
          <a:xfrm>
            <a:off x="262128" y="1680147"/>
            <a:ext cx="9144000" cy="2387600"/>
          </a:xfrm>
        </p:spPr>
        <p:txBody>
          <a:bodyPr>
            <a:normAutofit fontScale="90000"/>
          </a:bodyPr>
          <a:lstStyle/>
          <a:p>
            <a:r>
              <a:rPr lang="en-US" dirty="0"/>
              <a:t>Who Are You?: Library of Congress Demographic Group Terms (LCDGT)</a:t>
            </a:r>
          </a:p>
        </p:txBody>
      </p:sp>
      <p:sp>
        <p:nvSpPr>
          <p:cNvPr id="3" name="Subtitle 2">
            <a:extLst>
              <a:ext uri="{FF2B5EF4-FFF2-40B4-BE49-F238E27FC236}">
                <a16:creationId xmlns:a16="http://schemas.microsoft.com/office/drawing/2014/main" id="{0D977563-D9E4-A15C-23D2-8DB439AE896D}"/>
              </a:ext>
            </a:extLst>
          </p:cNvPr>
          <p:cNvSpPr>
            <a:spLocks noGrp="1"/>
          </p:cNvSpPr>
          <p:nvPr>
            <p:ph type="subTitle" idx="1"/>
          </p:nvPr>
        </p:nvSpPr>
        <p:spPr>
          <a:xfrm>
            <a:off x="262128" y="4159822"/>
            <a:ext cx="9144000" cy="482852"/>
          </a:xfrm>
        </p:spPr>
        <p:txBody>
          <a:bodyPr/>
          <a:lstStyle/>
          <a:p>
            <a:r>
              <a:rPr lang="en-US" dirty="0"/>
              <a:t>Dr. Pamela Thomas, Bibliographic Grant Manager, IHLS/CMC</a:t>
            </a:r>
          </a:p>
        </p:txBody>
      </p:sp>
      <p:sp>
        <p:nvSpPr>
          <p:cNvPr id="4" name="Text Placeholder 3">
            <a:extLst>
              <a:ext uri="{FF2B5EF4-FFF2-40B4-BE49-F238E27FC236}">
                <a16:creationId xmlns:a16="http://schemas.microsoft.com/office/drawing/2014/main" id="{E9F0CF97-8B4F-3DE7-E205-2430A4A95E78}"/>
              </a:ext>
            </a:extLst>
          </p:cNvPr>
          <p:cNvSpPr>
            <a:spLocks noGrp="1"/>
          </p:cNvSpPr>
          <p:nvPr>
            <p:ph type="body" sz="quarter" idx="11"/>
          </p:nvPr>
        </p:nvSpPr>
        <p:spPr>
          <a:xfrm>
            <a:off x="262128" y="4728147"/>
            <a:ext cx="9144000" cy="584200"/>
          </a:xfrm>
        </p:spPr>
        <p:txBody>
          <a:bodyPr/>
          <a:lstStyle/>
          <a:p>
            <a:r>
              <a:rPr lang="en-US" dirty="0"/>
              <a:t>Online with the CMC, Dec. 12, 2024, 10 a.m.</a:t>
            </a:r>
          </a:p>
        </p:txBody>
      </p:sp>
    </p:spTree>
    <p:extLst>
      <p:ext uri="{BB962C8B-B14F-4D97-AF65-F5344CB8AC3E}">
        <p14:creationId xmlns:p14="http://schemas.microsoft.com/office/powerpoint/2010/main" val="464903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0C49C-1183-1EB9-CB07-3CD27775DCA9}"/>
              </a:ext>
            </a:extLst>
          </p:cNvPr>
          <p:cNvSpPr>
            <a:spLocks noGrp="1"/>
          </p:cNvSpPr>
          <p:nvPr>
            <p:ph type="title"/>
          </p:nvPr>
        </p:nvSpPr>
        <p:spPr/>
        <p:txBody>
          <a:bodyPr/>
          <a:lstStyle/>
          <a:p>
            <a:r>
              <a:rPr lang="en-US" dirty="0"/>
              <a:t>Gender Terms</a:t>
            </a:r>
          </a:p>
        </p:txBody>
      </p:sp>
      <p:sp>
        <p:nvSpPr>
          <p:cNvPr id="3" name="Content Placeholder 2">
            <a:extLst>
              <a:ext uri="{FF2B5EF4-FFF2-40B4-BE49-F238E27FC236}">
                <a16:creationId xmlns:a16="http://schemas.microsoft.com/office/drawing/2014/main" id="{6287BFF3-F22D-B97C-9E42-5DA9B818DD1A}"/>
              </a:ext>
            </a:extLst>
          </p:cNvPr>
          <p:cNvSpPr>
            <a:spLocks noGrp="1"/>
          </p:cNvSpPr>
          <p:nvPr>
            <p:ph idx="1"/>
          </p:nvPr>
        </p:nvSpPr>
        <p:spPr>
          <a:xfrm>
            <a:off x="661555" y="1537855"/>
            <a:ext cx="10515600" cy="4576763"/>
          </a:xfrm>
        </p:spPr>
        <p:txBody>
          <a:bodyPr/>
          <a:lstStyle/>
          <a:p>
            <a:r>
              <a:rPr lang="en-US" b="0" i="0" dirty="0">
                <a:solidFill>
                  <a:srgbClr val="2B2B2B"/>
                </a:solidFill>
                <a:effectLst/>
                <a:latin typeface="Calibri" panose="020F0502020204030204" pitchFamily="34" charset="0"/>
                <a:ea typeface="Calibri" panose="020F0502020204030204" pitchFamily="34" charset="0"/>
                <a:cs typeface="Calibri" panose="020F0502020204030204" pitchFamily="34" charset="0"/>
              </a:rPr>
              <a:t>LC/PCC practice:</a:t>
            </a:r>
          </a:p>
          <a:p>
            <a:pPr lvl="1"/>
            <a:r>
              <a:rPr lang="en-US" b="0" i="0" dirty="0">
                <a:solidFill>
                  <a:srgbClr val="2B2B2B"/>
                </a:solidFill>
                <a:effectLst/>
                <a:latin typeface="Calibri" panose="020F0502020204030204" pitchFamily="34" charset="0"/>
                <a:ea typeface="Calibri" panose="020F0502020204030204" pitchFamily="34" charset="0"/>
                <a:cs typeface="Calibri" panose="020F0502020204030204" pitchFamily="34" charset="0"/>
              </a:rPr>
              <a:t>Do not record the element.</a:t>
            </a:r>
          </a:p>
          <a:p>
            <a:pPr lvl="1"/>
            <a:r>
              <a:rPr lang="en-US" b="0" i="0" dirty="0">
                <a:solidFill>
                  <a:srgbClr val="2B2B2B"/>
                </a:solidFill>
                <a:effectLst/>
                <a:latin typeface="Calibri" panose="020F0502020204030204" pitchFamily="34" charset="0"/>
                <a:ea typeface="Calibri" panose="020F0502020204030204" pitchFamily="34" charset="0"/>
                <a:cs typeface="Calibri" panose="020F0502020204030204" pitchFamily="34" charset="0"/>
              </a:rPr>
              <a:t>Delete the element from an existing authority record if updating it for another reason.</a:t>
            </a:r>
          </a:p>
          <a:p>
            <a:pPr lvl="1"/>
            <a:r>
              <a:rPr lang="en-US" b="0" i="0" dirty="0">
                <a:solidFill>
                  <a:srgbClr val="2B2B2B"/>
                </a:solidFill>
                <a:effectLst/>
                <a:latin typeface="Calibri" panose="020F0502020204030204" pitchFamily="34" charset="0"/>
                <a:ea typeface="Calibri" panose="020F0502020204030204" pitchFamily="34" charset="0"/>
                <a:cs typeface="Calibri" panose="020F0502020204030204" pitchFamily="34" charset="0"/>
              </a:rPr>
              <a:t>Use judgment when deciding whether to record gender information as part of another element. </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2662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0B9FC-0F41-70B2-1AE8-0B3D10275FEB}"/>
              </a:ext>
            </a:extLst>
          </p:cNvPr>
          <p:cNvSpPr>
            <a:spLocks noGrp="1"/>
          </p:cNvSpPr>
          <p:nvPr>
            <p:ph type="title"/>
          </p:nvPr>
        </p:nvSpPr>
        <p:spPr/>
        <p:txBody>
          <a:bodyPr/>
          <a:lstStyle/>
          <a:p>
            <a:r>
              <a:rPr lang="en-US" dirty="0"/>
              <a:t>LCDGT Categories</a:t>
            </a:r>
          </a:p>
        </p:txBody>
      </p:sp>
      <p:sp>
        <p:nvSpPr>
          <p:cNvPr id="3" name="Content Placeholder 2">
            <a:extLst>
              <a:ext uri="{FF2B5EF4-FFF2-40B4-BE49-F238E27FC236}">
                <a16:creationId xmlns:a16="http://schemas.microsoft.com/office/drawing/2014/main" id="{9DF9C076-FBBE-A58D-28A7-8618739D4F14}"/>
              </a:ext>
            </a:extLst>
          </p:cNvPr>
          <p:cNvSpPr>
            <a:spLocks noGrp="1"/>
          </p:cNvSpPr>
          <p:nvPr>
            <p:ph idx="1"/>
          </p:nvPr>
        </p:nvSpPr>
        <p:spPr>
          <a:xfrm>
            <a:off x="838200" y="1690688"/>
            <a:ext cx="10515600" cy="4486275"/>
          </a:xfrm>
        </p:spPr>
        <p:txBody>
          <a:bodyPr>
            <a:normAutofit lnSpcReduction="10000"/>
          </a:bodyPr>
          <a:lstStyle/>
          <a:p>
            <a:r>
              <a:rPr lang="en-US" dirty="0"/>
              <a:t>Age [age]</a:t>
            </a:r>
          </a:p>
          <a:p>
            <a:r>
              <a:rPr lang="en-US" dirty="0"/>
              <a:t>Educational level [</a:t>
            </a:r>
            <a:r>
              <a:rPr lang="en-US" dirty="0" err="1"/>
              <a:t>edu</a:t>
            </a:r>
            <a:r>
              <a:rPr lang="en-US" dirty="0"/>
              <a:t>]</a:t>
            </a:r>
          </a:p>
          <a:p>
            <a:r>
              <a:rPr lang="en-US" dirty="0"/>
              <a:t>Ethnic/Cultural [eth]</a:t>
            </a:r>
          </a:p>
          <a:p>
            <a:r>
              <a:rPr lang="en-US" dirty="0"/>
              <a:t>Language [</a:t>
            </a:r>
            <a:r>
              <a:rPr lang="en-US" dirty="0" err="1"/>
              <a:t>lng</a:t>
            </a:r>
            <a:r>
              <a:rPr lang="en-US" dirty="0"/>
              <a:t>]</a:t>
            </a:r>
          </a:p>
          <a:p>
            <a:r>
              <a:rPr lang="en-US" dirty="0"/>
              <a:t>Medical, psychological, and disability [</a:t>
            </a:r>
            <a:r>
              <a:rPr lang="en-US" dirty="0" err="1"/>
              <a:t>mpd</a:t>
            </a:r>
            <a:r>
              <a:rPr lang="en-US" dirty="0"/>
              <a:t>]</a:t>
            </a:r>
          </a:p>
          <a:p>
            <a:r>
              <a:rPr lang="en-US" dirty="0"/>
              <a:t>National/Regional [nat]</a:t>
            </a:r>
          </a:p>
          <a:p>
            <a:r>
              <a:rPr lang="en-US" dirty="0"/>
              <a:t>Occupation/Field of activity [occ]</a:t>
            </a:r>
          </a:p>
          <a:p>
            <a:r>
              <a:rPr lang="en-US" dirty="0"/>
              <a:t>Religion [</a:t>
            </a:r>
            <a:r>
              <a:rPr lang="en-US" dirty="0" err="1"/>
              <a:t>rel</a:t>
            </a:r>
            <a:r>
              <a:rPr lang="en-US" dirty="0"/>
              <a:t>]</a:t>
            </a:r>
          </a:p>
          <a:p>
            <a:r>
              <a:rPr lang="en-US" dirty="0"/>
              <a:t>Social [soc]</a:t>
            </a:r>
          </a:p>
          <a:p>
            <a:endParaRPr lang="en-US" dirty="0"/>
          </a:p>
        </p:txBody>
      </p:sp>
    </p:spTree>
    <p:extLst>
      <p:ext uri="{BB962C8B-B14F-4D97-AF65-F5344CB8AC3E}">
        <p14:creationId xmlns:p14="http://schemas.microsoft.com/office/powerpoint/2010/main" val="1276230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9555D-EEB4-951E-3034-4F5B91A67A1D}"/>
              </a:ext>
            </a:extLst>
          </p:cNvPr>
          <p:cNvSpPr>
            <a:spLocks noGrp="1"/>
          </p:cNvSpPr>
          <p:nvPr>
            <p:ph type="title"/>
          </p:nvPr>
        </p:nvSpPr>
        <p:spPr/>
        <p:txBody>
          <a:bodyPr/>
          <a:lstStyle/>
          <a:p>
            <a:r>
              <a:rPr lang="en-US" dirty="0"/>
              <a:t>Age [age] Category</a:t>
            </a:r>
          </a:p>
        </p:txBody>
      </p:sp>
      <p:sp>
        <p:nvSpPr>
          <p:cNvPr id="3" name="Content Placeholder 2">
            <a:extLst>
              <a:ext uri="{FF2B5EF4-FFF2-40B4-BE49-F238E27FC236}">
                <a16:creationId xmlns:a16="http://schemas.microsoft.com/office/drawing/2014/main" id="{5570DE82-1850-E662-F779-D34CF040C6F6}"/>
              </a:ext>
            </a:extLst>
          </p:cNvPr>
          <p:cNvSpPr>
            <a:spLocks noGrp="1"/>
          </p:cNvSpPr>
          <p:nvPr>
            <p:ph idx="1"/>
          </p:nvPr>
        </p:nvSpPr>
        <p:spPr/>
        <p:txBody>
          <a:bodyPr/>
          <a:lstStyle/>
          <a:p>
            <a:r>
              <a:rPr lang="en-US" dirty="0"/>
              <a:t>Title: Road adventures USA.</a:t>
            </a:r>
          </a:p>
          <a:p>
            <a:r>
              <a:rPr lang="en-US" dirty="0"/>
              <a:t>Data: Ages 10 and up.</a:t>
            </a:r>
          </a:p>
          <a:p>
            <a:r>
              <a:rPr lang="en-US" dirty="0"/>
              <a:t>Analysis: The audience is explicitly stated; three terms are necessary to describe it.</a:t>
            </a:r>
          </a:p>
          <a:p>
            <a:r>
              <a:rPr lang="en-US" dirty="0"/>
              <a:t>Terms assigned:</a:t>
            </a:r>
          </a:p>
          <a:p>
            <a:pPr lvl="1"/>
            <a:r>
              <a:rPr lang="en-US" dirty="0"/>
              <a:t>Preteens</a:t>
            </a:r>
          </a:p>
          <a:p>
            <a:pPr lvl="1"/>
            <a:r>
              <a:rPr lang="en-US" dirty="0"/>
              <a:t>Teenagers</a:t>
            </a:r>
          </a:p>
          <a:p>
            <a:pPr lvl="1"/>
            <a:r>
              <a:rPr lang="en-US" dirty="0"/>
              <a:t>Adults</a:t>
            </a:r>
          </a:p>
        </p:txBody>
      </p:sp>
    </p:spTree>
    <p:extLst>
      <p:ext uri="{BB962C8B-B14F-4D97-AF65-F5344CB8AC3E}">
        <p14:creationId xmlns:p14="http://schemas.microsoft.com/office/powerpoint/2010/main" val="2861340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B8273-5E51-EF6D-2A9C-7D46138BC64C}"/>
              </a:ext>
            </a:extLst>
          </p:cNvPr>
          <p:cNvSpPr>
            <a:spLocks noGrp="1"/>
          </p:cNvSpPr>
          <p:nvPr>
            <p:ph type="title"/>
          </p:nvPr>
        </p:nvSpPr>
        <p:spPr/>
        <p:txBody>
          <a:bodyPr/>
          <a:lstStyle/>
          <a:p>
            <a:r>
              <a:rPr lang="en-US" dirty="0"/>
              <a:t>Educational Level [</a:t>
            </a:r>
            <a:r>
              <a:rPr lang="en-US" dirty="0" err="1"/>
              <a:t>edu</a:t>
            </a:r>
            <a:r>
              <a:rPr lang="en-US" dirty="0"/>
              <a:t>]</a:t>
            </a:r>
          </a:p>
        </p:txBody>
      </p:sp>
      <p:sp>
        <p:nvSpPr>
          <p:cNvPr id="3" name="Content Placeholder 2">
            <a:extLst>
              <a:ext uri="{FF2B5EF4-FFF2-40B4-BE49-F238E27FC236}">
                <a16:creationId xmlns:a16="http://schemas.microsoft.com/office/drawing/2014/main" id="{3A0C75ED-0731-E8D1-D0A3-A13D2068FB57}"/>
              </a:ext>
            </a:extLst>
          </p:cNvPr>
          <p:cNvSpPr>
            <a:spLocks noGrp="1"/>
          </p:cNvSpPr>
          <p:nvPr>
            <p:ph idx="1"/>
          </p:nvPr>
        </p:nvSpPr>
        <p:spPr/>
        <p:txBody>
          <a:bodyPr>
            <a:normAutofit/>
          </a:bodyPr>
          <a:lstStyle/>
          <a:p>
            <a:r>
              <a:rPr lang="en-US" dirty="0"/>
              <a:t>Title: Inside the cell.</a:t>
            </a:r>
          </a:p>
          <a:p>
            <a:r>
              <a:rPr lang="en-US" dirty="0"/>
              <a:t>Audience: High school and college students</a:t>
            </a:r>
          </a:p>
          <a:p>
            <a:r>
              <a:rPr lang="en-US" dirty="0"/>
              <a:t>Analysis: Teenagers and Young adults optionally assigned to provide access by age group</a:t>
            </a:r>
          </a:p>
          <a:p>
            <a:r>
              <a:rPr lang="en-US" dirty="0"/>
              <a:t>Terms assigned:</a:t>
            </a:r>
          </a:p>
          <a:p>
            <a:pPr lvl="1"/>
            <a:r>
              <a:rPr lang="en-US" dirty="0"/>
              <a:t>High school students</a:t>
            </a:r>
          </a:p>
          <a:p>
            <a:pPr lvl="1"/>
            <a:r>
              <a:rPr lang="en-US" dirty="0"/>
              <a:t>College students</a:t>
            </a:r>
          </a:p>
          <a:p>
            <a:pPr lvl="1"/>
            <a:r>
              <a:rPr lang="en-US" dirty="0"/>
              <a:t>Teenagers</a:t>
            </a:r>
          </a:p>
          <a:p>
            <a:pPr lvl="1"/>
            <a:r>
              <a:rPr lang="en-US" dirty="0"/>
              <a:t>Young adults</a:t>
            </a:r>
          </a:p>
        </p:txBody>
      </p:sp>
    </p:spTree>
    <p:extLst>
      <p:ext uri="{BB962C8B-B14F-4D97-AF65-F5344CB8AC3E}">
        <p14:creationId xmlns:p14="http://schemas.microsoft.com/office/powerpoint/2010/main" val="562303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74C6B-42E4-EC0F-A863-E16A48234FE6}"/>
              </a:ext>
            </a:extLst>
          </p:cNvPr>
          <p:cNvSpPr>
            <a:spLocks noGrp="1"/>
          </p:cNvSpPr>
          <p:nvPr>
            <p:ph type="title"/>
          </p:nvPr>
        </p:nvSpPr>
        <p:spPr/>
        <p:txBody>
          <a:bodyPr/>
          <a:lstStyle/>
          <a:p>
            <a:r>
              <a:rPr lang="en-US" dirty="0"/>
              <a:t>Ethnic/Cultural [eth]</a:t>
            </a:r>
          </a:p>
        </p:txBody>
      </p:sp>
      <p:sp>
        <p:nvSpPr>
          <p:cNvPr id="3" name="Content Placeholder 2">
            <a:extLst>
              <a:ext uri="{FF2B5EF4-FFF2-40B4-BE49-F238E27FC236}">
                <a16:creationId xmlns:a16="http://schemas.microsoft.com/office/drawing/2014/main" id="{BC72441E-52A9-6CC8-A9E1-AE630F19A7A9}"/>
              </a:ext>
            </a:extLst>
          </p:cNvPr>
          <p:cNvSpPr>
            <a:spLocks noGrp="1"/>
          </p:cNvSpPr>
          <p:nvPr>
            <p:ph idx="1"/>
          </p:nvPr>
        </p:nvSpPr>
        <p:spPr/>
        <p:txBody>
          <a:bodyPr/>
          <a:lstStyle/>
          <a:p>
            <a:r>
              <a:rPr lang="en-US" dirty="0"/>
              <a:t>Dravidians (Indic people)</a:t>
            </a:r>
          </a:p>
          <a:p>
            <a:r>
              <a:rPr lang="en-US" dirty="0"/>
              <a:t>Hmong (Asian people)</a:t>
            </a:r>
          </a:p>
          <a:p>
            <a:r>
              <a:rPr lang="en-US" dirty="0"/>
              <a:t>Kyrgyz (Central Asian people)</a:t>
            </a:r>
          </a:p>
          <a:p>
            <a:r>
              <a:rPr lang="en-US" dirty="0"/>
              <a:t>Sotho (African people)</a:t>
            </a:r>
          </a:p>
          <a:p>
            <a:r>
              <a:rPr lang="en-US" dirty="0"/>
              <a:t>Muscogee (North American people)</a:t>
            </a:r>
          </a:p>
        </p:txBody>
      </p:sp>
    </p:spTree>
    <p:extLst>
      <p:ext uri="{BB962C8B-B14F-4D97-AF65-F5344CB8AC3E}">
        <p14:creationId xmlns:p14="http://schemas.microsoft.com/office/powerpoint/2010/main" val="3193545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A61CD-FBC5-B462-FCAB-A633323E5474}"/>
              </a:ext>
            </a:extLst>
          </p:cNvPr>
          <p:cNvSpPr>
            <a:spLocks noGrp="1"/>
          </p:cNvSpPr>
          <p:nvPr>
            <p:ph type="title"/>
          </p:nvPr>
        </p:nvSpPr>
        <p:spPr/>
        <p:txBody>
          <a:bodyPr/>
          <a:lstStyle/>
          <a:p>
            <a:r>
              <a:rPr lang="en-US" dirty="0"/>
              <a:t>Language [</a:t>
            </a:r>
            <a:r>
              <a:rPr lang="en-US" dirty="0" err="1"/>
              <a:t>lng</a:t>
            </a:r>
            <a:r>
              <a:rPr lang="en-US" dirty="0"/>
              <a:t>]</a:t>
            </a:r>
          </a:p>
        </p:txBody>
      </p:sp>
      <p:sp>
        <p:nvSpPr>
          <p:cNvPr id="3" name="Content Placeholder 2">
            <a:extLst>
              <a:ext uri="{FF2B5EF4-FFF2-40B4-BE49-F238E27FC236}">
                <a16:creationId xmlns:a16="http://schemas.microsoft.com/office/drawing/2014/main" id="{D56D13C0-B1E9-442A-EE35-9B745AB59AF3}"/>
              </a:ext>
            </a:extLst>
          </p:cNvPr>
          <p:cNvSpPr>
            <a:spLocks noGrp="1"/>
          </p:cNvSpPr>
          <p:nvPr>
            <p:ph idx="1"/>
          </p:nvPr>
        </p:nvSpPr>
        <p:spPr/>
        <p:txBody>
          <a:bodyPr/>
          <a:lstStyle/>
          <a:p>
            <a:r>
              <a:rPr lang="en-US" dirty="0"/>
              <a:t>Title: Collins German-English, English-German dictionary.</a:t>
            </a:r>
          </a:p>
          <a:p>
            <a:r>
              <a:rPr lang="en-US" dirty="0"/>
              <a:t>Terms:</a:t>
            </a:r>
          </a:p>
          <a:p>
            <a:pPr lvl="1"/>
            <a:r>
              <a:rPr lang="en-US" dirty="0"/>
              <a:t>English speakers</a:t>
            </a:r>
          </a:p>
          <a:p>
            <a:pPr lvl="1"/>
            <a:r>
              <a:rPr lang="en-US" dirty="0"/>
              <a:t>German speakers </a:t>
            </a:r>
          </a:p>
          <a:p>
            <a:r>
              <a:rPr lang="en-US" dirty="0"/>
              <a:t>American Sign Language users</a:t>
            </a:r>
          </a:p>
          <a:p>
            <a:pPr marL="457200" lvl="1" indent="0">
              <a:buNone/>
            </a:pPr>
            <a:r>
              <a:rPr lang="en-US" dirty="0"/>
              <a:t>[language]</a:t>
            </a:r>
          </a:p>
          <a:p>
            <a:pPr marL="457200" lvl="1" indent="0">
              <a:buNone/>
            </a:pPr>
            <a:r>
              <a:rPr lang="en-US" dirty="0"/>
              <a:t>UF ASL users, Users of American Sign Language, Users of ASL</a:t>
            </a:r>
          </a:p>
        </p:txBody>
      </p:sp>
    </p:spTree>
    <p:extLst>
      <p:ext uri="{BB962C8B-B14F-4D97-AF65-F5344CB8AC3E}">
        <p14:creationId xmlns:p14="http://schemas.microsoft.com/office/powerpoint/2010/main" val="1310622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5051-4F03-732D-980A-1AF56903EBAF}"/>
              </a:ext>
            </a:extLst>
          </p:cNvPr>
          <p:cNvSpPr>
            <a:spLocks noGrp="1"/>
          </p:cNvSpPr>
          <p:nvPr>
            <p:ph type="title"/>
          </p:nvPr>
        </p:nvSpPr>
        <p:spPr/>
        <p:txBody>
          <a:bodyPr/>
          <a:lstStyle/>
          <a:p>
            <a:r>
              <a:rPr lang="en-US" dirty="0"/>
              <a:t>Medical, Psychological, and Disability [</a:t>
            </a:r>
            <a:r>
              <a:rPr lang="en-US" dirty="0" err="1"/>
              <a:t>mpd</a:t>
            </a:r>
            <a:r>
              <a:rPr lang="en-US" dirty="0"/>
              <a:t>]</a:t>
            </a:r>
          </a:p>
        </p:txBody>
      </p:sp>
      <p:sp>
        <p:nvSpPr>
          <p:cNvPr id="3" name="Content Placeholder 2">
            <a:extLst>
              <a:ext uri="{FF2B5EF4-FFF2-40B4-BE49-F238E27FC236}">
                <a16:creationId xmlns:a16="http://schemas.microsoft.com/office/drawing/2014/main" id="{3678B698-89F1-2632-93BB-1DD5B3A1C672}"/>
              </a:ext>
            </a:extLst>
          </p:cNvPr>
          <p:cNvSpPr>
            <a:spLocks noGrp="1"/>
          </p:cNvSpPr>
          <p:nvPr>
            <p:ph idx="1"/>
          </p:nvPr>
        </p:nvSpPr>
        <p:spPr/>
        <p:txBody>
          <a:bodyPr>
            <a:normAutofit/>
          </a:bodyPr>
          <a:lstStyle/>
          <a:p>
            <a:r>
              <a:rPr lang="en-US" dirty="0"/>
              <a:t>245 00 $a Canadian Bates’ guide to health assessment for nurses</a:t>
            </a:r>
          </a:p>
          <a:p>
            <a:r>
              <a:rPr lang="en-US" dirty="0"/>
              <a:t>385 ## $a Nurses $2 lcdgt </a:t>
            </a:r>
          </a:p>
          <a:p>
            <a:r>
              <a:rPr lang="en-US" dirty="0"/>
              <a:t>Alzheimer's patients</a:t>
            </a:r>
          </a:p>
          <a:p>
            <a:pPr marL="457200" lvl="1" indent="0">
              <a:buNone/>
            </a:pPr>
            <a:r>
              <a:rPr lang="en-US" dirty="0"/>
              <a:t>[medical, psychological, and disability]</a:t>
            </a:r>
          </a:p>
          <a:p>
            <a:pPr marL="457200" lvl="1" indent="0">
              <a:buNone/>
            </a:pPr>
            <a:r>
              <a:rPr lang="en-US" dirty="0"/>
              <a:t>BT Patients</a:t>
            </a:r>
          </a:p>
          <a:p>
            <a:r>
              <a:rPr lang="en-US" dirty="0"/>
              <a:t>Amputees</a:t>
            </a:r>
          </a:p>
          <a:p>
            <a:pPr marL="457200" lvl="1" indent="0">
              <a:buNone/>
            </a:pPr>
            <a:r>
              <a:rPr lang="en-US" dirty="0"/>
              <a:t>[medical, psychological, and disability]</a:t>
            </a:r>
          </a:p>
          <a:p>
            <a:pPr marL="457200" lvl="1" indent="0">
              <a:buNone/>
            </a:pPr>
            <a:r>
              <a:rPr lang="en-US" dirty="0"/>
              <a:t>UF Amputation patients, People with limb differences, People with limb loss</a:t>
            </a:r>
          </a:p>
          <a:p>
            <a:pPr marL="457200" lvl="1" indent="0">
              <a:buNone/>
            </a:pPr>
            <a:r>
              <a:rPr lang="en-US" dirty="0"/>
              <a:t>BT Patients, People with disabilities</a:t>
            </a:r>
          </a:p>
          <a:p>
            <a:endParaRPr lang="en-US" dirty="0"/>
          </a:p>
        </p:txBody>
      </p:sp>
    </p:spTree>
    <p:extLst>
      <p:ext uri="{BB962C8B-B14F-4D97-AF65-F5344CB8AC3E}">
        <p14:creationId xmlns:p14="http://schemas.microsoft.com/office/powerpoint/2010/main" val="1224218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7E77C-9854-72F0-859D-6237A3D744B8}"/>
              </a:ext>
            </a:extLst>
          </p:cNvPr>
          <p:cNvSpPr>
            <a:spLocks noGrp="1"/>
          </p:cNvSpPr>
          <p:nvPr>
            <p:ph type="title"/>
          </p:nvPr>
        </p:nvSpPr>
        <p:spPr/>
        <p:txBody>
          <a:bodyPr/>
          <a:lstStyle/>
          <a:p>
            <a:r>
              <a:rPr lang="en-US" dirty="0"/>
              <a:t>National/Regional [nat]</a:t>
            </a:r>
          </a:p>
        </p:txBody>
      </p:sp>
      <p:sp>
        <p:nvSpPr>
          <p:cNvPr id="3" name="Content Placeholder 2">
            <a:extLst>
              <a:ext uri="{FF2B5EF4-FFF2-40B4-BE49-F238E27FC236}">
                <a16:creationId xmlns:a16="http://schemas.microsoft.com/office/drawing/2014/main" id="{2B43CBFE-232F-912C-D1C7-44F010545294}"/>
              </a:ext>
            </a:extLst>
          </p:cNvPr>
          <p:cNvSpPr>
            <a:spLocks noGrp="1"/>
          </p:cNvSpPr>
          <p:nvPr>
            <p:ph idx="1"/>
          </p:nvPr>
        </p:nvSpPr>
        <p:spPr/>
        <p:txBody>
          <a:bodyPr>
            <a:normAutofit/>
          </a:bodyPr>
          <a:lstStyle/>
          <a:p>
            <a:r>
              <a:rPr lang="en-US" dirty="0"/>
              <a:t>Information: An author from Chicago, Illinois </a:t>
            </a:r>
          </a:p>
          <a:p>
            <a:r>
              <a:rPr lang="en-US" dirty="0"/>
              <a:t>Term: Chicagoans</a:t>
            </a:r>
          </a:p>
          <a:p>
            <a:r>
              <a:rPr lang="en-US" dirty="0"/>
              <a:t>Information: A directory of polling places in Budapest, Hungary for the 2022 parliamentary election </a:t>
            </a:r>
          </a:p>
          <a:p>
            <a:r>
              <a:rPr lang="en-US" dirty="0"/>
              <a:t>Term: Budapestians </a:t>
            </a:r>
          </a:p>
          <a:p>
            <a:r>
              <a:rPr lang="en-US" dirty="0" err="1"/>
              <a:t>Amsterdammers</a:t>
            </a:r>
            <a:endParaRPr lang="en-US" dirty="0"/>
          </a:p>
          <a:p>
            <a:pPr marL="457200" lvl="1" indent="0">
              <a:buNone/>
            </a:pPr>
            <a:r>
              <a:rPr lang="en-US" dirty="0"/>
              <a:t>[national/regional]</a:t>
            </a:r>
          </a:p>
          <a:p>
            <a:pPr marL="457200" lvl="1" indent="0">
              <a:buNone/>
            </a:pPr>
            <a:r>
              <a:rPr lang="en-US" dirty="0"/>
              <a:t>UF Amsterdam, Netherlands, residents </a:t>
            </a:r>
            <a:r>
              <a:rPr lang="en-US" dirty="0" err="1"/>
              <a:t>Amsterdamers</a:t>
            </a:r>
            <a:endParaRPr lang="en-US" dirty="0"/>
          </a:p>
          <a:p>
            <a:pPr marL="457200" lvl="1" indent="0">
              <a:buNone/>
            </a:pPr>
            <a:r>
              <a:rPr lang="en-US" dirty="0"/>
              <a:t>BT Dutch</a:t>
            </a:r>
          </a:p>
        </p:txBody>
      </p:sp>
    </p:spTree>
    <p:extLst>
      <p:ext uri="{BB962C8B-B14F-4D97-AF65-F5344CB8AC3E}">
        <p14:creationId xmlns:p14="http://schemas.microsoft.com/office/powerpoint/2010/main" val="1012475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9CD3-0299-19E4-75CB-84B5A371B747}"/>
              </a:ext>
            </a:extLst>
          </p:cNvPr>
          <p:cNvSpPr>
            <a:spLocks noGrp="1"/>
          </p:cNvSpPr>
          <p:nvPr>
            <p:ph type="title"/>
          </p:nvPr>
        </p:nvSpPr>
        <p:spPr/>
        <p:txBody>
          <a:bodyPr/>
          <a:lstStyle/>
          <a:p>
            <a:r>
              <a:rPr lang="en-US" dirty="0"/>
              <a:t>Occupation/Field of Activity [occ]</a:t>
            </a:r>
          </a:p>
        </p:txBody>
      </p:sp>
      <p:sp>
        <p:nvSpPr>
          <p:cNvPr id="3" name="Content Placeholder 2">
            <a:extLst>
              <a:ext uri="{FF2B5EF4-FFF2-40B4-BE49-F238E27FC236}">
                <a16:creationId xmlns:a16="http://schemas.microsoft.com/office/drawing/2014/main" id="{D2DB9FFD-3B3A-93C8-B439-039699C88DF8}"/>
              </a:ext>
            </a:extLst>
          </p:cNvPr>
          <p:cNvSpPr>
            <a:spLocks noGrp="1"/>
          </p:cNvSpPr>
          <p:nvPr>
            <p:ph idx="1"/>
          </p:nvPr>
        </p:nvSpPr>
        <p:spPr/>
        <p:txBody>
          <a:bodyPr>
            <a:normAutofit/>
          </a:bodyPr>
          <a:lstStyle/>
          <a:p>
            <a:r>
              <a:rPr lang="en-US" dirty="0"/>
              <a:t>100 1# $a Greenberg, Ed, $d 1953- $t Photographer's survival manual</a:t>
            </a:r>
          </a:p>
          <a:p>
            <a:r>
              <a:rPr lang="en-US" dirty="0"/>
              <a:t>385 ## $n occ $a Photographers $2 lcdgt </a:t>
            </a:r>
          </a:p>
          <a:p>
            <a:r>
              <a:rPr lang="en-US" dirty="0"/>
              <a:t>150 Bird watchers    </a:t>
            </a:r>
          </a:p>
          <a:p>
            <a:r>
              <a:rPr lang="en-US" dirty="0"/>
              <a:t>072 occ </a:t>
            </a:r>
          </a:p>
          <a:p>
            <a:r>
              <a:rPr lang="en-US" dirty="0"/>
              <a:t>450 UF Birders</a:t>
            </a:r>
          </a:p>
          <a:p>
            <a:r>
              <a:rPr lang="en-US" dirty="0"/>
              <a:t>450 UF Birdwatchers</a:t>
            </a:r>
          </a:p>
          <a:p>
            <a:r>
              <a:rPr lang="en-US" dirty="0"/>
              <a:t>550	BT Naturalists</a:t>
            </a:r>
          </a:p>
          <a:p>
            <a:endParaRPr lang="en-US" dirty="0"/>
          </a:p>
          <a:p>
            <a:endParaRPr lang="en-US" dirty="0"/>
          </a:p>
          <a:p>
            <a:endParaRPr lang="en-US" dirty="0"/>
          </a:p>
        </p:txBody>
      </p:sp>
    </p:spTree>
    <p:extLst>
      <p:ext uri="{BB962C8B-B14F-4D97-AF65-F5344CB8AC3E}">
        <p14:creationId xmlns:p14="http://schemas.microsoft.com/office/powerpoint/2010/main" val="1128567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74CDA-7B59-C5B2-C5CB-FBFE28438225}"/>
              </a:ext>
            </a:extLst>
          </p:cNvPr>
          <p:cNvSpPr>
            <a:spLocks noGrp="1"/>
          </p:cNvSpPr>
          <p:nvPr>
            <p:ph type="title"/>
          </p:nvPr>
        </p:nvSpPr>
        <p:spPr/>
        <p:txBody>
          <a:bodyPr/>
          <a:lstStyle/>
          <a:p>
            <a:r>
              <a:rPr lang="en-US" dirty="0"/>
              <a:t>Religion [</a:t>
            </a:r>
            <a:r>
              <a:rPr lang="en-US" dirty="0" err="1"/>
              <a:t>rel</a:t>
            </a:r>
            <a:r>
              <a:rPr lang="en-US" dirty="0"/>
              <a:t>]</a:t>
            </a:r>
          </a:p>
        </p:txBody>
      </p:sp>
      <p:sp>
        <p:nvSpPr>
          <p:cNvPr id="3" name="Content Placeholder 2">
            <a:extLst>
              <a:ext uri="{FF2B5EF4-FFF2-40B4-BE49-F238E27FC236}">
                <a16:creationId xmlns:a16="http://schemas.microsoft.com/office/drawing/2014/main" id="{0DBC04C6-6C81-75F8-E970-8AFEFEEB6671}"/>
              </a:ext>
            </a:extLst>
          </p:cNvPr>
          <p:cNvSpPr>
            <a:spLocks noGrp="1"/>
          </p:cNvSpPr>
          <p:nvPr>
            <p:ph idx="1"/>
          </p:nvPr>
        </p:nvSpPr>
        <p:spPr/>
        <p:txBody>
          <a:bodyPr>
            <a:normAutofit/>
          </a:bodyPr>
          <a:lstStyle/>
          <a:p>
            <a:r>
              <a:rPr lang="en-US" dirty="0"/>
              <a:t>386 ## $a Muslims $2 lcdgt </a:t>
            </a:r>
          </a:p>
          <a:p>
            <a:r>
              <a:rPr lang="en-US" dirty="0"/>
              <a:t>386 ## $a Jews $2 lcdgt </a:t>
            </a:r>
          </a:p>
          <a:p>
            <a:r>
              <a:rPr lang="en-US" dirty="0"/>
              <a:t>150 Seventh-Day Adventists CHANGE HEADING</a:t>
            </a:r>
          </a:p>
          <a:p>
            <a:r>
              <a:rPr lang="en-US" dirty="0"/>
              <a:t>150 Seventh-day Adventists  </a:t>
            </a:r>
          </a:p>
          <a:p>
            <a:r>
              <a:rPr lang="en-US" dirty="0"/>
              <a:t>072 </a:t>
            </a:r>
            <a:r>
              <a:rPr lang="en-US" dirty="0" err="1"/>
              <a:t>rel</a:t>
            </a:r>
            <a:endParaRPr lang="en-US" dirty="0"/>
          </a:p>
          <a:p>
            <a:r>
              <a:rPr lang="en-US" dirty="0"/>
              <a:t>450 UF Seventh-day Adventist Christians</a:t>
            </a:r>
          </a:p>
          <a:p>
            <a:r>
              <a:rPr lang="en-US" dirty="0"/>
              <a:t>550 BT Adventists</a:t>
            </a:r>
          </a:p>
          <a:p>
            <a:endParaRPr lang="en-US" dirty="0"/>
          </a:p>
          <a:p>
            <a:endParaRPr lang="en-US" dirty="0"/>
          </a:p>
        </p:txBody>
      </p:sp>
    </p:spTree>
    <p:extLst>
      <p:ext uri="{BB962C8B-B14F-4D97-AF65-F5344CB8AC3E}">
        <p14:creationId xmlns:p14="http://schemas.microsoft.com/office/powerpoint/2010/main" val="3765921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E016D-0CE9-36C7-6998-60CDA4B970C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D62C4780-3AC4-B9A0-E1F6-269B7A877871}"/>
              </a:ext>
            </a:extLst>
          </p:cNvPr>
          <p:cNvSpPr>
            <a:spLocks noGrp="1"/>
          </p:cNvSpPr>
          <p:nvPr>
            <p:ph idx="1"/>
          </p:nvPr>
        </p:nvSpPr>
        <p:spPr>
          <a:xfrm>
            <a:off x="838200" y="1690688"/>
            <a:ext cx="10515600" cy="4486275"/>
          </a:xfrm>
        </p:spPr>
        <p:txBody>
          <a:bodyPr>
            <a:normAutofit fontScale="85000" lnSpcReduction="20000"/>
          </a:bodyPr>
          <a:lstStyle/>
          <a:p>
            <a:r>
              <a:rPr lang="en-US" dirty="0"/>
              <a:t>LCDGT definition</a:t>
            </a:r>
          </a:p>
          <a:p>
            <a:r>
              <a:rPr lang="en-US" dirty="0"/>
              <a:t>LCDGT background</a:t>
            </a:r>
          </a:p>
          <a:p>
            <a:r>
              <a:rPr lang="en-US" dirty="0"/>
              <a:t>How to use LCDGT</a:t>
            </a:r>
          </a:p>
          <a:p>
            <a:r>
              <a:rPr lang="en-US" dirty="0"/>
              <a:t>When to use LCDGT </a:t>
            </a:r>
          </a:p>
          <a:p>
            <a:r>
              <a:rPr lang="en-US" dirty="0"/>
              <a:t>Where to use LCDGT</a:t>
            </a:r>
          </a:p>
          <a:p>
            <a:r>
              <a:rPr lang="en-US" dirty="0"/>
              <a:t>Ethical demographic group headings</a:t>
            </a:r>
          </a:p>
          <a:p>
            <a:r>
              <a:rPr lang="en-US" dirty="0"/>
              <a:t>Gender terms</a:t>
            </a:r>
          </a:p>
          <a:p>
            <a:r>
              <a:rPr lang="en-US" dirty="0"/>
              <a:t>LCDGT categories</a:t>
            </a:r>
          </a:p>
          <a:p>
            <a:r>
              <a:rPr lang="en-US" dirty="0"/>
              <a:t>Demographic group headings</a:t>
            </a:r>
          </a:p>
          <a:p>
            <a:r>
              <a:rPr lang="en-US" dirty="0"/>
              <a:t>Subdivision headings</a:t>
            </a:r>
          </a:p>
          <a:p>
            <a:r>
              <a:rPr lang="en-US" dirty="0"/>
              <a:t>Examples</a:t>
            </a:r>
          </a:p>
        </p:txBody>
      </p:sp>
    </p:spTree>
    <p:extLst>
      <p:ext uri="{BB962C8B-B14F-4D97-AF65-F5344CB8AC3E}">
        <p14:creationId xmlns:p14="http://schemas.microsoft.com/office/powerpoint/2010/main" val="3048669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C91-C9CD-6E79-99FF-42A7BE0821BB}"/>
              </a:ext>
            </a:extLst>
          </p:cNvPr>
          <p:cNvSpPr>
            <a:spLocks noGrp="1"/>
          </p:cNvSpPr>
          <p:nvPr>
            <p:ph type="title"/>
          </p:nvPr>
        </p:nvSpPr>
        <p:spPr>
          <a:xfrm>
            <a:off x="431030" y="211872"/>
            <a:ext cx="10515600" cy="1325563"/>
          </a:xfrm>
        </p:spPr>
        <p:txBody>
          <a:bodyPr/>
          <a:lstStyle/>
          <a:p>
            <a:r>
              <a:rPr lang="en-US" dirty="0"/>
              <a:t>Social [soc]</a:t>
            </a:r>
          </a:p>
        </p:txBody>
      </p:sp>
      <p:pic>
        <p:nvPicPr>
          <p:cNvPr id="5" name="Content Placeholder 4">
            <a:extLst>
              <a:ext uri="{FF2B5EF4-FFF2-40B4-BE49-F238E27FC236}">
                <a16:creationId xmlns:a16="http://schemas.microsoft.com/office/drawing/2014/main" id="{BFDFEB55-F369-BE3D-DE82-31CCFCD77087}"/>
              </a:ext>
            </a:extLst>
          </p:cNvPr>
          <p:cNvPicPr>
            <a:picLocks noGrp="1" noChangeAspect="1"/>
          </p:cNvPicPr>
          <p:nvPr>
            <p:ph idx="1"/>
          </p:nvPr>
        </p:nvPicPr>
        <p:blipFill>
          <a:blip r:embed="rId3"/>
          <a:stretch>
            <a:fillRect/>
          </a:stretch>
        </p:blipFill>
        <p:spPr>
          <a:xfrm>
            <a:off x="431030" y="1276350"/>
            <a:ext cx="10758647" cy="4389437"/>
          </a:xfrm>
        </p:spPr>
      </p:pic>
    </p:spTree>
    <p:extLst>
      <p:ext uri="{BB962C8B-B14F-4D97-AF65-F5344CB8AC3E}">
        <p14:creationId xmlns:p14="http://schemas.microsoft.com/office/powerpoint/2010/main" val="1727699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472B2-D543-D60A-C43A-24B69213770D}"/>
              </a:ext>
            </a:extLst>
          </p:cNvPr>
          <p:cNvSpPr>
            <a:spLocks noGrp="1"/>
          </p:cNvSpPr>
          <p:nvPr>
            <p:ph type="title"/>
          </p:nvPr>
        </p:nvSpPr>
        <p:spPr/>
        <p:txBody>
          <a:bodyPr/>
          <a:lstStyle/>
          <a:p>
            <a:r>
              <a:rPr lang="en-US" dirty="0"/>
              <a:t>Demographic Group Headings</a:t>
            </a:r>
          </a:p>
        </p:txBody>
      </p:sp>
      <p:sp>
        <p:nvSpPr>
          <p:cNvPr id="3" name="Content Placeholder 2">
            <a:extLst>
              <a:ext uri="{FF2B5EF4-FFF2-40B4-BE49-F238E27FC236}">
                <a16:creationId xmlns:a16="http://schemas.microsoft.com/office/drawing/2014/main" id="{4C6EDF55-B006-14DC-7E73-BA9D5F6CC356}"/>
              </a:ext>
            </a:extLst>
          </p:cNvPr>
          <p:cNvSpPr>
            <a:spLocks noGrp="1"/>
          </p:cNvSpPr>
          <p:nvPr>
            <p:ph idx="1"/>
          </p:nvPr>
        </p:nvSpPr>
        <p:spPr/>
        <p:txBody>
          <a:bodyPr/>
          <a:lstStyle/>
          <a:p>
            <a:r>
              <a:rPr lang="en-US" dirty="0"/>
              <a:t>Children’s films</a:t>
            </a:r>
          </a:p>
          <a:p>
            <a:r>
              <a:rPr lang="en-US" dirty="0"/>
              <a:t>Landscape painting</a:t>
            </a:r>
          </a:p>
          <a:p>
            <a:r>
              <a:rPr lang="en-US" dirty="0"/>
              <a:t>Australian</a:t>
            </a:r>
          </a:p>
          <a:p>
            <a:r>
              <a:rPr lang="en-US" dirty="0"/>
              <a:t>Nurses’ writings</a:t>
            </a:r>
          </a:p>
          <a:p>
            <a:pPr marL="0" indent="0">
              <a:buNone/>
            </a:pPr>
            <a:endParaRPr lang="en-US" dirty="0"/>
          </a:p>
        </p:txBody>
      </p:sp>
    </p:spTree>
    <p:extLst>
      <p:ext uri="{BB962C8B-B14F-4D97-AF65-F5344CB8AC3E}">
        <p14:creationId xmlns:p14="http://schemas.microsoft.com/office/powerpoint/2010/main" val="3330749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AEA6F-B7A5-4665-9B69-E277B6CA875C}"/>
              </a:ext>
            </a:extLst>
          </p:cNvPr>
          <p:cNvSpPr>
            <a:spLocks noGrp="1"/>
          </p:cNvSpPr>
          <p:nvPr>
            <p:ph type="title"/>
          </p:nvPr>
        </p:nvSpPr>
        <p:spPr/>
        <p:txBody>
          <a:bodyPr/>
          <a:lstStyle/>
          <a:p>
            <a:r>
              <a:rPr lang="en-US" dirty="0"/>
              <a:t>Subdivision Headings</a:t>
            </a:r>
          </a:p>
        </p:txBody>
      </p:sp>
      <p:sp>
        <p:nvSpPr>
          <p:cNvPr id="3" name="Content Placeholder 2">
            <a:extLst>
              <a:ext uri="{FF2B5EF4-FFF2-40B4-BE49-F238E27FC236}">
                <a16:creationId xmlns:a16="http://schemas.microsoft.com/office/drawing/2014/main" id="{3ED25A59-A21B-CA27-F162-E3B479EA1216}"/>
              </a:ext>
            </a:extLst>
          </p:cNvPr>
          <p:cNvSpPr>
            <a:spLocks noGrp="1"/>
          </p:cNvSpPr>
          <p:nvPr>
            <p:ph idx="1"/>
          </p:nvPr>
        </p:nvSpPr>
        <p:spPr/>
        <p:txBody>
          <a:bodyPr/>
          <a:lstStyle/>
          <a:p>
            <a:r>
              <a:rPr lang="en-US" dirty="0"/>
              <a:t>English language—Conversation and phrase books (for businesspeople)</a:t>
            </a:r>
          </a:p>
          <a:p>
            <a:r>
              <a:rPr lang="en-US" dirty="0"/>
              <a:t>Emotions—Juvenile literature</a:t>
            </a:r>
          </a:p>
          <a:p>
            <a:r>
              <a:rPr lang="en-US" dirty="0"/>
              <a:t>English fiction—Welsh authors</a:t>
            </a:r>
          </a:p>
        </p:txBody>
      </p:sp>
    </p:spTree>
    <p:extLst>
      <p:ext uri="{BB962C8B-B14F-4D97-AF65-F5344CB8AC3E}">
        <p14:creationId xmlns:p14="http://schemas.microsoft.com/office/powerpoint/2010/main" val="4194226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63A62-3BC6-D565-D066-64E9395C897E}"/>
              </a:ext>
            </a:extLst>
          </p:cNvPr>
          <p:cNvSpPr>
            <a:spLocks noGrp="1"/>
          </p:cNvSpPr>
          <p:nvPr>
            <p:ph type="title"/>
          </p:nvPr>
        </p:nvSpPr>
        <p:spPr/>
        <p:txBody>
          <a:bodyPr/>
          <a:lstStyle/>
          <a:p>
            <a:r>
              <a:rPr lang="en-US" dirty="0"/>
              <a:t>MARC Field 385: Audience Characteristics</a:t>
            </a:r>
          </a:p>
        </p:txBody>
      </p:sp>
      <p:sp>
        <p:nvSpPr>
          <p:cNvPr id="3" name="Content Placeholder 2">
            <a:extLst>
              <a:ext uri="{FF2B5EF4-FFF2-40B4-BE49-F238E27FC236}">
                <a16:creationId xmlns:a16="http://schemas.microsoft.com/office/drawing/2014/main" id="{DA35A3E3-3682-6883-BC8A-74A0F1BF2824}"/>
              </a:ext>
            </a:extLst>
          </p:cNvPr>
          <p:cNvSpPr>
            <a:spLocks noGrp="1"/>
          </p:cNvSpPr>
          <p:nvPr>
            <p:ph idx="1"/>
          </p:nvPr>
        </p:nvSpPr>
        <p:spPr/>
        <p:txBody>
          <a:bodyPr/>
          <a:lstStyle/>
          <a:p>
            <a:r>
              <a:rPr lang="en-US" dirty="0"/>
              <a:t>245	00   Creative color for the oil painter</a:t>
            </a:r>
          </a:p>
          <a:p>
            <a:r>
              <a:rPr lang="en-US" dirty="0"/>
              <a:t>385	       </a:t>
            </a:r>
            <a:r>
              <a:rPr lang="en-US" dirty="0" err="1"/>
              <a:t>ǂm</a:t>
            </a:r>
            <a:r>
              <a:rPr lang="en-US" dirty="0"/>
              <a:t> Occupation/field of activity ǂa Painters ǂ2 lcdgt</a:t>
            </a:r>
          </a:p>
          <a:p>
            <a:r>
              <a:rPr lang="en-US" dirty="0"/>
              <a:t>245	10   Talks to teeners</a:t>
            </a:r>
          </a:p>
          <a:p>
            <a:r>
              <a:rPr lang="en-US" dirty="0"/>
              <a:t>385	       </a:t>
            </a:r>
            <a:r>
              <a:rPr lang="en-US" dirty="0" err="1"/>
              <a:t>ǂn</a:t>
            </a:r>
            <a:r>
              <a:rPr lang="en-US" dirty="0"/>
              <a:t> age ǂa Teenagers ǂ2 lcdgt</a:t>
            </a:r>
          </a:p>
          <a:p>
            <a:r>
              <a:rPr lang="en-US" dirty="0"/>
              <a:t>245	10   Essential Spanish for policemen, lawyers, and judges</a:t>
            </a:r>
          </a:p>
          <a:p>
            <a:r>
              <a:rPr lang="en-US" dirty="0"/>
              <a:t>385	       </a:t>
            </a:r>
            <a:r>
              <a:rPr lang="en-US" dirty="0" err="1"/>
              <a:t>ǂn</a:t>
            </a:r>
            <a:r>
              <a:rPr lang="en-US" dirty="0"/>
              <a:t> occ ǂa Police ǂ2 lcdgt</a:t>
            </a:r>
          </a:p>
          <a:p>
            <a:r>
              <a:rPr lang="en-US" dirty="0"/>
              <a:t>385	       </a:t>
            </a:r>
            <a:r>
              <a:rPr lang="en-US" dirty="0" err="1"/>
              <a:t>ǂn</a:t>
            </a:r>
            <a:r>
              <a:rPr lang="en-US" dirty="0"/>
              <a:t> occ ǂa Lawyers ǂ2 lcdgt</a:t>
            </a:r>
          </a:p>
          <a:p>
            <a:r>
              <a:rPr lang="en-US" dirty="0"/>
              <a:t>385	       </a:t>
            </a:r>
            <a:r>
              <a:rPr lang="en-US" dirty="0" err="1"/>
              <a:t>ǂn</a:t>
            </a:r>
            <a:r>
              <a:rPr lang="en-US" dirty="0"/>
              <a:t> occ ǂa Judges ǂ2 lcdgt</a:t>
            </a:r>
          </a:p>
        </p:txBody>
      </p:sp>
    </p:spTree>
    <p:extLst>
      <p:ext uri="{BB962C8B-B14F-4D97-AF65-F5344CB8AC3E}">
        <p14:creationId xmlns:p14="http://schemas.microsoft.com/office/powerpoint/2010/main" val="2815890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74D5F-0836-CC8C-133E-AFC4237C57C8}"/>
              </a:ext>
            </a:extLst>
          </p:cNvPr>
          <p:cNvSpPr>
            <a:spLocks noGrp="1"/>
          </p:cNvSpPr>
          <p:nvPr>
            <p:ph type="title"/>
          </p:nvPr>
        </p:nvSpPr>
        <p:spPr>
          <a:xfrm>
            <a:off x="60960" y="365125"/>
            <a:ext cx="12192000" cy="1325563"/>
          </a:xfrm>
        </p:spPr>
        <p:txBody>
          <a:bodyPr/>
          <a:lstStyle/>
          <a:p>
            <a:r>
              <a:rPr lang="en-US" dirty="0"/>
              <a:t>MARC Field 386, Creator/Contributor Characteristics</a:t>
            </a:r>
          </a:p>
        </p:txBody>
      </p:sp>
      <p:sp>
        <p:nvSpPr>
          <p:cNvPr id="3" name="Content Placeholder 2">
            <a:extLst>
              <a:ext uri="{FF2B5EF4-FFF2-40B4-BE49-F238E27FC236}">
                <a16:creationId xmlns:a16="http://schemas.microsoft.com/office/drawing/2014/main" id="{8C785987-804F-5D16-74DD-FF512ABDBF65}"/>
              </a:ext>
            </a:extLst>
          </p:cNvPr>
          <p:cNvSpPr>
            <a:spLocks noGrp="1"/>
          </p:cNvSpPr>
          <p:nvPr>
            <p:ph idx="1"/>
          </p:nvPr>
        </p:nvSpPr>
        <p:spPr/>
        <p:txBody>
          <a:bodyPr>
            <a:normAutofit/>
          </a:bodyPr>
          <a:lstStyle/>
          <a:p>
            <a:r>
              <a:rPr lang="en-US" dirty="0"/>
              <a:t>245	00 Directions in music cataloging</a:t>
            </a:r>
          </a:p>
          <a:p>
            <a:r>
              <a:rPr lang="en-US" dirty="0"/>
              <a:t>386       Catalog librarian ǂb 100.387-010 ǂ2 dot</a:t>
            </a:r>
          </a:p>
          <a:p>
            <a:r>
              <a:rPr lang="en-US" dirty="0"/>
              <a:t>245	00 Short story masterpieces by American women writers</a:t>
            </a:r>
          </a:p>
          <a:p>
            <a:r>
              <a:rPr lang="en-US" dirty="0"/>
              <a:t>386	      </a:t>
            </a:r>
            <a:r>
              <a:rPr lang="en-US" dirty="0" err="1"/>
              <a:t>ǂm</a:t>
            </a:r>
            <a:r>
              <a:rPr lang="en-US" dirty="0"/>
              <a:t> National/regional ǂa Americans ǂ2 lcdgt</a:t>
            </a:r>
          </a:p>
          <a:p>
            <a:r>
              <a:rPr lang="en-US" dirty="0"/>
              <a:t>386	      </a:t>
            </a:r>
            <a:r>
              <a:rPr lang="en-US" dirty="0" err="1"/>
              <a:t>ǂm</a:t>
            </a:r>
            <a:r>
              <a:rPr lang="en-US" dirty="0"/>
              <a:t> Occupational/field of activity ǂa Writers ǂ2 lcdgt</a:t>
            </a:r>
          </a:p>
          <a:p>
            <a:r>
              <a:rPr lang="en-US" dirty="0"/>
              <a:t>245	00  Diamonds are forever : ǂb artists and writers on baseball</a:t>
            </a:r>
          </a:p>
          <a:p>
            <a:r>
              <a:rPr lang="en-US" dirty="0"/>
              <a:t>386	       </a:t>
            </a:r>
            <a:r>
              <a:rPr lang="en-US" dirty="0" err="1"/>
              <a:t>ǂn</a:t>
            </a:r>
            <a:r>
              <a:rPr lang="en-US" dirty="0"/>
              <a:t> occ ǂa Artists ǂ2 lcdgt</a:t>
            </a:r>
          </a:p>
          <a:p>
            <a:r>
              <a:rPr lang="en-US" dirty="0"/>
              <a:t>386	       </a:t>
            </a:r>
            <a:r>
              <a:rPr lang="en-US" dirty="0" err="1"/>
              <a:t>ǂn</a:t>
            </a:r>
            <a:r>
              <a:rPr lang="en-US" dirty="0"/>
              <a:t> occ ǂa Writers ǂ2 lcdgt</a:t>
            </a:r>
          </a:p>
        </p:txBody>
      </p:sp>
    </p:spTree>
    <p:extLst>
      <p:ext uri="{BB962C8B-B14F-4D97-AF65-F5344CB8AC3E}">
        <p14:creationId xmlns:p14="http://schemas.microsoft.com/office/powerpoint/2010/main" val="2887367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7174F-E16C-C120-5DF5-D1ECD224EC81}"/>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71E2B355-2EFA-F570-C1A4-EE6AFF364F84}"/>
              </a:ext>
            </a:extLst>
          </p:cNvPr>
          <p:cNvSpPr>
            <a:spLocks noGrp="1"/>
          </p:cNvSpPr>
          <p:nvPr>
            <p:ph idx="1"/>
          </p:nvPr>
        </p:nvSpPr>
        <p:spPr>
          <a:xfrm>
            <a:off x="838200" y="1378585"/>
            <a:ext cx="10515600" cy="4351338"/>
          </a:xfrm>
        </p:spPr>
        <p:txBody>
          <a:bodyPr>
            <a:normAutofit fontScale="85000" lnSpcReduction="20000"/>
          </a:bodyPr>
          <a:lstStyle/>
          <a:p>
            <a:r>
              <a:rPr lang="en-US" dirty="0"/>
              <a:t>Library of Congress. </a:t>
            </a:r>
            <a:r>
              <a:rPr lang="en-US" dirty="0">
                <a:hlinkClick r:id="rId3"/>
              </a:rPr>
              <a:t>ClassWeb Plus</a:t>
            </a:r>
            <a:r>
              <a:rPr lang="en-US" dirty="0"/>
              <a:t>. This is a paid subscription.</a:t>
            </a:r>
          </a:p>
          <a:p>
            <a:r>
              <a:rPr lang="en-US" dirty="0"/>
              <a:t>Library of Congress. </a:t>
            </a:r>
            <a:r>
              <a:rPr lang="en-US" dirty="0">
                <a:hlinkClick r:id="rId4"/>
              </a:rPr>
              <a:t>Introduction to Library of Congress Demographic Group Terms, 2020 edition</a:t>
            </a:r>
            <a:r>
              <a:rPr lang="en-US" dirty="0"/>
              <a:t>.</a:t>
            </a:r>
          </a:p>
          <a:p>
            <a:r>
              <a:rPr lang="en-US" dirty="0"/>
              <a:t>Library of Congress. </a:t>
            </a:r>
            <a:r>
              <a:rPr lang="en-US" dirty="0">
                <a:hlinkClick r:id="rId5"/>
              </a:rPr>
              <a:t>LCDGT Approved Monthly List, July 2, 2024</a:t>
            </a:r>
            <a:r>
              <a:rPr lang="en-US" dirty="0"/>
              <a:t>.</a:t>
            </a:r>
          </a:p>
          <a:p>
            <a:r>
              <a:rPr lang="en-US" dirty="0"/>
              <a:t>Library of Congress. </a:t>
            </a:r>
            <a:r>
              <a:rPr lang="en-US" dirty="0">
                <a:hlinkClick r:id="rId6"/>
              </a:rPr>
              <a:t>LCDGT Approved Monthly List, Aug. 8, 2024</a:t>
            </a:r>
            <a:r>
              <a:rPr lang="en-US" dirty="0"/>
              <a:t>.</a:t>
            </a:r>
          </a:p>
          <a:p>
            <a:r>
              <a:rPr lang="en-US" dirty="0"/>
              <a:t>Library of Congress. </a:t>
            </a:r>
            <a:r>
              <a:rPr lang="en-US" dirty="0">
                <a:hlinkClick r:id="rId7"/>
              </a:rPr>
              <a:t>Library of Congress Subject Headings (LCSH) Approved Lists</a:t>
            </a:r>
            <a:r>
              <a:rPr lang="en-US" dirty="0"/>
              <a:t>. Approved LCDGT headings will be included in this list.</a:t>
            </a:r>
          </a:p>
          <a:p>
            <a:r>
              <a:rPr lang="en-US" dirty="0"/>
              <a:t>Library of Congress (2023). </a:t>
            </a:r>
            <a:r>
              <a:rPr lang="en-US" dirty="0">
                <a:solidFill>
                  <a:srgbClr val="92D050"/>
                </a:solidFill>
                <a:hlinkClick r:id="rId8">
                  <a:extLst>
                    <a:ext uri="{A12FA001-AC4F-418D-AE19-62706E023703}">
                      <ahyp:hlinkClr xmlns:ahyp="http://schemas.microsoft.com/office/drawing/2018/hyperlinkcolor" val="tx"/>
                    </a:ext>
                  </a:extLst>
                </a:hlinkClick>
              </a:rPr>
              <a:t>List of Library of Congress Demographic Group Terms</a:t>
            </a:r>
            <a:r>
              <a:rPr lang="en-US" dirty="0"/>
              <a:t>.</a:t>
            </a:r>
          </a:p>
          <a:p>
            <a:r>
              <a:rPr lang="en-US" dirty="0"/>
              <a:t>OCLC. </a:t>
            </a:r>
            <a:r>
              <a:rPr lang="en-US" dirty="0">
                <a:hlinkClick r:id="rId9"/>
              </a:rPr>
              <a:t>Bibliographic Formats and Standards (BFAS)</a:t>
            </a:r>
            <a:r>
              <a:rPr lang="en-US" dirty="0"/>
              <a:t>.</a:t>
            </a:r>
          </a:p>
          <a:p>
            <a:r>
              <a:rPr lang="en-US" dirty="0"/>
              <a:t>PCC Ad Hoc Task Group on Recording Gender in Personal Name Authority Records (2022). </a:t>
            </a:r>
            <a:r>
              <a:rPr lang="en-US" dirty="0">
                <a:hlinkClick r:id="rId10"/>
              </a:rPr>
              <a:t>Revised Report on Recording Gender in Personal Name Authority Records </a:t>
            </a:r>
            <a:endParaRPr lang="en-US" dirty="0"/>
          </a:p>
          <a:p>
            <a:r>
              <a:rPr lang="en-US" dirty="0"/>
              <a:t>PCC (2022). </a:t>
            </a:r>
            <a:r>
              <a:rPr lang="en-US" dirty="0">
                <a:hlinkClick r:id="rId11"/>
              </a:rPr>
              <a:t>PCC Task Group on Gender</a:t>
            </a:r>
            <a:r>
              <a:rPr lang="en-US" dirty="0"/>
              <a:t>. </a:t>
            </a:r>
          </a:p>
          <a:p>
            <a:endParaRPr lang="en-US" dirty="0"/>
          </a:p>
        </p:txBody>
      </p:sp>
    </p:spTree>
    <p:extLst>
      <p:ext uri="{BB962C8B-B14F-4D97-AF65-F5344CB8AC3E}">
        <p14:creationId xmlns:p14="http://schemas.microsoft.com/office/powerpoint/2010/main" val="1173437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magnifying glass over questions">
            <a:extLst>
              <a:ext uri="{FF2B5EF4-FFF2-40B4-BE49-F238E27FC236}">
                <a16:creationId xmlns:a16="http://schemas.microsoft.com/office/drawing/2014/main" id="{9EAF59CA-B715-1B49-0B2B-0B95338022A6}"/>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1802" b="23025"/>
          <a:stretch/>
        </p:blipFill>
        <p:spPr>
          <a:xfrm>
            <a:off x="742950" y="1158875"/>
            <a:ext cx="10515600" cy="4351338"/>
          </a:xfrm>
          <a:noFill/>
        </p:spPr>
      </p:pic>
      <p:sp>
        <p:nvSpPr>
          <p:cNvPr id="9" name="TextBox 8">
            <a:extLst>
              <a:ext uri="{FF2B5EF4-FFF2-40B4-BE49-F238E27FC236}">
                <a16:creationId xmlns:a16="http://schemas.microsoft.com/office/drawing/2014/main" id="{5C7CFCCD-BA1D-44FB-1E37-7D4074725AB1}"/>
              </a:ext>
            </a:extLst>
          </p:cNvPr>
          <p:cNvSpPr txBox="1"/>
          <p:nvPr/>
        </p:nvSpPr>
        <p:spPr>
          <a:xfrm>
            <a:off x="8938684" y="5486371"/>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unknowncystic.com/2012/0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715186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CD8A14B-0276-4BBE-85C8-08AB9143D7E4}"/>
              </a:ext>
            </a:extLst>
          </p:cNvPr>
          <p:cNvSpPr txBox="1"/>
          <p:nvPr/>
        </p:nvSpPr>
        <p:spPr>
          <a:xfrm>
            <a:off x="2247825" y="342569"/>
            <a:ext cx="662894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effectLst/>
                <a:uLnTx/>
                <a:uFillTx/>
                <a:ea typeface="+mn-ea"/>
                <a:cs typeface="+mn-cs"/>
              </a:rPr>
              <a:t>ON THE CALL TODAY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effectLst/>
                <a:uLnTx/>
                <a:uFillTx/>
                <a:ea typeface="+mn-ea"/>
                <a:cs typeface="+mn-cs"/>
              </a:rPr>
              <a:t>Questions? Contact the CMC: </a:t>
            </a:r>
            <a:r>
              <a:rPr kumimoji="0" lang="en-US" sz="2200" b="0" i="0" u="none" strike="noStrike" kern="1200" cap="none" spc="0" normalizeH="0" baseline="0" noProof="0" dirty="0">
                <a:ln>
                  <a:noFill/>
                </a:ln>
                <a:effectLst/>
                <a:uLnTx/>
                <a:uFillTx/>
                <a:ea typeface="+mn-ea"/>
                <a:cs typeface="+mn-cs"/>
                <a:hlinkClick r:id="rId3">
                  <a:extLst>
                    <a:ext uri="{A12FA001-AC4F-418D-AE19-62706E023703}">
                      <ahyp:hlinkClr xmlns:ahyp="http://schemas.microsoft.com/office/drawing/2018/hyperlinkcolor" val="tx"/>
                    </a:ext>
                  </a:extLst>
                </a:hlinkClick>
              </a:rPr>
              <a:t>cmc@illinoisheartland.org</a:t>
            </a:r>
            <a:r>
              <a:rPr kumimoji="0" lang="en-US" sz="2200" b="0" i="0" u="none" strike="noStrike" kern="1200" cap="none" spc="0" normalizeH="0" baseline="0" noProof="0" dirty="0">
                <a:ln>
                  <a:noFill/>
                </a:ln>
                <a:effectLst/>
                <a:uLnTx/>
                <a:uFillTx/>
                <a:ea typeface="+mn-ea"/>
                <a:cs typeface="+mn-cs"/>
              </a:rPr>
              <a:t> </a:t>
            </a:r>
          </a:p>
        </p:txBody>
      </p:sp>
      <p:sp>
        <p:nvSpPr>
          <p:cNvPr id="9" name="TextBox 8">
            <a:extLst>
              <a:ext uri="{FF2B5EF4-FFF2-40B4-BE49-F238E27FC236}">
                <a16:creationId xmlns:a16="http://schemas.microsoft.com/office/drawing/2014/main" id="{E207A039-5D00-4E66-B1CB-640BA4E881E3}"/>
              </a:ext>
            </a:extLst>
          </p:cNvPr>
          <p:cNvSpPr txBox="1"/>
          <p:nvPr/>
        </p:nvSpPr>
        <p:spPr>
          <a:xfrm>
            <a:off x="1156450" y="3112022"/>
            <a:ext cx="1826537" cy="646331"/>
          </a:xfrm>
          <a:prstGeom prst="rect">
            <a:avLst/>
          </a:prstGeom>
          <a:noFill/>
        </p:spPr>
        <p:txBody>
          <a:bodyPr wrap="square">
            <a:spAutoFit/>
          </a:bodyPr>
          <a:lstStyle/>
          <a:p>
            <a:r>
              <a:rPr lang="en-US" dirty="0"/>
              <a:t>Barbera Scoby</a:t>
            </a:r>
          </a:p>
          <a:p>
            <a:r>
              <a:rPr lang="en-US" dirty="0"/>
              <a:t>CMC Cataloger</a:t>
            </a:r>
          </a:p>
        </p:txBody>
      </p:sp>
      <p:sp>
        <p:nvSpPr>
          <p:cNvPr id="10" name="TextBox 9">
            <a:extLst>
              <a:ext uri="{FF2B5EF4-FFF2-40B4-BE49-F238E27FC236}">
                <a16:creationId xmlns:a16="http://schemas.microsoft.com/office/drawing/2014/main" id="{821C5730-5A88-45A7-8F2D-EE9288B77FC3}"/>
              </a:ext>
            </a:extLst>
          </p:cNvPr>
          <p:cNvSpPr txBox="1"/>
          <p:nvPr/>
        </p:nvSpPr>
        <p:spPr>
          <a:xfrm>
            <a:off x="3037904" y="3131609"/>
            <a:ext cx="2042739" cy="923330"/>
          </a:xfrm>
          <a:prstGeom prst="rect">
            <a:avLst/>
          </a:prstGeom>
          <a:noFill/>
        </p:spPr>
        <p:txBody>
          <a:bodyPr wrap="square">
            <a:spAutoFit/>
          </a:bodyPr>
          <a:lstStyle/>
          <a:p>
            <a:r>
              <a:rPr lang="en-US" dirty="0"/>
              <a:t>Dr. Pamela Thomas</a:t>
            </a:r>
          </a:p>
          <a:p>
            <a:r>
              <a:rPr lang="en-US" dirty="0"/>
              <a:t>Bibliographic Grant Manager</a:t>
            </a:r>
          </a:p>
        </p:txBody>
      </p:sp>
      <p:pic>
        <p:nvPicPr>
          <p:cNvPr id="18" name="Picture 8">
            <a:extLst>
              <a:ext uri="{FF2B5EF4-FFF2-40B4-BE49-F238E27FC236}">
                <a16:creationId xmlns:a16="http://schemas.microsoft.com/office/drawing/2014/main" id="{20007243-6267-4D18-9A4E-C5A0952F0A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4370" y="1430066"/>
            <a:ext cx="937181" cy="147898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7CFEE61F-AAD0-451A-B92E-02C531BBF7A5}"/>
              </a:ext>
            </a:extLst>
          </p:cNvPr>
          <p:cNvSpPr txBox="1"/>
          <p:nvPr/>
        </p:nvSpPr>
        <p:spPr>
          <a:xfrm flipH="1">
            <a:off x="7180357" y="3091858"/>
            <a:ext cx="1759582" cy="923330"/>
          </a:xfrm>
          <a:prstGeom prst="rect">
            <a:avLst/>
          </a:prstGeom>
          <a:noFill/>
        </p:spPr>
        <p:txBody>
          <a:bodyPr wrap="square" rtlCol="0">
            <a:spAutoFit/>
          </a:bodyPr>
          <a:lstStyle/>
          <a:p>
            <a:r>
              <a:rPr lang="en-US" dirty="0"/>
              <a:t>Eric McKinney</a:t>
            </a:r>
          </a:p>
          <a:p>
            <a:r>
              <a:rPr lang="en-US" dirty="0"/>
              <a:t>CMC Cataloging Trainer</a:t>
            </a:r>
          </a:p>
        </p:txBody>
      </p:sp>
      <p:pic>
        <p:nvPicPr>
          <p:cNvPr id="21" name="Picture 8">
            <a:extLst>
              <a:ext uri="{FF2B5EF4-FFF2-40B4-BE49-F238E27FC236}">
                <a16:creationId xmlns:a16="http://schemas.microsoft.com/office/drawing/2014/main" id="{3C5876B5-D68F-4477-8D57-8864B48002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7471311" y="1453902"/>
            <a:ext cx="1375049" cy="145515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4" name="Picture 13" descr="A person wearing glasses&#10;&#10;Description automatically generated with low confidence">
            <a:extLst>
              <a:ext uri="{FF2B5EF4-FFF2-40B4-BE49-F238E27FC236}">
                <a16:creationId xmlns:a16="http://schemas.microsoft.com/office/drawing/2014/main" id="{A009E1C0-DBFF-4262-A6FC-21E1BC7450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9016" y="1453902"/>
            <a:ext cx="985060" cy="1447558"/>
          </a:xfrm>
          <a:prstGeom prst="rect">
            <a:avLst/>
          </a:prstGeom>
          <a:ln w="228600" cap="sq" cmpd="thickThin">
            <a:solidFill>
              <a:srgbClr val="000000"/>
            </a:solidFill>
            <a:prstDash val="solid"/>
            <a:miter lim="800000"/>
          </a:ln>
          <a:effectLst>
            <a:innerShdw blurRad="76200">
              <a:srgbClr val="000000"/>
            </a:innerShdw>
          </a:effectLst>
        </p:spPr>
      </p:pic>
      <p:sp>
        <p:nvSpPr>
          <p:cNvPr id="13" name="TextBox 12">
            <a:extLst>
              <a:ext uri="{FF2B5EF4-FFF2-40B4-BE49-F238E27FC236}">
                <a16:creationId xmlns:a16="http://schemas.microsoft.com/office/drawing/2014/main" id="{6A75A6B0-E39B-9A50-56B2-A02E04C2E0D1}"/>
              </a:ext>
            </a:extLst>
          </p:cNvPr>
          <p:cNvSpPr txBox="1"/>
          <p:nvPr/>
        </p:nvSpPr>
        <p:spPr>
          <a:xfrm>
            <a:off x="4983531" y="3169166"/>
            <a:ext cx="1669047" cy="646331"/>
          </a:xfrm>
          <a:prstGeom prst="rect">
            <a:avLst/>
          </a:prstGeom>
          <a:noFill/>
        </p:spPr>
        <p:txBody>
          <a:bodyPr wrap="none" rtlCol="0">
            <a:spAutoFit/>
          </a:bodyPr>
          <a:lstStyle/>
          <a:p>
            <a:r>
              <a:rPr lang="en-US" dirty="0"/>
              <a:t>Mary Cornell</a:t>
            </a:r>
          </a:p>
          <a:p>
            <a:r>
              <a:rPr lang="en-US" dirty="0"/>
              <a:t>CMC Cataloger</a:t>
            </a:r>
          </a:p>
        </p:txBody>
      </p:sp>
      <p:pic>
        <p:nvPicPr>
          <p:cNvPr id="4" name="Picture 3" descr="A person wearing glasses&#10;&#10;Description automatically generated with medium confidence">
            <a:extLst>
              <a:ext uri="{FF2B5EF4-FFF2-40B4-BE49-F238E27FC236}">
                <a16:creationId xmlns:a16="http://schemas.microsoft.com/office/drawing/2014/main" id="{58B2EE0A-4A68-86EF-549B-3D0F41F9AA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36988" y="1453903"/>
            <a:ext cx="1084592" cy="1440338"/>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6C32A358-EBCC-345E-99DF-6191A9E4CACD}"/>
              </a:ext>
            </a:extLst>
          </p:cNvPr>
          <p:cNvSpPr txBox="1"/>
          <p:nvPr/>
        </p:nvSpPr>
        <p:spPr>
          <a:xfrm>
            <a:off x="9467718" y="3100026"/>
            <a:ext cx="2016899" cy="646331"/>
          </a:xfrm>
          <a:prstGeom prst="rect">
            <a:avLst/>
          </a:prstGeom>
          <a:noFill/>
        </p:spPr>
        <p:txBody>
          <a:bodyPr wrap="none" rtlCol="0">
            <a:spAutoFit/>
          </a:bodyPr>
          <a:lstStyle/>
          <a:p>
            <a:r>
              <a:rPr lang="en-US" dirty="0"/>
              <a:t>Kat Anderberg</a:t>
            </a:r>
          </a:p>
          <a:p>
            <a:r>
              <a:rPr lang="en-US" dirty="0"/>
              <a:t>Metadata Cataloger</a:t>
            </a:r>
          </a:p>
        </p:txBody>
      </p:sp>
      <p:sp>
        <p:nvSpPr>
          <p:cNvPr id="11" name="TextBox 10">
            <a:extLst>
              <a:ext uri="{FF2B5EF4-FFF2-40B4-BE49-F238E27FC236}">
                <a16:creationId xmlns:a16="http://schemas.microsoft.com/office/drawing/2014/main" id="{57DD282C-E4A4-2B32-B496-81DEB9021EDE}"/>
              </a:ext>
            </a:extLst>
          </p:cNvPr>
          <p:cNvSpPr txBox="1"/>
          <p:nvPr/>
        </p:nvSpPr>
        <p:spPr>
          <a:xfrm>
            <a:off x="1179896" y="5893320"/>
            <a:ext cx="2528897" cy="646331"/>
          </a:xfrm>
          <a:prstGeom prst="rect">
            <a:avLst/>
          </a:prstGeom>
          <a:noFill/>
        </p:spPr>
        <p:txBody>
          <a:bodyPr wrap="none" rtlCol="0">
            <a:spAutoFit/>
          </a:bodyPr>
          <a:lstStyle/>
          <a:p>
            <a:r>
              <a:rPr lang="en-US" dirty="0"/>
              <a:t>Ryan Rafferty</a:t>
            </a:r>
          </a:p>
          <a:p>
            <a:r>
              <a:rPr lang="en-US" dirty="0"/>
              <a:t>Special Project Cataloger</a:t>
            </a:r>
          </a:p>
        </p:txBody>
      </p:sp>
      <p:pic>
        <p:nvPicPr>
          <p:cNvPr id="15" name="Picture 14" descr="A person wearing glasses&#10;&#10;Description automatically generated with low confidence">
            <a:extLst>
              <a:ext uri="{FF2B5EF4-FFF2-40B4-BE49-F238E27FC236}">
                <a16:creationId xmlns:a16="http://schemas.microsoft.com/office/drawing/2014/main" id="{6B1E8626-209A-B0AC-8EBC-158D16FBC5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5562" y="4238429"/>
            <a:ext cx="1008267" cy="1400370"/>
          </a:xfrm>
          <a:prstGeom prst="rect">
            <a:avLst/>
          </a:prstGeom>
          <a:ln w="228600" cap="sq" cmpd="thickThin">
            <a:solidFill>
              <a:srgbClr val="000000"/>
            </a:solidFill>
            <a:prstDash val="solid"/>
            <a:miter lim="800000"/>
          </a:ln>
          <a:effectLst>
            <a:innerShdw blurRad="76200">
              <a:srgbClr val="000000"/>
            </a:innerShdw>
          </a:effectLst>
        </p:spPr>
      </p:pic>
      <p:sp>
        <p:nvSpPr>
          <p:cNvPr id="16" name="TextBox 15">
            <a:extLst>
              <a:ext uri="{FF2B5EF4-FFF2-40B4-BE49-F238E27FC236}">
                <a16:creationId xmlns:a16="http://schemas.microsoft.com/office/drawing/2014/main" id="{C011CCF3-8E65-7F85-3547-A43F6C4ED86E}"/>
              </a:ext>
            </a:extLst>
          </p:cNvPr>
          <p:cNvSpPr txBox="1"/>
          <p:nvPr/>
        </p:nvSpPr>
        <p:spPr>
          <a:xfrm>
            <a:off x="4348297" y="5893851"/>
            <a:ext cx="2528897" cy="646331"/>
          </a:xfrm>
          <a:prstGeom prst="rect">
            <a:avLst/>
          </a:prstGeom>
          <a:noFill/>
        </p:spPr>
        <p:txBody>
          <a:bodyPr wrap="none" rtlCol="0">
            <a:spAutoFit/>
          </a:bodyPr>
          <a:lstStyle/>
          <a:p>
            <a:r>
              <a:rPr lang="en-US" dirty="0"/>
              <a:t>Katie Roberts</a:t>
            </a:r>
          </a:p>
          <a:p>
            <a:r>
              <a:rPr lang="en-US" dirty="0"/>
              <a:t>Special Project Cataloger</a:t>
            </a:r>
          </a:p>
        </p:txBody>
      </p:sp>
      <p:sp>
        <p:nvSpPr>
          <p:cNvPr id="20" name="TextBox 19">
            <a:extLst>
              <a:ext uri="{FF2B5EF4-FFF2-40B4-BE49-F238E27FC236}">
                <a16:creationId xmlns:a16="http://schemas.microsoft.com/office/drawing/2014/main" id="{ABBC8CDE-84DA-0403-60C7-797192A51C1A}"/>
              </a:ext>
            </a:extLst>
          </p:cNvPr>
          <p:cNvSpPr txBox="1"/>
          <p:nvPr/>
        </p:nvSpPr>
        <p:spPr>
          <a:xfrm>
            <a:off x="7271933" y="5907900"/>
            <a:ext cx="2528897" cy="646331"/>
          </a:xfrm>
          <a:prstGeom prst="rect">
            <a:avLst/>
          </a:prstGeom>
          <a:noFill/>
        </p:spPr>
        <p:txBody>
          <a:bodyPr wrap="none" rtlCol="0">
            <a:spAutoFit/>
          </a:bodyPr>
          <a:lstStyle/>
          <a:p>
            <a:r>
              <a:rPr lang="en-US" dirty="0"/>
              <a:t>Andrea Giosta</a:t>
            </a:r>
          </a:p>
          <a:p>
            <a:r>
              <a:rPr lang="en-US" dirty="0"/>
              <a:t>Special Project Cataloger</a:t>
            </a:r>
          </a:p>
        </p:txBody>
      </p:sp>
      <p:pic>
        <p:nvPicPr>
          <p:cNvPr id="7" name="Picture 6">
            <a:extLst>
              <a:ext uri="{FF2B5EF4-FFF2-40B4-BE49-F238E27FC236}">
                <a16:creationId xmlns:a16="http://schemas.microsoft.com/office/drawing/2014/main" id="{2D5877BF-A287-F2B1-2EA5-CA069C3AA1A9}"/>
              </a:ext>
            </a:extLst>
          </p:cNvPr>
          <p:cNvPicPr>
            <a:picLocks noChangeAspect="1"/>
          </p:cNvPicPr>
          <p:nvPr/>
        </p:nvPicPr>
        <p:blipFill>
          <a:blip r:embed="rId9"/>
          <a:stretch>
            <a:fillRect/>
          </a:stretch>
        </p:blipFill>
        <p:spPr>
          <a:xfrm>
            <a:off x="5247380" y="1440898"/>
            <a:ext cx="1429476" cy="1485581"/>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2" descr="A close-up of a person smiling&#10;&#10;Description automatically generated">
            <a:extLst>
              <a:ext uri="{FF2B5EF4-FFF2-40B4-BE49-F238E27FC236}">
                <a16:creationId xmlns:a16="http://schemas.microsoft.com/office/drawing/2014/main" id="{D02C35CE-BEC1-FC10-9EB3-EA2B73C85FD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91313" y="4100245"/>
            <a:ext cx="1185549" cy="1519935"/>
          </a:xfrm>
          <a:prstGeom prst="rect">
            <a:avLst/>
          </a:prstGeom>
          <a:ln w="228600" cap="sq" cmpd="thickThin">
            <a:solidFill>
              <a:srgbClr val="000000"/>
            </a:solidFill>
            <a:prstDash val="solid"/>
            <a:miter lim="800000"/>
          </a:ln>
          <a:effectLst>
            <a:innerShdw blurRad="76200">
              <a:srgbClr val="000000"/>
            </a:innerShdw>
          </a:effectLst>
        </p:spPr>
      </p:pic>
      <p:pic>
        <p:nvPicPr>
          <p:cNvPr id="12" name="Picture 11" descr="A person with long hair smiling">
            <a:extLst>
              <a:ext uri="{FF2B5EF4-FFF2-40B4-BE49-F238E27FC236}">
                <a16:creationId xmlns:a16="http://schemas.microsoft.com/office/drawing/2014/main" id="{5B7B2B54-7ED7-EADC-AA9F-FAA33C05780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16698" y="4253688"/>
            <a:ext cx="1470541" cy="149396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68454727"/>
      </p:ext>
    </p:extLst>
  </p:cSld>
  <p:clrMapOvr>
    <a:masterClrMapping/>
  </p:clrMapOvr>
  <mc:AlternateContent xmlns:mc="http://schemas.openxmlformats.org/markup-compatibility/2006" xmlns:p14="http://schemas.microsoft.com/office/powerpoint/2010/main">
    <mc:Choice Requires="p14">
      <p:transition spd="slow" p14:dur="8000" advClick="0" advTm="10000"/>
    </mc:Choice>
    <mc:Fallback xmlns="">
      <p:transition spd="slow"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2CB2-BC75-D4C1-A5AF-43951B47571C}"/>
              </a:ext>
            </a:extLst>
          </p:cNvPr>
          <p:cNvSpPr>
            <a:spLocks noGrp="1"/>
          </p:cNvSpPr>
          <p:nvPr>
            <p:ph type="title"/>
          </p:nvPr>
        </p:nvSpPr>
        <p:spPr/>
        <p:txBody>
          <a:bodyPr/>
          <a:lstStyle/>
          <a:p>
            <a:r>
              <a:rPr lang="en-US" dirty="0"/>
              <a:t>LCDGT Definition</a:t>
            </a:r>
          </a:p>
        </p:txBody>
      </p:sp>
      <p:sp>
        <p:nvSpPr>
          <p:cNvPr id="3" name="Content Placeholder 2">
            <a:extLst>
              <a:ext uri="{FF2B5EF4-FFF2-40B4-BE49-F238E27FC236}">
                <a16:creationId xmlns:a16="http://schemas.microsoft.com/office/drawing/2014/main" id="{94849587-C99E-80DC-DD85-49F9F325285B}"/>
              </a:ext>
            </a:extLst>
          </p:cNvPr>
          <p:cNvSpPr>
            <a:spLocks noGrp="1"/>
          </p:cNvSpPr>
          <p:nvPr>
            <p:ph idx="1"/>
          </p:nvPr>
        </p:nvSpPr>
        <p:spPr/>
        <p:txBody>
          <a:bodyPr/>
          <a:lstStyle/>
          <a:p>
            <a:pPr marL="0" indent="0">
              <a:buNone/>
            </a:pPr>
            <a:r>
              <a:rPr lang="en-US" dirty="0"/>
              <a:t>“A demographic group may be defined as a subset of the general population, and refers to the group’s age, gender, occupation, nationality, ethnic background, sexual orientation, etc. Individuals may belong to several demographic groups (e.g., an American who is a librarian; a computer engineer who is also a knitter)”--</a:t>
            </a:r>
            <a:r>
              <a:rPr lang="en-US" i="1" dirty="0"/>
              <a:t>Introduction to Library of Congress Demographic Group Terms, 2020 edition</a:t>
            </a:r>
            <a:r>
              <a:rPr lang="en-US" dirty="0"/>
              <a:t>.  </a:t>
            </a:r>
          </a:p>
        </p:txBody>
      </p:sp>
    </p:spTree>
    <p:extLst>
      <p:ext uri="{BB962C8B-B14F-4D97-AF65-F5344CB8AC3E}">
        <p14:creationId xmlns:p14="http://schemas.microsoft.com/office/powerpoint/2010/main" val="771037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838CB-A14E-6D62-8456-D9B7B72596B8}"/>
              </a:ext>
            </a:extLst>
          </p:cNvPr>
          <p:cNvSpPr>
            <a:spLocks noGrp="1"/>
          </p:cNvSpPr>
          <p:nvPr>
            <p:ph type="title"/>
          </p:nvPr>
        </p:nvSpPr>
        <p:spPr/>
        <p:txBody>
          <a:bodyPr/>
          <a:lstStyle/>
          <a:p>
            <a:r>
              <a:rPr lang="en-US" dirty="0"/>
              <a:t>LCDGT Background</a:t>
            </a:r>
          </a:p>
        </p:txBody>
      </p:sp>
      <p:sp>
        <p:nvSpPr>
          <p:cNvPr id="3" name="Content Placeholder 2">
            <a:extLst>
              <a:ext uri="{FF2B5EF4-FFF2-40B4-BE49-F238E27FC236}">
                <a16:creationId xmlns:a16="http://schemas.microsoft.com/office/drawing/2014/main" id="{ED17D505-484F-8E2B-E177-6B68991D7674}"/>
              </a:ext>
            </a:extLst>
          </p:cNvPr>
          <p:cNvSpPr>
            <a:spLocks noGrp="1"/>
          </p:cNvSpPr>
          <p:nvPr>
            <p:ph idx="1"/>
          </p:nvPr>
        </p:nvSpPr>
        <p:spPr/>
        <p:txBody>
          <a:bodyPr/>
          <a:lstStyle/>
          <a:p>
            <a:pPr marL="0" indent="0">
              <a:buNone/>
            </a:pPr>
            <a:r>
              <a:rPr lang="en-US" dirty="0"/>
              <a:t>“In 2013 the Library of Congress began to explore the possibility of developing a controlled vocabulary specific to demographic groups. Terms in the vocabulary would be used to describe the characteristics of two types of entities: the intended audiences of resources and the creators and contributors to resources. The initial 387 terms were approved in 2015, and Library of Congress Demographic Group Terms includes 1,177 approved terms as of April 2020”--</a:t>
            </a:r>
            <a:r>
              <a:rPr lang="en-US" i="1" dirty="0"/>
              <a:t>Introduction to Library of Congress Demographic Group Terms, 2020 edition</a:t>
            </a:r>
            <a:r>
              <a:rPr lang="en-US" dirty="0"/>
              <a:t>. </a:t>
            </a:r>
          </a:p>
        </p:txBody>
      </p:sp>
    </p:spTree>
    <p:extLst>
      <p:ext uri="{BB962C8B-B14F-4D97-AF65-F5344CB8AC3E}">
        <p14:creationId xmlns:p14="http://schemas.microsoft.com/office/powerpoint/2010/main" val="1226377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CC2FA-0DC7-2465-F214-A50370208C54}"/>
              </a:ext>
            </a:extLst>
          </p:cNvPr>
          <p:cNvSpPr>
            <a:spLocks noGrp="1"/>
          </p:cNvSpPr>
          <p:nvPr>
            <p:ph type="title"/>
          </p:nvPr>
        </p:nvSpPr>
        <p:spPr/>
        <p:txBody>
          <a:bodyPr/>
          <a:lstStyle/>
          <a:p>
            <a:r>
              <a:rPr lang="en-US" dirty="0"/>
              <a:t>How to Use LCDGT</a:t>
            </a:r>
          </a:p>
        </p:txBody>
      </p:sp>
      <p:sp>
        <p:nvSpPr>
          <p:cNvPr id="3" name="Content Placeholder 2">
            <a:extLst>
              <a:ext uri="{FF2B5EF4-FFF2-40B4-BE49-F238E27FC236}">
                <a16:creationId xmlns:a16="http://schemas.microsoft.com/office/drawing/2014/main" id="{29767618-C800-ED0D-2CD9-32F4EAD15A50}"/>
              </a:ext>
            </a:extLst>
          </p:cNvPr>
          <p:cNvSpPr>
            <a:spLocks noGrp="1"/>
          </p:cNvSpPr>
          <p:nvPr>
            <p:ph idx="1"/>
          </p:nvPr>
        </p:nvSpPr>
        <p:spPr/>
        <p:txBody>
          <a:bodyPr/>
          <a:lstStyle/>
          <a:p>
            <a:pPr marL="0" indent="0">
              <a:buNone/>
            </a:pPr>
            <a:r>
              <a:rPr lang="en-US" dirty="0"/>
              <a:t>“LCDGT should be used with the Demographic Group Terms Manual, which contains instructions that are essential for those who wish to understand and apply Library of Congress demographic group terms correctly. The instruction sheets comprising the Manual may be freely downloaded from LC’s website at http://www.loc.gov/aba/publications/FreeLCDGT/freelcdgt.html”--</a:t>
            </a:r>
            <a:r>
              <a:rPr lang="en-US" i="1" dirty="0"/>
              <a:t> Introduction to Library of Congress Demographic Group Terms, 2020 edition</a:t>
            </a:r>
            <a:r>
              <a:rPr lang="en-US" dirty="0"/>
              <a:t>. </a:t>
            </a:r>
          </a:p>
        </p:txBody>
      </p:sp>
    </p:spTree>
    <p:extLst>
      <p:ext uri="{BB962C8B-B14F-4D97-AF65-F5344CB8AC3E}">
        <p14:creationId xmlns:p14="http://schemas.microsoft.com/office/powerpoint/2010/main" val="2078089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0C0B4-62E4-5CA6-44AD-C4AC2773ED91}"/>
              </a:ext>
            </a:extLst>
          </p:cNvPr>
          <p:cNvSpPr>
            <a:spLocks noGrp="1"/>
          </p:cNvSpPr>
          <p:nvPr>
            <p:ph type="title"/>
          </p:nvPr>
        </p:nvSpPr>
        <p:spPr/>
        <p:txBody>
          <a:bodyPr/>
          <a:lstStyle/>
          <a:p>
            <a:r>
              <a:rPr lang="en-US" dirty="0"/>
              <a:t>When to Use LCDGT</a:t>
            </a:r>
          </a:p>
        </p:txBody>
      </p:sp>
      <p:sp>
        <p:nvSpPr>
          <p:cNvPr id="3" name="Content Placeholder 2">
            <a:extLst>
              <a:ext uri="{FF2B5EF4-FFF2-40B4-BE49-F238E27FC236}">
                <a16:creationId xmlns:a16="http://schemas.microsoft.com/office/drawing/2014/main" id="{8C6E9047-791F-EBA4-C216-2C81D1349853}"/>
              </a:ext>
            </a:extLst>
          </p:cNvPr>
          <p:cNvSpPr>
            <a:spLocks noGrp="1"/>
          </p:cNvSpPr>
          <p:nvPr>
            <p:ph idx="1"/>
          </p:nvPr>
        </p:nvSpPr>
        <p:spPr/>
        <p:txBody>
          <a:bodyPr/>
          <a:lstStyle/>
          <a:p>
            <a:pPr marL="0" indent="0">
              <a:buNone/>
            </a:pPr>
            <a:r>
              <a:rPr lang="en-US" dirty="0"/>
              <a:t>“Use judgment to assign the demographic group terms that will be useful for discovery purposes. There is no limit to the number of demographic group terms that may be assigned to a resource”--</a:t>
            </a:r>
            <a:r>
              <a:rPr lang="en-US" i="1" dirty="0"/>
              <a:t>L 480 - Assignment of Terms: Audience Characteristics</a:t>
            </a:r>
            <a:r>
              <a:rPr lang="en-US" dirty="0"/>
              <a:t>.</a:t>
            </a:r>
          </a:p>
        </p:txBody>
      </p:sp>
    </p:spTree>
    <p:extLst>
      <p:ext uri="{BB962C8B-B14F-4D97-AF65-F5344CB8AC3E}">
        <p14:creationId xmlns:p14="http://schemas.microsoft.com/office/powerpoint/2010/main" val="1613618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A4752-63B3-8778-5538-B84488D7FAE5}"/>
              </a:ext>
            </a:extLst>
          </p:cNvPr>
          <p:cNvSpPr>
            <a:spLocks noGrp="1"/>
          </p:cNvSpPr>
          <p:nvPr>
            <p:ph type="title"/>
          </p:nvPr>
        </p:nvSpPr>
        <p:spPr/>
        <p:txBody>
          <a:bodyPr/>
          <a:lstStyle/>
          <a:p>
            <a:r>
              <a:rPr lang="en-US" dirty="0"/>
              <a:t>Where to Use LCDGT, Bibliographic Records</a:t>
            </a:r>
          </a:p>
        </p:txBody>
      </p:sp>
      <p:sp>
        <p:nvSpPr>
          <p:cNvPr id="3" name="Content Placeholder 2">
            <a:extLst>
              <a:ext uri="{FF2B5EF4-FFF2-40B4-BE49-F238E27FC236}">
                <a16:creationId xmlns:a16="http://schemas.microsoft.com/office/drawing/2014/main" id="{49159C39-A68B-E35F-61E0-24A6B5640756}"/>
              </a:ext>
            </a:extLst>
          </p:cNvPr>
          <p:cNvSpPr>
            <a:spLocks noGrp="1"/>
          </p:cNvSpPr>
          <p:nvPr>
            <p:ph idx="1"/>
          </p:nvPr>
        </p:nvSpPr>
        <p:spPr>
          <a:xfrm>
            <a:off x="838200" y="1579418"/>
            <a:ext cx="10515600" cy="4597545"/>
          </a:xfrm>
        </p:spPr>
        <p:txBody>
          <a:bodyPr/>
          <a:lstStyle/>
          <a:p>
            <a:r>
              <a:rPr lang="en-US" dirty="0"/>
              <a:t>Bibliographic records</a:t>
            </a:r>
          </a:p>
          <a:p>
            <a:pPr lvl="1"/>
            <a:r>
              <a:rPr lang="en-US" dirty="0"/>
              <a:t>245 03 $a An introduction to Spanish for health care workers : communication and culture</a:t>
            </a:r>
          </a:p>
          <a:p>
            <a:pPr lvl="1"/>
            <a:r>
              <a:rPr lang="en-US" dirty="0"/>
              <a:t>385 ## $a Medical personnel $0 (DLC)dg2015060198 $a English speakers $0 (DLC)dg2015060276 $2 lcdgt </a:t>
            </a:r>
          </a:p>
          <a:p>
            <a:pPr lvl="1"/>
            <a:r>
              <a:rPr lang="en-US" dirty="0"/>
              <a:t>245 00 $a Teaching the scientific literature review : $b collaborative lessons for guided inquiry</a:t>
            </a:r>
          </a:p>
          <a:p>
            <a:pPr lvl="1"/>
            <a:r>
              <a:rPr lang="en-US" dirty="0"/>
              <a:t>385 ## $a Librarians $2 lcdgt</a:t>
            </a:r>
          </a:p>
          <a:p>
            <a:pPr lvl="1"/>
            <a:r>
              <a:rPr lang="en-US" dirty="0"/>
              <a:t>385 ## $a Teachers $2 lcdgt</a:t>
            </a:r>
          </a:p>
          <a:p>
            <a:pPr lvl="1"/>
            <a:r>
              <a:rPr lang="en-US" dirty="0"/>
              <a:t>500 ## $a “A practical guide for teachers and librarians to teach students the steps of developing a scientific literature review…”--Foreword. </a:t>
            </a:r>
          </a:p>
          <a:p>
            <a:pPr lvl="1"/>
            <a:endParaRPr lang="en-US" dirty="0"/>
          </a:p>
          <a:p>
            <a:pPr marL="0" indent="0">
              <a:buNone/>
            </a:pPr>
            <a:endParaRPr lang="en-US" dirty="0"/>
          </a:p>
          <a:p>
            <a:endParaRPr lang="en-US" dirty="0"/>
          </a:p>
        </p:txBody>
      </p:sp>
    </p:spTree>
    <p:extLst>
      <p:ext uri="{BB962C8B-B14F-4D97-AF65-F5344CB8AC3E}">
        <p14:creationId xmlns:p14="http://schemas.microsoft.com/office/powerpoint/2010/main" val="1327523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37B0F-B5D0-84F2-D922-D527AFD6C1E2}"/>
              </a:ext>
            </a:extLst>
          </p:cNvPr>
          <p:cNvSpPr>
            <a:spLocks noGrp="1"/>
          </p:cNvSpPr>
          <p:nvPr>
            <p:ph type="title"/>
          </p:nvPr>
        </p:nvSpPr>
        <p:spPr>
          <a:xfrm>
            <a:off x="838200" y="365126"/>
            <a:ext cx="10515600" cy="1151948"/>
          </a:xfrm>
        </p:spPr>
        <p:txBody>
          <a:bodyPr/>
          <a:lstStyle/>
          <a:p>
            <a:r>
              <a:rPr lang="en-US" dirty="0"/>
              <a:t>Where to Use LCDGT, Authority Records</a:t>
            </a:r>
          </a:p>
        </p:txBody>
      </p:sp>
      <p:sp>
        <p:nvSpPr>
          <p:cNvPr id="3" name="Content Placeholder 2">
            <a:extLst>
              <a:ext uri="{FF2B5EF4-FFF2-40B4-BE49-F238E27FC236}">
                <a16:creationId xmlns:a16="http://schemas.microsoft.com/office/drawing/2014/main" id="{296C8D20-736F-FD66-65AB-2391CCFD7DDC}"/>
              </a:ext>
            </a:extLst>
          </p:cNvPr>
          <p:cNvSpPr>
            <a:spLocks noGrp="1"/>
          </p:cNvSpPr>
          <p:nvPr>
            <p:ph idx="1"/>
          </p:nvPr>
        </p:nvSpPr>
        <p:spPr>
          <a:xfrm>
            <a:off x="838200" y="1517074"/>
            <a:ext cx="10515600" cy="5110884"/>
          </a:xfrm>
        </p:spPr>
        <p:txBody>
          <a:bodyPr>
            <a:normAutofit/>
          </a:bodyPr>
          <a:lstStyle/>
          <a:p>
            <a:pPr marL="0" indent="0">
              <a:buNone/>
            </a:pPr>
            <a:r>
              <a:rPr lang="en-US" dirty="0"/>
              <a:t>010 ## $a dg2015060524</a:t>
            </a:r>
          </a:p>
          <a:p>
            <a:pPr marL="0" indent="0">
              <a:buNone/>
            </a:pPr>
            <a:r>
              <a:rPr lang="en-US" dirty="0"/>
              <a:t>040 ## $a DLC $b eng $c DLC $f lcdgt</a:t>
            </a:r>
          </a:p>
          <a:p>
            <a:pPr marL="0" indent="0">
              <a:buNone/>
            </a:pPr>
            <a:r>
              <a:rPr lang="en-US" dirty="0"/>
              <a:t>072 #7 $a occ $2 lcdgt</a:t>
            </a:r>
          </a:p>
          <a:p>
            <a:pPr marL="0" indent="0">
              <a:buNone/>
            </a:pPr>
            <a:r>
              <a:rPr lang="en-US" dirty="0"/>
              <a:t>150 ## $a Story editors</a:t>
            </a:r>
          </a:p>
          <a:p>
            <a:pPr marL="0" indent="0">
              <a:buNone/>
            </a:pPr>
            <a:r>
              <a:rPr lang="en-US" dirty="0"/>
              <a:t>450 ## $a Editors, Story</a:t>
            </a:r>
          </a:p>
          <a:p>
            <a:pPr marL="0" indent="0">
              <a:buNone/>
            </a:pPr>
            <a:r>
              <a:rPr lang="en-US" dirty="0"/>
              <a:t>668 ## $a Established 2015.</a:t>
            </a:r>
          </a:p>
          <a:p>
            <a:pPr marL="0" indent="0">
              <a:buNone/>
            </a:pPr>
            <a:r>
              <a:rPr lang="en-US" dirty="0"/>
              <a:t>670 ## $a OED online, July 31, 2015: $b (under story: story editor: a person who edits film, television, or radio scripts)</a:t>
            </a:r>
          </a:p>
          <a:p>
            <a:pPr marL="0" indent="0">
              <a:buNone/>
            </a:pPr>
            <a:r>
              <a:rPr lang="en-US" dirty="0"/>
              <a:t>675 ## $a Merriam Webster online, Dec. 7, 2015.</a:t>
            </a:r>
          </a:p>
          <a:p>
            <a:pPr marL="0" indent="0">
              <a:buNone/>
            </a:pPr>
            <a:r>
              <a:rPr lang="en-US" dirty="0"/>
              <a:t>680 ## $i People who edit film, television, radio, etc., scripts. </a:t>
            </a:r>
          </a:p>
        </p:txBody>
      </p:sp>
    </p:spTree>
    <p:extLst>
      <p:ext uri="{BB962C8B-B14F-4D97-AF65-F5344CB8AC3E}">
        <p14:creationId xmlns:p14="http://schemas.microsoft.com/office/powerpoint/2010/main" val="1133903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07611-F898-3A26-DC14-0CDE043E1B5A}"/>
              </a:ext>
            </a:extLst>
          </p:cNvPr>
          <p:cNvSpPr>
            <a:spLocks noGrp="1"/>
          </p:cNvSpPr>
          <p:nvPr>
            <p:ph type="title"/>
          </p:nvPr>
        </p:nvSpPr>
        <p:spPr/>
        <p:txBody>
          <a:bodyPr/>
          <a:lstStyle/>
          <a:p>
            <a:r>
              <a:rPr lang="en-US" dirty="0"/>
              <a:t>Ethical Demographic Group Headings</a:t>
            </a:r>
          </a:p>
        </p:txBody>
      </p:sp>
      <p:sp>
        <p:nvSpPr>
          <p:cNvPr id="3" name="Content Placeholder 2">
            <a:extLst>
              <a:ext uri="{FF2B5EF4-FFF2-40B4-BE49-F238E27FC236}">
                <a16:creationId xmlns:a16="http://schemas.microsoft.com/office/drawing/2014/main" id="{702659F6-C069-6722-F2D2-15971F24B909}"/>
              </a:ext>
            </a:extLst>
          </p:cNvPr>
          <p:cNvSpPr>
            <a:spLocks noGrp="1"/>
          </p:cNvSpPr>
          <p:nvPr>
            <p:ph idx="1"/>
          </p:nvPr>
        </p:nvSpPr>
        <p:spPr/>
        <p:txBody>
          <a:bodyPr/>
          <a:lstStyle/>
          <a:p>
            <a:r>
              <a:rPr lang="en-US" dirty="0"/>
              <a:t>Biographical information published in the resource</a:t>
            </a:r>
          </a:p>
          <a:p>
            <a:r>
              <a:rPr lang="en-US" dirty="0"/>
              <a:t>Biographical information provided by the publisher</a:t>
            </a:r>
          </a:p>
          <a:p>
            <a:r>
              <a:rPr lang="en-US" dirty="0"/>
              <a:t>Author’s personal website or social media profiles</a:t>
            </a:r>
          </a:p>
          <a:p>
            <a:r>
              <a:rPr lang="en-US" dirty="0"/>
              <a:t>Direct communication with the author</a:t>
            </a:r>
          </a:p>
          <a:p>
            <a:r>
              <a:rPr lang="en-US" dirty="0"/>
              <a:t>For non-contemporary persons use works by the person as well as biographies, obituaries, articles, etc., about the person </a:t>
            </a:r>
          </a:p>
        </p:txBody>
      </p:sp>
    </p:spTree>
    <p:extLst>
      <p:ext uri="{BB962C8B-B14F-4D97-AF65-F5344CB8AC3E}">
        <p14:creationId xmlns:p14="http://schemas.microsoft.com/office/powerpoint/2010/main" val="2774186997"/>
      </p:ext>
    </p:extLst>
  </p:cSld>
  <p:clrMapOvr>
    <a:masterClrMapping/>
  </p:clrMapOvr>
</p:sld>
</file>

<file path=ppt/theme/theme1.xml><?xml version="1.0" encoding="utf-8"?>
<a:theme xmlns:a="http://schemas.openxmlformats.org/drawingml/2006/main" name="CMC PowerPoint Temp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MC PowerPoint Template" id="{251EFE18-3530-4F9F-9EF4-48176FE2278C}" vid="{2D25F345-8924-4E8E-A2C9-7CA65661C6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3A0C1C8EEE0440B74CAB231F157A23" ma:contentTypeVersion="19" ma:contentTypeDescription="Create a new document." ma:contentTypeScope="" ma:versionID="11c55969e0a0d8a4cef3b4f94acd83b3">
  <xsd:schema xmlns:xsd="http://www.w3.org/2001/XMLSchema" xmlns:xs="http://www.w3.org/2001/XMLSchema" xmlns:p="http://schemas.microsoft.com/office/2006/metadata/properties" xmlns:ns2="84d73e86-90d7-45a1-a792-35a39d6fa55d" xmlns:ns3="491c43ce-54a1-4fda-a61b-10adbb923a01" targetNamespace="http://schemas.microsoft.com/office/2006/metadata/properties" ma:root="true" ma:fieldsID="8ea0a42672d69d5ebbda871c637094a0" ns2:_="" ns3:_="">
    <xsd:import namespace="84d73e86-90d7-45a1-a792-35a39d6fa55d"/>
    <xsd:import namespace="491c43ce-54a1-4fda-a61b-10adbb923a0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d73e86-90d7-45a1-a792-35a39d6fa55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46ab139-beac-4a0c-b3a9-d02764f684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1c43ce-54a1-4fda-a61b-10adbb923a0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12104e9-5f9b-4980-8abb-7b4028d8bf83}" ma:internalName="TaxCatchAll" ma:showField="CatchAllData" ma:web="491c43ce-54a1-4fda-a61b-10adbb923a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91c43ce-54a1-4fda-a61b-10adbb923a01" xsi:nil="true"/>
    <lcf76f155ced4ddcb4097134ff3c332f xmlns="84d73e86-90d7-45a1-a792-35a39d6fa55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B154F3-4F5F-42A4-A114-86945A247D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d73e86-90d7-45a1-a792-35a39d6fa55d"/>
    <ds:schemaRef ds:uri="491c43ce-54a1-4fda-a61b-10adbb923a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44AE24-3D43-4A13-9275-F2EA4BD570FF}">
  <ds:schemaRefs>
    <ds:schemaRef ds:uri="http://purl.org/dc/elements/1.1/"/>
    <ds:schemaRef ds:uri="http://schemas.microsoft.com/office/2006/documentManagement/types"/>
    <ds:schemaRef ds:uri="http://schemas.microsoft.com/office/2006/metadata/properties"/>
    <ds:schemaRef ds:uri="http://www.w3.org/XML/1998/namespace"/>
    <ds:schemaRef ds:uri="http://purl.org/dc/dcmitype/"/>
    <ds:schemaRef ds:uri="http://schemas.openxmlformats.org/package/2006/metadata/core-properties"/>
    <ds:schemaRef ds:uri="84d73e86-90d7-45a1-a792-35a39d6fa55d"/>
    <ds:schemaRef ds:uri="http://schemas.microsoft.com/office/infopath/2007/PartnerControls"/>
    <ds:schemaRef ds:uri="491c43ce-54a1-4fda-a61b-10adbb923a01"/>
    <ds:schemaRef ds:uri="http://purl.org/dc/terms/"/>
  </ds:schemaRefs>
</ds:datastoreItem>
</file>

<file path=customXml/itemProps3.xml><?xml version="1.0" encoding="utf-8"?>
<ds:datastoreItem xmlns:ds="http://schemas.openxmlformats.org/officeDocument/2006/customXml" ds:itemID="{A6595EA5-7A11-4493-86DE-D690D34B73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TM03457491[[fn=Metropolitan]]</Template>
  <TotalTime>8707</TotalTime>
  <Words>4221</Words>
  <Application>Microsoft Office PowerPoint</Application>
  <PresentationFormat>Widescreen</PresentationFormat>
  <Paragraphs>237</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Aptos</vt:lpstr>
      <vt:lpstr>Arial</vt:lpstr>
      <vt:lpstr>Calibri</vt:lpstr>
      <vt:lpstr>Calibri Light</vt:lpstr>
      <vt:lpstr>Times New Roman</vt:lpstr>
      <vt:lpstr>Work Sans</vt:lpstr>
      <vt:lpstr>CMC PowerPoint Template</vt:lpstr>
      <vt:lpstr>Who Are You?: Library of Congress Demographic Group Terms (LCDGT)</vt:lpstr>
      <vt:lpstr>Agenda</vt:lpstr>
      <vt:lpstr>LCDGT Definition</vt:lpstr>
      <vt:lpstr>LCDGT Background</vt:lpstr>
      <vt:lpstr>How to Use LCDGT</vt:lpstr>
      <vt:lpstr>When to Use LCDGT</vt:lpstr>
      <vt:lpstr>Where to Use LCDGT, Bibliographic Records</vt:lpstr>
      <vt:lpstr>Where to Use LCDGT, Authority Records</vt:lpstr>
      <vt:lpstr>Ethical Demographic Group Headings</vt:lpstr>
      <vt:lpstr>Gender Terms</vt:lpstr>
      <vt:lpstr>LCDGT Categories</vt:lpstr>
      <vt:lpstr>Age [age] Category</vt:lpstr>
      <vt:lpstr>Educational Level [edu]</vt:lpstr>
      <vt:lpstr>Ethnic/Cultural [eth]</vt:lpstr>
      <vt:lpstr>Language [lng]</vt:lpstr>
      <vt:lpstr>Medical, Psychological, and Disability [mpd]</vt:lpstr>
      <vt:lpstr>National/Regional [nat]</vt:lpstr>
      <vt:lpstr>Occupation/Field of Activity [occ]</vt:lpstr>
      <vt:lpstr>Religion [rel]</vt:lpstr>
      <vt:lpstr>Social [soc]</vt:lpstr>
      <vt:lpstr>Demographic Group Headings</vt:lpstr>
      <vt:lpstr>Subdivision Headings</vt:lpstr>
      <vt:lpstr>MARC Field 385: Audience Characteristics</vt:lpstr>
      <vt:lpstr>MARC Field 386, Creator/Contributor Characteristics</vt:lpstr>
      <vt:lpstr>Resources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Jace Cook</dc:creator>
  <cp:lastModifiedBy>Pamela Thomas</cp:lastModifiedBy>
  <cp:revision>32</cp:revision>
  <cp:lastPrinted>2024-12-12T14:16:43Z</cp:lastPrinted>
  <dcterms:created xsi:type="dcterms:W3CDTF">2023-02-23T17:11:24Z</dcterms:created>
  <dcterms:modified xsi:type="dcterms:W3CDTF">2024-12-12T16:40:35Z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0x010100343A0C1C8EEE0440B74CAB231F157A23</vt:lpwstr>
  </property>
</Properties>
</file>