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handoutMasterIdLst>
    <p:handoutMasterId r:id="rId22"/>
  </p:handoutMasterIdLst>
  <p:sldIdLst>
    <p:sldId id="263" r:id="rId5"/>
    <p:sldId id="264" r:id="rId6"/>
    <p:sldId id="265" r:id="rId7"/>
    <p:sldId id="266" r:id="rId8"/>
    <p:sldId id="267" r:id="rId9"/>
    <p:sldId id="269" r:id="rId10"/>
    <p:sldId id="268" r:id="rId11"/>
    <p:sldId id="270" r:id="rId12"/>
    <p:sldId id="271" r:id="rId13"/>
    <p:sldId id="272" r:id="rId14"/>
    <p:sldId id="273" r:id="rId15"/>
    <p:sldId id="274" r:id="rId16"/>
    <p:sldId id="277" r:id="rId17"/>
    <p:sldId id="278" r:id="rId18"/>
    <p:sldId id="276" r:id="rId19"/>
    <p:sldId id="275" r:id="rId20"/>
    <p:sldId id="27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C4081"/>
    <a:srgbClr val="133064"/>
    <a:srgbClr val="8998B2"/>
    <a:srgbClr val="999999"/>
    <a:srgbClr val="DECFE0"/>
    <a:srgbClr val="DEC0E4"/>
    <a:srgbClr val="BEA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102" y="258"/>
      </p:cViewPr>
      <p:guideLst/>
    </p:cSldViewPr>
  </p:slideViewPr>
  <p:notesTextViewPr>
    <p:cViewPr>
      <p:scale>
        <a:sx n="1" d="1"/>
        <a:sy n="1" d="1"/>
      </p:scale>
      <p:origin x="0" y="0"/>
    </p:cViewPr>
  </p:notesTextViewPr>
  <p:notesViewPr>
    <p:cSldViewPr snapToGrid="0">
      <p:cViewPr varScale="1">
        <p:scale>
          <a:sx n="87" d="100"/>
          <a:sy n="87" d="100"/>
        </p:scale>
        <p:origin x="298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Wiegand" userId="91d29dce-a4a7-4895-97f4-b4ee725417bd" providerId="ADAL" clId="{3B046B3A-3D1A-484F-AC9A-8457F9871EC6}"/>
    <pc:docChg chg="undo custSel modSld">
      <pc:chgData name="Anna Wiegand" userId="91d29dce-a4a7-4895-97f4-b4ee725417bd" providerId="ADAL" clId="{3B046B3A-3D1A-484F-AC9A-8457F9871EC6}" dt="2025-01-09T17:19:31.616" v="15" actId="20577"/>
      <pc:docMkLst>
        <pc:docMk/>
      </pc:docMkLst>
      <pc:sldChg chg="modSp mod">
        <pc:chgData name="Anna Wiegand" userId="91d29dce-a4a7-4895-97f4-b4ee725417bd" providerId="ADAL" clId="{3B046B3A-3D1A-484F-AC9A-8457F9871EC6}" dt="2025-01-09T17:19:31.616" v="15" actId="20577"/>
        <pc:sldMkLst>
          <pc:docMk/>
          <pc:sldMk cId="4204397689" sldId="263"/>
        </pc:sldMkLst>
        <pc:spChg chg="mod">
          <ac:chgData name="Anna Wiegand" userId="91d29dce-a4a7-4895-97f4-b4ee725417bd" providerId="ADAL" clId="{3B046B3A-3D1A-484F-AC9A-8457F9871EC6}" dt="2025-01-09T17:19:31.616" v="15" actId="20577"/>
          <ac:spMkLst>
            <pc:docMk/>
            <pc:sldMk cId="4204397689" sldId="263"/>
            <ac:spMk id="4" creationId="{3910DC15-24CD-AA96-569A-A87BF961FAF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0A9DA2-CCB5-A522-B796-6F62CB80285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CC0210A-A0C6-F9F8-47DE-35D947759BC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A5E0B1A-9877-40B7-A7A7-B7BB452B276C}" type="datetimeFigureOut">
              <a:rPr lang="en-US" smtClean="0"/>
              <a:t>1/9/2025</a:t>
            </a:fld>
            <a:endParaRPr lang="en-US"/>
          </a:p>
        </p:txBody>
      </p:sp>
      <p:sp>
        <p:nvSpPr>
          <p:cNvPr id="4" name="Footer Placeholder 3">
            <a:extLst>
              <a:ext uri="{FF2B5EF4-FFF2-40B4-BE49-F238E27FC236}">
                <a16:creationId xmlns:a16="http://schemas.microsoft.com/office/drawing/2014/main" id="{86145055-B449-EC36-B1D5-F830B4E084B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41AA59F-C6FC-90D4-7BB4-C5F526EE592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8125D6A-F8B4-4DB0-81AF-B6567E3CCEFD}" type="slidenum">
              <a:rPr lang="en-US" smtClean="0"/>
              <a:t>‹#›</a:t>
            </a:fld>
            <a:endParaRPr lang="en-US"/>
          </a:p>
        </p:txBody>
      </p:sp>
    </p:spTree>
    <p:extLst>
      <p:ext uri="{BB962C8B-B14F-4D97-AF65-F5344CB8AC3E}">
        <p14:creationId xmlns:p14="http://schemas.microsoft.com/office/powerpoint/2010/main" val="428986256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FB2C5-F6E3-C866-C34E-193C4D5F6CF9}"/>
              </a:ext>
            </a:extLst>
          </p:cNvPr>
          <p:cNvSpPr>
            <a:spLocks noGrp="1"/>
          </p:cNvSpPr>
          <p:nvPr>
            <p:ph type="ctrTitle" hasCustomPrompt="1"/>
          </p:nvPr>
        </p:nvSpPr>
        <p:spPr>
          <a:xfrm>
            <a:off x="1524000" y="2470870"/>
            <a:ext cx="9144000" cy="2387600"/>
          </a:xfrm>
        </p:spPr>
        <p:txBody>
          <a:bodyPr anchor="b"/>
          <a:lstStyle>
            <a:lvl1pPr algn="l">
              <a:defRPr sz="6000"/>
            </a:lvl1pPr>
          </a:lstStyle>
          <a:p>
            <a:r>
              <a:rPr lang="en-US" dirty="0"/>
              <a:t>Title of Presentation</a:t>
            </a:r>
          </a:p>
        </p:txBody>
      </p:sp>
      <p:sp>
        <p:nvSpPr>
          <p:cNvPr id="3" name="Subtitle 2">
            <a:extLst>
              <a:ext uri="{FF2B5EF4-FFF2-40B4-BE49-F238E27FC236}">
                <a16:creationId xmlns:a16="http://schemas.microsoft.com/office/drawing/2014/main" id="{6125467C-42EA-CCAA-938F-AD15D7C78BE4}"/>
              </a:ext>
            </a:extLst>
          </p:cNvPr>
          <p:cNvSpPr>
            <a:spLocks noGrp="1"/>
          </p:cNvSpPr>
          <p:nvPr>
            <p:ph type="subTitle" idx="1" hasCustomPrompt="1"/>
          </p:nvPr>
        </p:nvSpPr>
        <p:spPr>
          <a:xfrm>
            <a:off x="1524000" y="4950545"/>
            <a:ext cx="9144000" cy="517380"/>
          </a:xfrm>
        </p:spPr>
        <p:txBody>
          <a:bodyPr/>
          <a:lstStyle>
            <a:lvl1pPr marL="0" indent="0" algn="l">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Title</a:t>
            </a:r>
          </a:p>
        </p:txBody>
      </p:sp>
      <p:sp>
        <p:nvSpPr>
          <p:cNvPr id="8" name="Text Placeholder 7">
            <a:extLst>
              <a:ext uri="{FF2B5EF4-FFF2-40B4-BE49-F238E27FC236}">
                <a16:creationId xmlns:a16="http://schemas.microsoft.com/office/drawing/2014/main" id="{A46DF0C0-0F49-BD09-8734-C45FA06561E5}"/>
              </a:ext>
            </a:extLst>
          </p:cNvPr>
          <p:cNvSpPr>
            <a:spLocks noGrp="1"/>
          </p:cNvSpPr>
          <p:nvPr>
            <p:ph type="body" sz="quarter" idx="13" hasCustomPrompt="1"/>
          </p:nvPr>
        </p:nvSpPr>
        <p:spPr>
          <a:xfrm>
            <a:off x="1524000" y="5468070"/>
            <a:ext cx="9144000" cy="517525"/>
          </a:xfrm>
        </p:spPr>
        <p:txBody>
          <a:bodyPr>
            <a:normAutofit/>
          </a:bodyPr>
          <a:lstStyle>
            <a:lvl1pPr marL="0" indent="0">
              <a:buNone/>
              <a:defRPr sz="2000"/>
            </a:lvl1pPr>
          </a:lstStyle>
          <a:p>
            <a:pPr lvl="0"/>
            <a:r>
              <a:rPr lang="en-US" dirty="0"/>
              <a:t>Event – Date </a:t>
            </a:r>
          </a:p>
        </p:txBody>
      </p:sp>
      <p:pic>
        <p:nvPicPr>
          <p:cNvPr id="10" name="Graphic 9">
            <a:extLst>
              <a:ext uri="{FF2B5EF4-FFF2-40B4-BE49-F238E27FC236}">
                <a16:creationId xmlns:a16="http://schemas.microsoft.com/office/drawing/2014/main" id="{39FC0760-9836-F74A-197B-45FCFE2D75F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8600" y="0"/>
            <a:ext cx="1085850" cy="6858000"/>
          </a:xfrm>
          <a:prstGeom prst="rect">
            <a:avLst/>
          </a:prstGeom>
        </p:spPr>
      </p:pic>
      <p:pic>
        <p:nvPicPr>
          <p:cNvPr id="9" name="Graphic 8">
            <a:extLst>
              <a:ext uri="{FF2B5EF4-FFF2-40B4-BE49-F238E27FC236}">
                <a16:creationId xmlns:a16="http://schemas.microsoft.com/office/drawing/2014/main" id="{D711CFA4-6E7B-7C56-A78E-B0E8275BFCF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0"/>
            <a:ext cx="1085850" cy="6858000"/>
          </a:xfrm>
          <a:prstGeom prst="rect">
            <a:avLst/>
          </a:prstGeom>
        </p:spPr>
      </p:pic>
      <p:cxnSp>
        <p:nvCxnSpPr>
          <p:cNvPr id="11" name="Straight Connector 10">
            <a:extLst>
              <a:ext uri="{FF2B5EF4-FFF2-40B4-BE49-F238E27FC236}">
                <a16:creationId xmlns:a16="http://schemas.microsoft.com/office/drawing/2014/main" id="{D9CBC566-A3CA-2EA5-8E40-3B03047BC81F}"/>
              </a:ext>
            </a:extLst>
          </p:cNvPr>
          <p:cNvCxnSpPr/>
          <p:nvPr userDrawn="1"/>
        </p:nvCxnSpPr>
        <p:spPr>
          <a:xfrm>
            <a:off x="0" y="277091"/>
            <a:ext cx="12192000" cy="0"/>
          </a:xfrm>
          <a:prstGeom prst="line">
            <a:avLst/>
          </a:prstGeom>
          <a:ln w="44450">
            <a:solidFill>
              <a:srgbClr val="13306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72A1619-618C-5F64-6089-769BD896128E}"/>
              </a:ext>
            </a:extLst>
          </p:cNvPr>
          <p:cNvCxnSpPr/>
          <p:nvPr userDrawn="1"/>
        </p:nvCxnSpPr>
        <p:spPr>
          <a:xfrm>
            <a:off x="0" y="6539346"/>
            <a:ext cx="12192000" cy="0"/>
          </a:xfrm>
          <a:prstGeom prst="line">
            <a:avLst/>
          </a:prstGeom>
          <a:ln w="44450">
            <a:solidFill>
              <a:srgbClr val="13306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87208E1-D886-8009-B650-8B5A8758A3AD}"/>
              </a:ext>
            </a:extLst>
          </p:cNvPr>
          <p:cNvCxnSpPr/>
          <p:nvPr userDrawn="1"/>
        </p:nvCxnSpPr>
        <p:spPr>
          <a:xfrm>
            <a:off x="0" y="6719455"/>
            <a:ext cx="12192000" cy="0"/>
          </a:xfrm>
          <a:prstGeom prst="line">
            <a:avLst/>
          </a:prstGeom>
          <a:ln w="44450">
            <a:solidFill>
              <a:srgbClr val="133064"/>
            </a:solidFill>
          </a:ln>
        </p:spPr>
        <p:style>
          <a:lnRef idx="1">
            <a:schemeClr val="accent1"/>
          </a:lnRef>
          <a:fillRef idx="0">
            <a:schemeClr val="accent1"/>
          </a:fillRef>
          <a:effectRef idx="0">
            <a:schemeClr val="accent1"/>
          </a:effectRef>
          <a:fontRef idx="minor">
            <a:schemeClr val="tx1"/>
          </a:fontRef>
        </p:style>
      </p:cxnSp>
      <p:pic>
        <p:nvPicPr>
          <p:cNvPr id="14" name="Picture 13" descr="Icon">
            <a:extLst>
              <a:ext uri="{FF2B5EF4-FFF2-40B4-BE49-F238E27FC236}">
                <a16:creationId xmlns:a16="http://schemas.microsoft.com/office/drawing/2014/main" id="{61D3AF1C-B002-AE46-EB15-D53F192D2723}"/>
              </a:ext>
            </a:extLst>
          </p:cNvPr>
          <p:cNvPicPr/>
          <p:nvPr userDrawn="1"/>
        </p:nvPicPr>
        <p:blipFill>
          <a:blip r:embed="rId6">
            <a:extLst>
              <a:ext uri="{28A0092B-C50C-407E-A947-70E740481C1C}">
                <a14:useLocalDpi xmlns:a14="http://schemas.microsoft.com/office/drawing/2010/main" val="0"/>
              </a:ext>
            </a:extLst>
          </a:blip>
          <a:stretch>
            <a:fillRect/>
          </a:stretch>
        </p:blipFill>
        <p:spPr>
          <a:xfrm>
            <a:off x="7985021" y="488672"/>
            <a:ext cx="4052223" cy="1232181"/>
          </a:xfrm>
          <a:prstGeom prst="rect">
            <a:avLst/>
          </a:prstGeom>
        </p:spPr>
      </p:pic>
    </p:spTree>
    <p:extLst>
      <p:ext uri="{BB962C8B-B14F-4D97-AF65-F5344CB8AC3E}">
        <p14:creationId xmlns:p14="http://schemas.microsoft.com/office/powerpoint/2010/main" val="303663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DB732-6D7E-E5BD-5F8F-AF3BC4E9BE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AF00A-73DB-0B63-BA2B-6AE133F36A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3902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5AE6F-FAB8-6226-251F-710E70690E12}"/>
              </a:ext>
            </a:extLst>
          </p:cNvPr>
          <p:cNvSpPr>
            <a:spLocks noGrp="1"/>
          </p:cNvSpPr>
          <p:nvPr>
            <p:ph type="title"/>
          </p:nvPr>
        </p:nvSpPr>
        <p:spPr>
          <a:xfrm>
            <a:off x="1062759" y="1673082"/>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23D9BD-E5E8-79D4-95E3-96CBEA1754B9}"/>
              </a:ext>
            </a:extLst>
          </p:cNvPr>
          <p:cNvSpPr>
            <a:spLocks noGrp="1"/>
          </p:cNvSpPr>
          <p:nvPr>
            <p:ph type="body" idx="1"/>
          </p:nvPr>
        </p:nvSpPr>
        <p:spPr>
          <a:xfrm>
            <a:off x="1062759" y="457099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836898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D1ACC-A7FC-4CCE-CD58-87B919FD5E21}"/>
              </a:ext>
            </a:extLst>
          </p:cNvPr>
          <p:cNvSpPr>
            <a:spLocks noGrp="1"/>
          </p:cNvSpPr>
          <p:nvPr>
            <p:ph type="title"/>
          </p:nvPr>
        </p:nvSpPr>
        <p:spPr>
          <a:xfrm>
            <a:off x="1401907" y="392834"/>
            <a:ext cx="1003935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C59DDE19-9603-C6A1-0C3C-252C7986695F}"/>
              </a:ext>
            </a:extLst>
          </p:cNvPr>
          <p:cNvSpPr>
            <a:spLocks noGrp="1"/>
          </p:cNvSpPr>
          <p:nvPr>
            <p:ph sz="half" idx="1"/>
          </p:nvPr>
        </p:nvSpPr>
        <p:spPr>
          <a:xfrm>
            <a:off x="1115291" y="1846984"/>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A680CB-A718-3D9B-DB94-A955481846C1}"/>
              </a:ext>
            </a:extLst>
          </p:cNvPr>
          <p:cNvSpPr>
            <a:spLocks noGrp="1"/>
          </p:cNvSpPr>
          <p:nvPr>
            <p:ph sz="half" idx="2"/>
          </p:nvPr>
        </p:nvSpPr>
        <p:spPr>
          <a:xfrm>
            <a:off x="6421582" y="1831686"/>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4916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00A9B-FC11-C498-0D0E-E5AB4DE22301}"/>
              </a:ext>
            </a:extLst>
          </p:cNvPr>
          <p:cNvSpPr>
            <a:spLocks noGrp="1"/>
          </p:cNvSpPr>
          <p:nvPr>
            <p:ph type="title"/>
          </p:nvPr>
        </p:nvSpPr>
        <p:spPr>
          <a:xfrm>
            <a:off x="1181534" y="355600"/>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B7327F-30FD-9B82-0B13-EC50B6379113}"/>
              </a:ext>
            </a:extLst>
          </p:cNvPr>
          <p:cNvSpPr>
            <a:spLocks noGrp="1"/>
          </p:cNvSpPr>
          <p:nvPr>
            <p:ph type="body" idx="1"/>
          </p:nvPr>
        </p:nvSpPr>
        <p:spPr>
          <a:xfrm>
            <a:off x="1181534" y="169242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E16135D-C4DB-2750-F85A-69D855C59542}"/>
              </a:ext>
            </a:extLst>
          </p:cNvPr>
          <p:cNvSpPr>
            <a:spLocks noGrp="1"/>
          </p:cNvSpPr>
          <p:nvPr>
            <p:ph sz="half" idx="2"/>
          </p:nvPr>
        </p:nvSpPr>
        <p:spPr>
          <a:xfrm>
            <a:off x="1181534"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4D8E134-1792-FF02-3E04-9F0976A61134}"/>
              </a:ext>
            </a:extLst>
          </p:cNvPr>
          <p:cNvSpPr>
            <a:spLocks noGrp="1"/>
          </p:cNvSpPr>
          <p:nvPr>
            <p:ph type="body" sz="quarter" idx="3"/>
          </p:nvPr>
        </p:nvSpPr>
        <p:spPr>
          <a:xfrm>
            <a:off x="6513946"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320C11-6033-759C-2CAD-68CEF0C84556}"/>
              </a:ext>
            </a:extLst>
          </p:cNvPr>
          <p:cNvSpPr>
            <a:spLocks noGrp="1"/>
          </p:cNvSpPr>
          <p:nvPr>
            <p:ph sz="quarter" idx="4"/>
          </p:nvPr>
        </p:nvSpPr>
        <p:spPr>
          <a:xfrm>
            <a:off x="6513946" y="2516332"/>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63789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0602A-9CE9-C524-140B-CDDBE36FDFF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36940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6228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F5FA4-01CA-8EE9-7445-6C922FD93B70}"/>
              </a:ext>
            </a:extLst>
          </p:cNvPr>
          <p:cNvSpPr>
            <a:spLocks noGrp="1"/>
          </p:cNvSpPr>
          <p:nvPr>
            <p:ph type="title"/>
          </p:nvPr>
        </p:nvSpPr>
        <p:spPr>
          <a:xfrm>
            <a:off x="1144588" y="461818"/>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14ACC30-FF8A-999B-BE13-550D81F070FF}"/>
              </a:ext>
            </a:extLst>
          </p:cNvPr>
          <p:cNvSpPr>
            <a:spLocks noGrp="1"/>
          </p:cNvSpPr>
          <p:nvPr>
            <p:ph idx="1"/>
          </p:nvPr>
        </p:nvSpPr>
        <p:spPr>
          <a:xfrm>
            <a:off x="5404861" y="99218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9E28F4-5536-8D71-2AA1-78E2217C6822}"/>
              </a:ext>
            </a:extLst>
          </p:cNvPr>
          <p:cNvSpPr>
            <a:spLocks noGrp="1"/>
          </p:cNvSpPr>
          <p:nvPr>
            <p:ph type="body" sz="half" idx="2"/>
          </p:nvPr>
        </p:nvSpPr>
        <p:spPr>
          <a:xfrm>
            <a:off x="1144588" y="2084098"/>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14242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D1837-A106-AB0B-28BF-543FF594B6D7}"/>
              </a:ext>
            </a:extLst>
          </p:cNvPr>
          <p:cNvSpPr>
            <a:spLocks noGrp="1"/>
          </p:cNvSpPr>
          <p:nvPr>
            <p:ph type="title"/>
          </p:nvPr>
        </p:nvSpPr>
        <p:spPr>
          <a:xfrm>
            <a:off x="1220860"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292A709-D9D0-CD5F-4CED-B840DC17F6CE}"/>
              </a:ext>
            </a:extLst>
          </p:cNvPr>
          <p:cNvSpPr>
            <a:spLocks noGrp="1"/>
          </p:cNvSpPr>
          <p:nvPr>
            <p:ph type="pic" idx="1"/>
          </p:nvPr>
        </p:nvSpPr>
        <p:spPr>
          <a:xfrm>
            <a:off x="5534170" y="101297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619288-AF92-D1E5-5C1B-E9C675A386E3}"/>
              </a:ext>
            </a:extLst>
          </p:cNvPr>
          <p:cNvSpPr>
            <a:spLocks noGrp="1"/>
          </p:cNvSpPr>
          <p:nvPr>
            <p:ph type="body" sz="half" idx="2"/>
          </p:nvPr>
        </p:nvSpPr>
        <p:spPr>
          <a:xfrm>
            <a:off x="122086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35772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image" Target="../media/image5.png"/><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9794C0-5876-EDE8-17E4-EDDFCAA7BF6F}"/>
              </a:ext>
            </a:extLst>
          </p:cNvPr>
          <p:cNvSpPr>
            <a:spLocks noGrp="1"/>
          </p:cNvSpPr>
          <p:nvPr>
            <p:ph type="title"/>
          </p:nvPr>
        </p:nvSpPr>
        <p:spPr>
          <a:xfrm>
            <a:off x="1314450" y="365125"/>
            <a:ext cx="1003935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84BECBB-B06B-432C-86E1-F86B9B89612B}"/>
              </a:ext>
            </a:extLst>
          </p:cNvPr>
          <p:cNvSpPr>
            <a:spLocks noGrp="1"/>
          </p:cNvSpPr>
          <p:nvPr>
            <p:ph type="body" idx="1"/>
          </p:nvPr>
        </p:nvSpPr>
        <p:spPr>
          <a:xfrm>
            <a:off x="1314450" y="1825625"/>
            <a:ext cx="1003935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raphic 13">
            <a:extLst>
              <a:ext uri="{FF2B5EF4-FFF2-40B4-BE49-F238E27FC236}">
                <a16:creationId xmlns:a16="http://schemas.microsoft.com/office/drawing/2014/main" id="{3306A861-3213-610F-E32B-B972D8343B41}"/>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228600" y="0"/>
            <a:ext cx="1085850" cy="6858000"/>
          </a:xfrm>
          <a:prstGeom prst="rect">
            <a:avLst/>
          </a:prstGeom>
        </p:spPr>
      </p:pic>
      <p:pic>
        <p:nvPicPr>
          <p:cNvPr id="12" name="Graphic 11">
            <a:extLst>
              <a:ext uri="{FF2B5EF4-FFF2-40B4-BE49-F238E27FC236}">
                <a16:creationId xmlns:a16="http://schemas.microsoft.com/office/drawing/2014/main" id="{7F1F7F89-60FA-6438-84D2-F9D8321B10DA}"/>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0" y="0"/>
            <a:ext cx="1085850" cy="6858000"/>
          </a:xfrm>
          <a:prstGeom prst="rect">
            <a:avLst/>
          </a:prstGeom>
        </p:spPr>
      </p:pic>
      <p:cxnSp>
        <p:nvCxnSpPr>
          <p:cNvPr id="17" name="Straight Connector 16">
            <a:extLst>
              <a:ext uri="{FF2B5EF4-FFF2-40B4-BE49-F238E27FC236}">
                <a16:creationId xmlns:a16="http://schemas.microsoft.com/office/drawing/2014/main" id="{7A1D166A-717A-670D-0446-B9DB81DE5679}"/>
              </a:ext>
            </a:extLst>
          </p:cNvPr>
          <p:cNvCxnSpPr/>
          <p:nvPr userDrawn="1"/>
        </p:nvCxnSpPr>
        <p:spPr>
          <a:xfrm>
            <a:off x="0" y="277091"/>
            <a:ext cx="12192000" cy="0"/>
          </a:xfrm>
          <a:prstGeom prst="line">
            <a:avLst/>
          </a:prstGeom>
          <a:ln w="44450">
            <a:solidFill>
              <a:srgbClr val="13306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734218-8B70-9288-EB9F-909716E68587}"/>
              </a:ext>
            </a:extLst>
          </p:cNvPr>
          <p:cNvCxnSpPr/>
          <p:nvPr userDrawn="1"/>
        </p:nvCxnSpPr>
        <p:spPr>
          <a:xfrm>
            <a:off x="0" y="6539346"/>
            <a:ext cx="12192000" cy="0"/>
          </a:xfrm>
          <a:prstGeom prst="line">
            <a:avLst/>
          </a:prstGeom>
          <a:ln w="44450">
            <a:solidFill>
              <a:srgbClr val="13306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3420C0E-FA58-EB75-895A-B9B783032EAA}"/>
              </a:ext>
            </a:extLst>
          </p:cNvPr>
          <p:cNvCxnSpPr/>
          <p:nvPr userDrawn="1"/>
        </p:nvCxnSpPr>
        <p:spPr>
          <a:xfrm>
            <a:off x="0" y="6719455"/>
            <a:ext cx="12192000" cy="0"/>
          </a:xfrm>
          <a:prstGeom prst="line">
            <a:avLst/>
          </a:prstGeom>
          <a:ln w="44450">
            <a:solidFill>
              <a:srgbClr val="133064"/>
            </a:solidFill>
          </a:ln>
        </p:spPr>
        <p:style>
          <a:lnRef idx="1">
            <a:schemeClr val="accent1"/>
          </a:lnRef>
          <a:fillRef idx="0">
            <a:schemeClr val="accent1"/>
          </a:fillRef>
          <a:effectRef idx="0">
            <a:schemeClr val="accent1"/>
          </a:effectRef>
          <a:fontRef idx="minor">
            <a:schemeClr val="tx1"/>
          </a:fontRef>
        </p:style>
      </p:cxnSp>
      <p:pic>
        <p:nvPicPr>
          <p:cNvPr id="15" name="Picture 14" descr="Icon">
            <a:extLst>
              <a:ext uri="{FF2B5EF4-FFF2-40B4-BE49-F238E27FC236}">
                <a16:creationId xmlns:a16="http://schemas.microsoft.com/office/drawing/2014/main" id="{33E45DDC-1C5C-2C43-16C9-196D04D461AC}"/>
              </a:ext>
            </a:extLst>
          </p:cNvPr>
          <p:cNvPicPr/>
          <p:nvPr userDrawn="1"/>
        </p:nvPicPr>
        <p:blipFill>
          <a:blip r:embed="rId15">
            <a:extLst>
              <a:ext uri="{28A0092B-C50C-407E-A947-70E740481C1C}">
                <a14:useLocalDpi xmlns:a14="http://schemas.microsoft.com/office/drawing/2010/main" val="0"/>
              </a:ext>
            </a:extLst>
          </a:blip>
          <a:stretch>
            <a:fillRect/>
          </a:stretch>
        </p:blipFill>
        <p:spPr>
          <a:xfrm>
            <a:off x="10434965" y="5984533"/>
            <a:ext cx="1528435" cy="464759"/>
          </a:xfrm>
          <a:prstGeom prst="rect">
            <a:avLst/>
          </a:prstGeom>
        </p:spPr>
      </p:pic>
    </p:spTree>
    <p:extLst>
      <p:ext uri="{BB962C8B-B14F-4D97-AF65-F5344CB8AC3E}">
        <p14:creationId xmlns:p14="http://schemas.microsoft.com/office/powerpoint/2010/main" val="184808153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Lst>
  <p:txStyles>
    <p:titleStyle>
      <a:lvl1pPr algn="l" defTabSz="914400" rtl="0" eaLnBrk="1" latinLnBrk="0" hangingPunct="1">
        <a:lnSpc>
          <a:spcPct val="90000"/>
        </a:lnSpc>
        <a:spcBef>
          <a:spcPct val="0"/>
        </a:spcBef>
        <a:buNone/>
        <a:defRPr sz="4400" kern="1200">
          <a:solidFill>
            <a:schemeClr val="tx1"/>
          </a:solidFill>
          <a:latin typeface="Sansation" panose="02000000000000000000"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CE" panose="04000500000000000000" pitchFamily="8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CE" panose="04000500000000000000" pitchFamily="8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CE" panose="04000500000000000000" pitchFamily="8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CE" panose="04000500000000000000" pitchFamily="8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CE" panose="04000500000000000000" pitchFamily="8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help.oclc.org/Metadata_Services/Connexion/Connexion_client/Reference/Quick_reference_Cataloging_in_Connexion_client#:~:text=Quick%20reference%3A%20Cataloging%20in%20Connexion%20client%201%20Introduction,for%20WorldCat%20records%20...%206%20Edit%20records%20" TargetMode="External"/><Relationship Id="rId2" Type="http://schemas.openxmlformats.org/officeDocument/2006/relationships/hyperlink" Target="https://help.oclc.org/Metadata_Services/Connexion/Connexion_client/Connexion_client_basics/Connexion_client_interface_overview/20Default_function_key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A5B7A-FA74-0BAC-0845-A722C129F63F}"/>
              </a:ext>
            </a:extLst>
          </p:cNvPr>
          <p:cNvSpPr>
            <a:spLocks noGrp="1"/>
          </p:cNvSpPr>
          <p:nvPr>
            <p:ph type="ctrTitle"/>
          </p:nvPr>
        </p:nvSpPr>
        <p:spPr/>
        <p:txBody>
          <a:bodyPr/>
          <a:lstStyle/>
          <a:p>
            <a:r>
              <a:rPr lang="en-US" dirty="0">
                <a:latin typeface="Sansation"/>
              </a:rPr>
              <a:t>OCLC Basics</a:t>
            </a:r>
            <a:endParaRPr lang="en-US" dirty="0"/>
          </a:p>
        </p:txBody>
      </p:sp>
      <p:sp>
        <p:nvSpPr>
          <p:cNvPr id="3" name="Subtitle 2">
            <a:extLst>
              <a:ext uri="{FF2B5EF4-FFF2-40B4-BE49-F238E27FC236}">
                <a16:creationId xmlns:a16="http://schemas.microsoft.com/office/drawing/2014/main" id="{C142BEE3-179A-6EA1-B8DB-30546696FEA8}"/>
              </a:ext>
            </a:extLst>
          </p:cNvPr>
          <p:cNvSpPr>
            <a:spLocks noGrp="1"/>
          </p:cNvSpPr>
          <p:nvPr>
            <p:ph type="subTitle" idx="1"/>
          </p:nvPr>
        </p:nvSpPr>
        <p:spPr/>
        <p:txBody>
          <a:bodyPr vert="horz" lIns="91440" tIns="45720" rIns="91440" bIns="45720" rtlCol="0" anchor="t">
            <a:normAutofit/>
          </a:bodyPr>
          <a:lstStyle/>
          <a:p>
            <a:r>
              <a:rPr lang="en-US" dirty="0">
                <a:latin typeface="Helvetica CE"/>
              </a:rPr>
              <a:t>SHARE Catalogers</a:t>
            </a:r>
            <a:endParaRPr lang="en-US" dirty="0" err="1"/>
          </a:p>
        </p:txBody>
      </p:sp>
      <p:sp>
        <p:nvSpPr>
          <p:cNvPr id="4" name="Text Placeholder 3">
            <a:extLst>
              <a:ext uri="{FF2B5EF4-FFF2-40B4-BE49-F238E27FC236}">
                <a16:creationId xmlns:a16="http://schemas.microsoft.com/office/drawing/2014/main" id="{3910DC15-24CD-AA96-569A-A87BF961FAFA}"/>
              </a:ext>
            </a:extLst>
          </p:cNvPr>
          <p:cNvSpPr>
            <a:spLocks noGrp="1"/>
          </p:cNvSpPr>
          <p:nvPr>
            <p:ph type="body" sz="quarter" idx="13"/>
          </p:nvPr>
        </p:nvSpPr>
        <p:spPr/>
        <p:txBody>
          <a:bodyPr vert="horz" lIns="91440" tIns="45720" rIns="91440" bIns="45720" rtlCol="0" anchor="t">
            <a:normAutofit/>
          </a:bodyPr>
          <a:lstStyle/>
          <a:p>
            <a:r>
              <a:rPr lang="en-US" dirty="0">
                <a:latin typeface="Helvetica CE"/>
              </a:rPr>
              <a:t>Catalogers Training Session </a:t>
            </a:r>
            <a:r>
              <a:rPr lang="en-US">
                <a:latin typeface="Helvetica CE"/>
              </a:rPr>
              <a:t>– January 14, 2025</a:t>
            </a:r>
            <a:endParaRPr lang="en-US" dirty="0"/>
          </a:p>
        </p:txBody>
      </p:sp>
    </p:spTree>
    <p:extLst>
      <p:ext uri="{BB962C8B-B14F-4D97-AF65-F5344CB8AC3E}">
        <p14:creationId xmlns:p14="http://schemas.microsoft.com/office/powerpoint/2010/main" val="4204397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AF0BF-1130-D2F9-B899-A8E75B1B8890}"/>
              </a:ext>
            </a:extLst>
          </p:cNvPr>
          <p:cNvSpPr>
            <a:spLocks noGrp="1"/>
          </p:cNvSpPr>
          <p:nvPr>
            <p:ph type="title"/>
          </p:nvPr>
        </p:nvSpPr>
        <p:spPr/>
        <p:txBody>
          <a:bodyPr/>
          <a:lstStyle/>
          <a:p>
            <a:r>
              <a:rPr lang="en-US" dirty="0"/>
              <a:t>View Menu</a:t>
            </a:r>
          </a:p>
        </p:txBody>
      </p:sp>
      <p:pic>
        <p:nvPicPr>
          <p:cNvPr id="6" name="Content Placeholder 5">
            <a:extLst>
              <a:ext uri="{FF2B5EF4-FFF2-40B4-BE49-F238E27FC236}">
                <a16:creationId xmlns:a16="http://schemas.microsoft.com/office/drawing/2014/main" id="{B2BA4747-B73A-51FB-B811-48633B71C8F0}"/>
              </a:ext>
            </a:extLst>
          </p:cNvPr>
          <p:cNvPicPr>
            <a:picLocks noGrp="1" noChangeAspect="1"/>
          </p:cNvPicPr>
          <p:nvPr>
            <p:ph sz="half" idx="1"/>
          </p:nvPr>
        </p:nvPicPr>
        <p:blipFill>
          <a:blip r:embed="rId2"/>
          <a:stretch>
            <a:fillRect/>
          </a:stretch>
        </p:blipFill>
        <p:spPr>
          <a:xfrm>
            <a:off x="1516924" y="1846263"/>
            <a:ext cx="4379777" cy="4351337"/>
          </a:xfrm>
        </p:spPr>
      </p:pic>
      <p:sp>
        <p:nvSpPr>
          <p:cNvPr id="4" name="Content Placeholder 3">
            <a:extLst>
              <a:ext uri="{FF2B5EF4-FFF2-40B4-BE49-F238E27FC236}">
                <a16:creationId xmlns:a16="http://schemas.microsoft.com/office/drawing/2014/main" id="{412131BA-AD75-EDB8-815E-606258020A9F}"/>
              </a:ext>
            </a:extLst>
          </p:cNvPr>
          <p:cNvSpPr>
            <a:spLocks noGrp="1"/>
          </p:cNvSpPr>
          <p:nvPr>
            <p:ph sz="half" idx="2"/>
          </p:nvPr>
        </p:nvSpPr>
        <p:spPr/>
        <p:txBody>
          <a:bodyPr/>
          <a:lstStyle/>
          <a:p>
            <a:r>
              <a:rPr lang="en-US" dirty="0"/>
              <a:t>List type: change from truncated to brief in searches if you want more/less information if your search results list</a:t>
            </a:r>
          </a:p>
          <a:p>
            <a:r>
              <a:rPr lang="en-US" dirty="0"/>
              <a:t>Pinning is useful if you want to see multiple screens when editing</a:t>
            </a:r>
          </a:p>
        </p:txBody>
      </p:sp>
    </p:spTree>
    <p:extLst>
      <p:ext uri="{BB962C8B-B14F-4D97-AF65-F5344CB8AC3E}">
        <p14:creationId xmlns:p14="http://schemas.microsoft.com/office/powerpoint/2010/main" val="2265557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5E388-3B89-C653-8AAD-3FBE01976E2C}"/>
              </a:ext>
            </a:extLst>
          </p:cNvPr>
          <p:cNvSpPr>
            <a:spLocks noGrp="1"/>
          </p:cNvSpPr>
          <p:nvPr>
            <p:ph type="title"/>
          </p:nvPr>
        </p:nvSpPr>
        <p:spPr/>
        <p:txBody>
          <a:bodyPr/>
          <a:lstStyle/>
          <a:p>
            <a:r>
              <a:rPr lang="en-US" dirty="0"/>
              <a:t>Tool Menu</a:t>
            </a:r>
          </a:p>
        </p:txBody>
      </p:sp>
      <p:sp>
        <p:nvSpPr>
          <p:cNvPr id="4" name="Content Placeholder 3">
            <a:extLst>
              <a:ext uri="{FF2B5EF4-FFF2-40B4-BE49-F238E27FC236}">
                <a16:creationId xmlns:a16="http://schemas.microsoft.com/office/drawing/2014/main" id="{BB45A9C8-B518-C181-34FB-7D0C9912E8FC}"/>
              </a:ext>
            </a:extLst>
          </p:cNvPr>
          <p:cNvSpPr>
            <a:spLocks noGrp="1"/>
          </p:cNvSpPr>
          <p:nvPr>
            <p:ph sz="half" idx="2"/>
          </p:nvPr>
        </p:nvSpPr>
        <p:spPr/>
        <p:txBody>
          <a:bodyPr>
            <a:normAutofit lnSpcReduction="10000"/>
          </a:bodyPr>
          <a:lstStyle/>
          <a:p>
            <a:r>
              <a:rPr lang="en-US" dirty="0"/>
              <a:t>Text string editor</a:t>
            </a:r>
          </a:p>
          <a:p>
            <a:r>
              <a:rPr lang="en-US" dirty="0"/>
              <a:t>Keymap editor</a:t>
            </a:r>
          </a:p>
          <a:p>
            <a:r>
              <a:rPr lang="en-US" dirty="0"/>
              <a:t>Macros</a:t>
            </a:r>
          </a:p>
          <a:p>
            <a:r>
              <a:rPr lang="en-US" dirty="0"/>
              <a:t>Spell check (very useful!)</a:t>
            </a:r>
          </a:p>
          <a:p>
            <a:r>
              <a:rPr lang="en-US" dirty="0"/>
              <a:t>RDA toolkit – this would need to be hooked up with your specific authorizations in order to work. It’s probably just easier to go to the toolkit separately and login there</a:t>
            </a:r>
          </a:p>
        </p:txBody>
      </p:sp>
      <p:pic>
        <p:nvPicPr>
          <p:cNvPr id="10" name="Content Placeholder 9" descr="A screenshot of a computer&#10;&#10;Description automatically generated">
            <a:extLst>
              <a:ext uri="{FF2B5EF4-FFF2-40B4-BE49-F238E27FC236}">
                <a16:creationId xmlns:a16="http://schemas.microsoft.com/office/drawing/2014/main" id="{9E0E0860-EB44-44A1-3DFB-829FE8AC2A01}"/>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415418" y="1846263"/>
            <a:ext cx="4582790" cy="4351337"/>
          </a:xfrm>
        </p:spPr>
      </p:pic>
    </p:spTree>
    <p:extLst>
      <p:ext uri="{BB962C8B-B14F-4D97-AF65-F5344CB8AC3E}">
        <p14:creationId xmlns:p14="http://schemas.microsoft.com/office/powerpoint/2010/main" val="2121883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E186F-2554-171E-85B7-640ADC4E22BF}"/>
              </a:ext>
            </a:extLst>
          </p:cNvPr>
          <p:cNvSpPr>
            <a:spLocks noGrp="1"/>
          </p:cNvSpPr>
          <p:nvPr>
            <p:ph type="title"/>
          </p:nvPr>
        </p:nvSpPr>
        <p:spPr/>
        <p:txBody>
          <a:bodyPr/>
          <a:lstStyle/>
          <a:p>
            <a:r>
              <a:rPr lang="en-US" dirty="0"/>
              <a:t>Window menu</a:t>
            </a:r>
          </a:p>
        </p:txBody>
      </p:sp>
      <p:pic>
        <p:nvPicPr>
          <p:cNvPr id="6" name="Content Placeholder 5">
            <a:extLst>
              <a:ext uri="{FF2B5EF4-FFF2-40B4-BE49-F238E27FC236}">
                <a16:creationId xmlns:a16="http://schemas.microsoft.com/office/drawing/2014/main" id="{63B6BEFF-8B58-C605-4F79-4DFF1FF0C587}"/>
              </a:ext>
            </a:extLst>
          </p:cNvPr>
          <p:cNvPicPr>
            <a:picLocks noGrp="1" noChangeAspect="1"/>
          </p:cNvPicPr>
          <p:nvPr>
            <p:ph sz="half" idx="1"/>
          </p:nvPr>
        </p:nvPicPr>
        <p:blipFill>
          <a:blip r:embed="rId2"/>
          <a:stretch>
            <a:fillRect/>
          </a:stretch>
        </p:blipFill>
        <p:spPr>
          <a:xfrm>
            <a:off x="2201653" y="2469140"/>
            <a:ext cx="3010320" cy="3105583"/>
          </a:xfrm>
        </p:spPr>
      </p:pic>
      <p:sp>
        <p:nvSpPr>
          <p:cNvPr id="4" name="Content Placeholder 3">
            <a:extLst>
              <a:ext uri="{FF2B5EF4-FFF2-40B4-BE49-F238E27FC236}">
                <a16:creationId xmlns:a16="http://schemas.microsoft.com/office/drawing/2014/main" id="{F0D163D0-FA46-459C-2885-ABB209387FAD}"/>
              </a:ext>
            </a:extLst>
          </p:cNvPr>
          <p:cNvSpPr>
            <a:spLocks noGrp="1"/>
          </p:cNvSpPr>
          <p:nvPr>
            <p:ph sz="half" idx="2"/>
          </p:nvPr>
        </p:nvSpPr>
        <p:spPr/>
        <p:txBody>
          <a:bodyPr/>
          <a:lstStyle/>
          <a:p>
            <a:r>
              <a:rPr lang="en-US" dirty="0"/>
              <a:t>Pin records (View &gt; Pinned, or Shift + F4) if you want to tile multiple records and see them at the same time. Otherwise, tiling will work for whichever screens you have open at the time, including search results screens</a:t>
            </a:r>
          </a:p>
        </p:txBody>
      </p:sp>
    </p:spTree>
    <p:extLst>
      <p:ext uri="{BB962C8B-B14F-4D97-AF65-F5344CB8AC3E}">
        <p14:creationId xmlns:p14="http://schemas.microsoft.com/office/powerpoint/2010/main" val="3818269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44442-4D81-07BB-CE67-4160910769E4}"/>
              </a:ext>
            </a:extLst>
          </p:cNvPr>
          <p:cNvSpPr>
            <a:spLocks noGrp="1"/>
          </p:cNvSpPr>
          <p:nvPr>
            <p:ph type="title"/>
          </p:nvPr>
        </p:nvSpPr>
        <p:spPr/>
        <p:txBody>
          <a:bodyPr/>
          <a:lstStyle/>
          <a:p>
            <a:r>
              <a:rPr lang="en-US" dirty="0"/>
              <a:t>Accessing the save files</a:t>
            </a:r>
          </a:p>
        </p:txBody>
      </p:sp>
      <p:pic>
        <p:nvPicPr>
          <p:cNvPr id="6" name="Content Placeholder 5">
            <a:extLst>
              <a:ext uri="{FF2B5EF4-FFF2-40B4-BE49-F238E27FC236}">
                <a16:creationId xmlns:a16="http://schemas.microsoft.com/office/drawing/2014/main" id="{EBF89B51-1685-CD37-54E1-7C957E5B8A08}"/>
              </a:ext>
            </a:extLst>
          </p:cNvPr>
          <p:cNvPicPr>
            <a:picLocks noGrp="1" noChangeAspect="1"/>
          </p:cNvPicPr>
          <p:nvPr>
            <p:ph sz="half" idx="1"/>
          </p:nvPr>
        </p:nvPicPr>
        <p:blipFill>
          <a:blip r:embed="rId2"/>
          <a:stretch>
            <a:fillRect/>
          </a:stretch>
        </p:blipFill>
        <p:spPr>
          <a:xfrm>
            <a:off x="1883499" y="2138064"/>
            <a:ext cx="3553321" cy="2181529"/>
          </a:xfrm>
        </p:spPr>
      </p:pic>
      <p:pic>
        <p:nvPicPr>
          <p:cNvPr id="8" name="Content Placeholder 7">
            <a:extLst>
              <a:ext uri="{FF2B5EF4-FFF2-40B4-BE49-F238E27FC236}">
                <a16:creationId xmlns:a16="http://schemas.microsoft.com/office/drawing/2014/main" id="{29946B11-0ABD-0680-7CC0-F4DA542E8DCA}"/>
              </a:ext>
            </a:extLst>
          </p:cNvPr>
          <p:cNvPicPr>
            <a:picLocks noGrp="1" noChangeAspect="1"/>
          </p:cNvPicPr>
          <p:nvPr>
            <p:ph sz="half" idx="2"/>
          </p:nvPr>
        </p:nvPicPr>
        <p:blipFill>
          <a:blip r:embed="rId3"/>
          <a:stretch>
            <a:fillRect/>
          </a:stretch>
        </p:blipFill>
        <p:spPr>
          <a:xfrm>
            <a:off x="6487107" y="2138064"/>
            <a:ext cx="4658375" cy="2810267"/>
          </a:xfrm>
        </p:spPr>
      </p:pic>
      <p:cxnSp>
        <p:nvCxnSpPr>
          <p:cNvPr id="10" name="Straight Arrow Connector 9">
            <a:extLst>
              <a:ext uri="{FF2B5EF4-FFF2-40B4-BE49-F238E27FC236}">
                <a16:creationId xmlns:a16="http://schemas.microsoft.com/office/drawing/2014/main" id="{9D1DE646-0CF6-3B79-655A-CF7ED9EF3E98}"/>
              </a:ext>
            </a:extLst>
          </p:cNvPr>
          <p:cNvCxnSpPr/>
          <p:nvPr/>
        </p:nvCxnSpPr>
        <p:spPr>
          <a:xfrm flipV="1">
            <a:off x="1502229" y="3060441"/>
            <a:ext cx="970383" cy="1558212"/>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F7C9B795-0375-7F91-948C-40DB17F7D97E}"/>
              </a:ext>
            </a:extLst>
          </p:cNvPr>
          <p:cNvCxnSpPr/>
          <p:nvPr/>
        </p:nvCxnSpPr>
        <p:spPr>
          <a:xfrm flipH="1" flipV="1">
            <a:off x="2872596" y="3053751"/>
            <a:ext cx="155276" cy="1535502"/>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F9AFCA5-F190-146B-1783-07878F1EE2E5}"/>
              </a:ext>
            </a:extLst>
          </p:cNvPr>
          <p:cNvSpPr txBox="1"/>
          <p:nvPr/>
        </p:nvSpPr>
        <p:spPr>
          <a:xfrm>
            <a:off x="1113843" y="4618652"/>
            <a:ext cx="1747154" cy="646331"/>
          </a:xfrm>
          <a:prstGeom prst="rect">
            <a:avLst/>
          </a:prstGeom>
          <a:noFill/>
        </p:spPr>
        <p:txBody>
          <a:bodyPr wrap="square" rtlCol="0">
            <a:spAutoFit/>
          </a:bodyPr>
          <a:lstStyle/>
          <a:p>
            <a:r>
              <a:rPr lang="en-US" dirty="0"/>
              <a:t>Search online save file</a:t>
            </a:r>
          </a:p>
        </p:txBody>
      </p:sp>
      <p:sp>
        <p:nvSpPr>
          <p:cNvPr id="14" name="TextBox 13">
            <a:extLst>
              <a:ext uri="{FF2B5EF4-FFF2-40B4-BE49-F238E27FC236}">
                <a16:creationId xmlns:a16="http://schemas.microsoft.com/office/drawing/2014/main" id="{57DA975B-B19A-2093-BCC5-9FB7D814C920}"/>
              </a:ext>
            </a:extLst>
          </p:cNvPr>
          <p:cNvSpPr txBox="1"/>
          <p:nvPr/>
        </p:nvSpPr>
        <p:spPr>
          <a:xfrm>
            <a:off x="3170611" y="4589253"/>
            <a:ext cx="1358965" cy="646331"/>
          </a:xfrm>
          <a:prstGeom prst="rect">
            <a:avLst/>
          </a:prstGeom>
          <a:noFill/>
        </p:spPr>
        <p:txBody>
          <a:bodyPr wrap="square" rtlCol="0">
            <a:spAutoFit/>
          </a:bodyPr>
          <a:lstStyle/>
          <a:p>
            <a:r>
              <a:rPr lang="en-US" dirty="0"/>
              <a:t>Search local save file</a:t>
            </a:r>
          </a:p>
        </p:txBody>
      </p:sp>
      <p:sp>
        <p:nvSpPr>
          <p:cNvPr id="15" name="TextBox 14">
            <a:extLst>
              <a:ext uri="{FF2B5EF4-FFF2-40B4-BE49-F238E27FC236}">
                <a16:creationId xmlns:a16="http://schemas.microsoft.com/office/drawing/2014/main" id="{BC742A2D-B742-FD66-FAA4-4F0A75F00BEB}"/>
              </a:ext>
            </a:extLst>
          </p:cNvPr>
          <p:cNvSpPr txBox="1"/>
          <p:nvPr/>
        </p:nvSpPr>
        <p:spPr>
          <a:xfrm>
            <a:off x="6323162" y="5106838"/>
            <a:ext cx="4899804" cy="646331"/>
          </a:xfrm>
          <a:prstGeom prst="rect">
            <a:avLst/>
          </a:prstGeom>
          <a:noFill/>
        </p:spPr>
        <p:txBody>
          <a:bodyPr wrap="square" rtlCol="0">
            <a:spAutoFit/>
          </a:bodyPr>
          <a:lstStyle/>
          <a:p>
            <a:r>
              <a:rPr lang="en-US" dirty="0"/>
              <a:t>Drop-down menu with function key info for searching the online or local save files. </a:t>
            </a:r>
          </a:p>
        </p:txBody>
      </p:sp>
    </p:spTree>
    <p:extLst>
      <p:ext uri="{BB962C8B-B14F-4D97-AF65-F5344CB8AC3E}">
        <p14:creationId xmlns:p14="http://schemas.microsoft.com/office/powerpoint/2010/main" val="3442411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FF8C1-FD24-1094-BDBA-FE3C53535C7F}"/>
              </a:ext>
            </a:extLst>
          </p:cNvPr>
          <p:cNvSpPr>
            <a:spLocks noGrp="1"/>
          </p:cNvSpPr>
          <p:nvPr>
            <p:ph type="title"/>
          </p:nvPr>
        </p:nvSpPr>
        <p:spPr/>
        <p:txBody>
          <a:bodyPr/>
          <a:lstStyle/>
          <a:p>
            <a:r>
              <a:rPr lang="en-US" dirty="0"/>
              <a:t>Accessing the save files</a:t>
            </a:r>
          </a:p>
        </p:txBody>
      </p:sp>
      <p:pic>
        <p:nvPicPr>
          <p:cNvPr id="5" name="Content Placeholder 4">
            <a:extLst>
              <a:ext uri="{FF2B5EF4-FFF2-40B4-BE49-F238E27FC236}">
                <a16:creationId xmlns:a16="http://schemas.microsoft.com/office/drawing/2014/main" id="{4D4556EC-E688-42D1-DDB1-3D6BA0B4D5B0}"/>
              </a:ext>
            </a:extLst>
          </p:cNvPr>
          <p:cNvPicPr>
            <a:picLocks noGrp="1" noChangeAspect="1"/>
          </p:cNvPicPr>
          <p:nvPr>
            <p:ph idx="1"/>
          </p:nvPr>
        </p:nvPicPr>
        <p:blipFill>
          <a:blip r:embed="rId2"/>
          <a:stretch>
            <a:fillRect/>
          </a:stretch>
        </p:blipFill>
        <p:spPr>
          <a:xfrm>
            <a:off x="1394129" y="1690688"/>
            <a:ext cx="5849166" cy="4143953"/>
          </a:xfrm>
        </p:spPr>
      </p:pic>
      <p:sp>
        <p:nvSpPr>
          <p:cNvPr id="6" name="TextBox 5">
            <a:extLst>
              <a:ext uri="{FF2B5EF4-FFF2-40B4-BE49-F238E27FC236}">
                <a16:creationId xmlns:a16="http://schemas.microsoft.com/office/drawing/2014/main" id="{A2AC8E08-FE9F-6F4A-A562-25994905DA03}"/>
              </a:ext>
            </a:extLst>
          </p:cNvPr>
          <p:cNvSpPr txBox="1"/>
          <p:nvPr/>
        </p:nvSpPr>
        <p:spPr>
          <a:xfrm>
            <a:off x="7875037" y="1690688"/>
            <a:ext cx="3732245" cy="2308324"/>
          </a:xfrm>
          <a:prstGeom prst="rect">
            <a:avLst/>
          </a:prstGeom>
          <a:noFill/>
        </p:spPr>
        <p:txBody>
          <a:bodyPr wrap="square" rtlCol="0">
            <a:spAutoFit/>
          </a:bodyPr>
          <a:lstStyle/>
          <a:p>
            <a:r>
              <a:rPr lang="en-US" dirty="0"/>
              <a:t>It will ask you for a file number. You can put in a specific file number, and it will take you straight there, or you can just hit “enter” without filling in any information, and it will take you to a list of your saved files. This works the same way for both the online and local save files. </a:t>
            </a:r>
          </a:p>
        </p:txBody>
      </p:sp>
    </p:spTree>
    <p:extLst>
      <p:ext uri="{BB962C8B-B14F-4D97-AF65-F5344CB8AC3E}">
        <p14:creationId xmlns:p14="http://schemas.microsoft.com/office/powerpoint/2010/main" val="4274364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EE282-1BF6-2D96-5834-33D768377657}"/>
              </a:ext>
            </a:extLst>
          </p:cNvPr>
          <p:cNvSpPr>
            <a:spLocks noGrp="1"/>
          </p:cNvSpPr>
          <p:nvPr>
            <p:ph type="title"/>
          </p:nvPr>
        </p:nvSpPr>
        <p:spPr/>
        <p:txBody>
          <a:bodyPr/>
          <a:lstStyle/>
          <a:p>
            <a:r>
              <a:rPr lang="en-US" dirty="0"/>
              <a:t>Repairing Records</a:t>
            </a:r>
          </a:p>
        </p:txBody>
      </p:sp>
      <p:pic>
        <p:nvPicPr>
          <p:cNvPr id="6" name="Content Placeholder 5">
            <a:extLst>
              <a:ext uri="{FF2B5EF4-FFF2-40B4-BE49-F238E27FC236}">
                <a16:creationId xmlns:a16="http://schemas.microsoft.com/office/drawing/2014/main" id="{04A25D51-2F6B-65DB-0957-C0DA0478BECE}"/>
              </a:ext>
            </a:extLst>
          </p:cNvPr>
          <p:cNvPicPr>
            <a:picLocks noGrp="1" noChangeAspect="1"/>
          </p:cNvPicPr>
          <p:nvPr>
            <p:ph sz="half" idx="1"/>
          </p:nvPr>
        </p:nvPicPr>
        <p:blipFill>
          <a:blip r:embed="rId2"/>
          <a:stretch>
            <a:fillRect/>
          </a:stretch>
        </p:blipFill>
        <p:spPr>
          <a:xfrm>
            <a:off x="2368363" y="2340534"/>
            <a:ext cx="2676899" cy="3362794"/>
          </a:xfrm>
        </p:spPr>
      </p:pic>
      <p:sp>
        <p:nvSpPr>
          <p:cNvPr id="4" name="Content Placeholder 3">
            <a:extLst>
              <a:ext uri="{FF2B5EF4-FFF2-40B4-BE49-F238E27FC236}">
                <a16:creationId xmlns:a16="http://schemas.microsoft.com/office/drawing/2014/main" id="{DB096BBD-8BE3-D323-C793-6BF80BE1D2EA}"/>
              </a:ext>
            </a:extLst>
          </p:cNvPr>
          <p:cNvSpPr>
            <a:spLocks noGrp="1"/>
          </p:cNvSpPr>
          <p:nvPr>
            <p:ph sz="half" idx="2"/>
          </p:nvPr>
        </p:nvSpPr>
        <p:spPr/>
        <p:txBody>
          <a:bodyPr/>
          <a:lstStyle/>
          <a:p>
            <a:r>
              <a:rPr lang="en-US" dirty="0"/>
              <a:t>You might come across files in your save file that won’t allow you to access or delete them. It might say that you’re “already editing” them. This can easily be fixed.</a:t>
            </a:r>
          </a:p>
          <a:p>
            <a:r>
              <a:rPr lang="en-US" dirty="0"/>
              <a:t>After selecting </a:t>
            </a:r>
            <a:r>
              <a:rPr lang="en-US"/>
              <a:t>the problem file, </a:t>
            </a:r>
            <a:r>
              <a:rPr lang="en-US" dirty="0"/>
              <a:t>go to File &gt; Local file manager. Then hit the compact/repair button.</a:t>
            </a:r>
          </a:p>
        </p:txBody>
      </p:sp>
    </p:spTree>
    <p:extLst>
      <p:ext uri="{BB962C8B-B14F-4D97-AF65-F5344CB8AC3E}">
        <p14:creationId xmlns:p14="http://schemas.microsoft.com/office/powerpoint/2010/main" val="1922209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51BEF-B64C-6767-E7ED-F045A26806CA}"/>
              </a:ext>
            </a:extLst>
          </p:cNvPr>
          <p:cNvSpPr>
            <a:spLocks noGrp="1"/>
          </p:cNvSpPr>
          <p:nvPr>
            <p:ph type="title"/>
          </p:nvPr>
        </p:nvSpPr>
        <p:spPr/>
        <p:txBody>
          <a:bodyPr/>
          <a:lstStyle/>
          <a:p>
            <a:r>
              <a:rPr lang="en-US" dirty="0"/>
              <a:t>Repairing records</a:t>
            </a:r>
          </a:p>
        </p:txBody>
      </p:sp>
      <p:pic>
        <p:nvPicPr>
          <p:cNvPr id="5" name="Content Placeholder 4">
            <a:extLst>
              <a:ext uri="{FF2B5EF4-FFF2-40B4-BE49-F238E27FC236}">
                <a16:creationId xmlns:a16="http://schemas.microsoft.com/office/drawing/2014/main" id="{947E4233-B105-D48B-189A-A851FCD5B5D1}"/>
              </a:ext>
            </a:extLst>
          </p:cNvPr>
          <p:cNvPicPr>
            <a:picLocks noGrp="1" noChangeAspect="1"/>
          </p:cNvPicPr>
          <p:nvPr>
            <p:ph idx="1"/>
          </p:nvPr>
        </p:nvPicPr>
        <p:blipFill>
          <a:blip r:embed="rId2"/>
          <a:stretch>
            <a:fillRect/>
          </a:stretch>
        </p:blipFill>
        <p:spPr>
          <a:xfrm>
            <a:off x="3590542" y="1872159"/>
            <a:ext cx="5487166" cy="4258269"/>
          </a:xfrm>
        </p:spPr>
      </p:pic>
      <p:cxnSp>
        <p:nvCxnSpPr>
          <p:cNvPr id="7" name="Straight Arrow Connector 6">
            <a:extLst>
              <a:ext uri="{FF2B5EF4-FFF2-40B4-BE49-F238E27FC236}">
                <a16:creationId xmlns:a16="http://schemas.microsoft.com/office/drawing/2014/main" id="{74C0DA8B-3455-2E23-607B-04DFB3A23108}"/>
              </a:ext>
            </a:extLst>
          </p:cNvPr>
          <p:cNvCxnSpPr/>
          <p:nvPr/>
        </p:nvCxnSpPr>
        <p:spPr>
          <a:xfrm flipH="1">
            <a:off x="9162661" y="3993502"/>
            <a:ext cx="606490" cy="597159"/>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8561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CBB35-AD7F-0E72-059F-EADECEA5255C}"/>
              </a:ext>
            </a:extLst>
          </p:cNvPr>
          <p:cNvSpPr>
            <a:spLocks noGrp="1"/>
          </p:cNvSpPr>
          <p:nvPr>
            <p:ph type="title"/>
          </p:nvPr>
        </p:nvSpPr>
        <p:spPr/>
        <p:txBody>
          <a:bodyPr/>
          <a:lstStyle/>
          <a:p>
            <a:r>
              <a:rPr lang="en-US" dirty="0"/>
              <a:t>Links for working in OCLC</a:t>
            </a:r>
          </a:p>
        </p:txBody>
      </p:sp>
      <p:sp>
        <p:nvSpPr>
          <p:cNvPr id="3" name="Content Placeholder 2">
            <a:extLst>
              <a:ext uri="{FF2B5EF4-FFF2-40B4-BE49-F238E27FC236}">
                <a16:creationId xmlns:a16="http://schemas.microsoft.com/office/drawing/2014/main" id="{D39DAA2A-EFD3-2E90-1022-8CC2CAC52958}"/>
              </a:ext>
            </a:extLst>
          </p:cNvPr>
          <p:cNvSpPr>
            <a:spLocks noGrp="1"/>
          </p:cNvSpPr>
          <p:nvPr>
            <p:ph idx="1"/>
          </p:nvPr>
        </p:nvSpPr>
        <p:spPr/>
        <p:txBody>
          <a:bodyPr/>
          <a:lstStyle/>
          <a:p>
            <a:r>
              <a:rPr lang="en-US" dirty="0"/>
              <a:t>Default function keys</a:t>
            </a:r>
          </a:p>
          <a:p>
            <a:pPr marL="0" indent="0">
              <a:buNone/>
            </a:pPr>
            <a:r>
              <a:rPr lang="en-US" dirty="0">
                <a:solidFill>
                  <a:schemeClr val="bg2"/>
                </a:solidFill>
                <a:hlinkClick r:id="rId2">
                  <a:extLst>
                    <a:ext uri="{A12FA001-AC4F-418D-AE19-62706E023703}">
                      <ahyp:hlinkClr xmlns:ahyp="http://schemas.microsoft.com/office/drawing/2018/hyperlinkcolor" val="tx"/>
                    </a:ext>
                  </a:extLst>
                </a:hlinkClick>
              </a:rPr>
              <a:t>Default function keys - OCLC Support</a:t>
            </a:r>
            <a:endParaRPr lang="en-US" dirty="0">
              <a:solidFill>
                <a:schemeClr val="bg2"/>
              </a:solidFill>
            </a:endParaRPr>
          </a:p>
          <a:p>
            <a:r>
              <a:rPr lang="en-US" dirty="0"/>
              <a:t>OCLC quick reference guide</a:t>
            </a:r>
          </a:p>
          <a:p>
            <a:pPr marL="0" indent="0">
              <a:buNone/>
            </a:pPr>
            <a:r>
              <a:rPr lang="en-US" dirty="0">
                <a:solidFill>
                  <a:schemeClr val="bg2"/>
                </a:solidFill>
                <a:hlinkClick r:id="rId3">
                  <a:extLst>
                    <a:ext uri="{A12FA001-AC4F-418D-AE19-62706E023703}">
                      <ahyp:hlinkClr xmlns:ahyp="http://schemas.microsoft.com/office/drawing/2018/hyperlinkcolor" val="tx"/>
                    </a:ext>
                  </a:extLst>
                </a:hlinkClick>
              </a:rPr>
              <a:t>Quick reference: Cataloging in </a:t>
            </a:r>
            <a:r>
              <a:rPr lang="en-US" dirty="0" err="1">
                <a:solidFill>
                  <a:schemeClr val="bg2"/>
                </a:solidFill>
                <a:hlinkClick r:id="rId3">
                  <a:extLst>
                    <a:ext uri="{A12FA001-AC4F-418D-AE19-62706E023703}">
                      <ahyp:hlinkClr xmlns:ahyp="http://schemas.microsoft.com/office/drawing/2018/hyperlinkcolor" val="tx"/>
                    </a:ext>
                  </a:extLst>
                </a:hlinkClick>
              </a:rPr>
              <a:t>Connexion</a:t>
            </a:r>
            <a:r>
              <a:rPr lang="en-US" dirty="0">
                <a:solidFill>
                  <a:schemeClr val="bg2"/>
                </a:solidFill>
                <a:hlinkClick r:id="rId3">
                  <a:extLst>
                    <a:ext uri="{A12FA001-AC4F-418D-AE19-62706E023703}">
                      <ahyp:hlinkClr xmlns:ahyp="http://schemas.microsoft.com/office/drawing/2018/hyperlinkcolor" val="tx"/>
                    </a:ext>
                  </a:extLst>
                </a:hlinkClick>
              </a:rPr>
              <a:t> client - OCLC Support</a:t>
            </a:r>
            <a:endParaRPr lang="en-US" dirty="0">
              <a:solidFill>
                <a:schemeClr val="bg2"/>
              </a:solidFill>
            </a:endParaRPr>
          </a:p>
        </p:txBody>
      </p:sp>
    </p:spTree>
    <p:extLst>
      <p:ext uri="{BB962C8B-B14F-4D97-AF65-F5344CB8AC3E}">
        <p14:creationId xmlns:p14="http://schemas.microsoft.com/office/powerpoint/2010/main" val="2905677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05722-6BB1-3909-5D18-5CA4E38197D1}"/>
              </a:ext>
            </a:extLst>
          </p:cNvPr>
          <p:cNvSpPr>
            <a:spLocks noGrp="1"/>
          </p:cNvSpPr>
          <p:nvPr>
            <p:ph type="title"/>
          </p:nvPr>
        </p:nvSpPr>
        <p:spPr/>
        <p:txBody>
          <a:bodyPr/>
          <a:lstStyle/>
          <a:p>
            <a:r>
              <a:rPr lang="en-US" dirty="0">
                <a:latin typeface="Sansation"/>
              </a:rPr>
              <a:t>Table of Contents</a:t>
            </a:r>
            <a:endParaRPr lang="en-US" dirty="0"/>
          </a:p>
        </p:txBody>
      </p:sp>
      <p:sp>
        <p:nvSpPr>
          <p:cNvPr id="3" name="Content Placeholder 2">
            <a:extLst>
              <a:ext uri="{FF2B5EF4-FFF2-40B4-BE49-F238E27FC236}">
                <a16:creationId xmlns:a16="http://schemas.microsoft.com/office/drawing/2014/main" id="{6489921F-57B1-DA6D-88FD-CEA676656A52}"/>
              </a:ext>
            </a:extLst>
          </p:cNvPr>
          <p:cNvSpPr>
            <a:spLocks noGrp="1"/>
          </p:cNvSpPr>
          <p:nvPr>
            <p:ph idx="1"/>
          </p:nvPr>
        </p:nvSpPr>
        <p:spPr/>
        <p:txBody>
          <a:bodyPr>
            <a:normAutofit fontScale="85000" lnSpcReduction="20000"/>
          </a:bodyPr>
          <a:lstStyle/>
          <a:p>
            <a:r>
              <a:rPr lang="en-US" dirty="0"/>
              <a:t>Searching </a:t>
            </a:r>
            <a:r>
              <a:rPr lang="en-US" dirty="0" err="1"/>
              <a:t>WorldCat</a:t>
            </a:r>
            <a:endParaRPr lang="en-US" dirty="0"/>
          </a:p>
          <a:p>
            <a:r>
              <a:rPr lang="en-US" dirty="0"/>
              <a:t>Creating records</a:t>
            </a:r>
          </a:p>
          <a:p>
            <a:r>
              <a:rPr lang="en-US" dirty="0"/>
              <a:t>Searching authority records </a:t>
            </a:r>
          </a:p>
          <a:p>
            <a:r>
              <a:rPr lang="en-US" dirty="0"/>
              <a:t>Edit menu</a:t>
            </a:r>
          </a:p>
          <a:p>
            <a:r>
              <a:rPr lang="en-US" dirty="0"/>
              <a:t>Action menu</a:t>
            </a:r>
          </a:p>
          <a:p>
            <a:r>
              <a:rPr lang="en-US" dirty="0"/>
              <a:t>View menu</a:t>
            </a:r>
          </a:p>
          <a:p>
            <a:r>
              <a:rPr lang="en-US" dirty="0"/>
              <a:t>Tools menu</a:t>
            </a:r>
          </a:p>
          <a:p>
            <a:r>
              <a:rPr lang="en-US" dirty="0"/>
              <a:t>Window menu</a:t>
            </a:r>
          </a:p>
          <a:p>
            <a:r>
              <a:rPr lang="en-US" dirty="0"/>
              <a:t>Help menu</a:t>
            </a:r>
          </a:p>
          <a:p>
            <a:r>
              <a:rPr lang="en-US" dirty="0"/>
              <a:t>Local and online save files</a:t>
            </a:r>
          </a:p>
          <a:p>
            <a:r>
              <a:rPr lang="en-US" dirty="0"/>
              <a:t>Repair records in your save files</a:t>
            </a:r>
          </a:p>
        </p:txBody>
      </p:sp>
    </p:spTree>
    <p:extLst>
      <p:ext uri="{BB962C8B-B14F-4D97-AF65-F5344CB8AC3E}">
        <p14:creationId xmlns:p14="http://schemas.microsoft.com/office/powerpoint/2010/main" val="2596166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8B10C-7EA2-6CAC-0FF0-86954422CDD2}"/>
              </a:ext>
            </a:extLst>
          </p:cNvPr>
          <p:cNvSpPr>
            <a:spLocks noGrp="1"/>
          </p:cNvSpPr>
          <p:nvPr>
            <p:ph type="title"/>
          </p:nvPr>
        </p:nvSpPr>
        <p:spPr/>
        <p:txBody>
          <a:bodyPr/>
          <a:lstStyle/>
          <a:p>
            <a:r>
              <a:rPr lang="en-US" dirty="0"/>
              <a:t>Searching </a:t>
            </a:r>
            <a:r>
              <a:rPr lang="en-US" dirty="0" err="1"/>
              <a:t>WorldCat</a:t>
            </a:r>
            <a:endParaRPr lang="en-US" dirty="0"/>
          </a:p>
        </p:txBody>
      </p:sp>
      <p:pic>
        <p:nvPicPr>
          <p:cNvPr id="4" name="Picture 4" descr="Screenshot of searching WorldCat in OCLC from the drop down menu">
            <a:extLst>
              <a:ext uri="{FF2B5EF4-FFF2-40B4-BE49-F238E27FC236}">
                <a16:creationId xmlns:a16="http://schemas.microsoft.com/office/drawing/2014/main" id="{B3A02DDC-2036-F644-A588-B51A4A674881}"/>
              </a:ext>
            </a:extLst>
          </p:cNvPr>
          <p:cNvPicPr>
            <a:picLocks noGrp="1" noChangeAspect="1"/>
          </p:cNvPicPr>
          <p:nvPr>
            <p:ph idx="1"/>
          </p:nvPr>
        </p:nvPicPr>
        <p:blipFill>
          <a:blip r:embed="rId2"/>
          <a:stretch>
            <a:fillRect/>
          </a:stretch>
        </p:blipFill>
        <p:spPr>
          <a:xfrm>
            <a:off x="3594249" y="1859787"/>
            <a:ext cx="5019675" cy="3276600"/>
          </a:xfrm>
        </p:spPr>
      </p:pic>
      <p:sp>
        <p:nvSpPr>
          <p:cNvPr id="5" name="TextBox 4">
            <a:extLst>
              <a:ext uri="{FF2B5EF4-FFF2-40B4-BE49-F238E27FC236}">
                <a16:creationId xmlns:a16="http://schemas.microsoft.com/office/drawing/2014/main" id="{5A6306F9-AC28-4E77-A08D-8D05AD12A247}"/>
              </a:ext>
            </a:extLst>
          </p:cNvPr>
          <p:cNvSpPr txBox="1"/>
          <p:nvPr/>
        </p:nvSpPr>
        <p:spPr>
          <a:xfrm>
            <a:off x="3032448" y="5442857"/>
            <a:ext cx="639146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Searching </a:t>
            </a:r>
            <a:r>
              <a:rPr lang="en-US" dirty="0" err="1">
                <a:cs typeface="Calibri"/>
              </a:rPr>
              <a:t>WorldCat</a:t>
            </a:r>
            <a:r>
              <a:rPr lang="en-US" dirty="0">
                <a:cs typeface="Calibri"/>
              </a:rPr>
              <a:t> from the cataloging drop-down menu </a:t>
            </a:r>
            <a:r>
              <a:rPr lang="en-US" dirty="0">
                <a:solidFill>
                  <a:schemeClr val="bg2"/>
                </a:solidFill>
                <a:cs typeface="Calibri"/>
              </a:rPr>
              <a:t>OR</a:t>
            </a:r>
            <a:br>
              <a:rPr lang="en-US" dirty="0">
                <a:cs typeface="Calibri"/>
              </a:rPr>
            </a:br>
            <a:r>
              <a:rPr lang="en-US" dirty="0">
                <a:cs typeface="Calibri"/>
              </a:rPr>
              <a:t>the icon for searching </a:t>
            </a:r>
            <a:r>
              <a:rPr lang="en-US" dirty="0" err="1">
                <a:cs typeface="Calibri"/>
              </a:rPr>
              <a:t>WorldCat</a:t>
            </a:r>
            <a:r>
              <a:rPr lang="en-US" dirty="0">
                <a:cs typeface="Calibri"/>
              </a:rPr>
              <a:t> (see arrow)</a:t>
            </a:r>
            <a:endParaRPr lang="en-US" dirty="0"/>
          </a:p>
        </p:txBody>
      </p:sp>
      <p:cxnSp>
        <p:nvCxnSpPr>
          <p:cNvPr id="7" name="Straight Arrow Connector 6">
            <a:extLst>
              <a:ext uri="{FF2B5EF4-FFF2-40B4-BE49-F238E27FC236}">
                <a16:creationId xmlns:a16="http://schemas.microsoft.com/office/drawing/2014/main" id="{230B3115-9C42-C2BD-4ABC-ADD37B4CC13D}"/>
              </a:ext>
            </a:extLst>
          </p:cNvPr>
          <p:cNvCxnSpPr>
            <a:cxnSpLocks/>
          </p:cNvCxnSpPr>
          <p:nvPr/>
        </p:nvCxnSpPr>
        <p:spPr>
          <a:xfrm flipV="1">
            <a:off x="2118048" y="2558005"/>
            <a:ext cx="1585851" cy="231494"/>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9253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40FA3-3CE0-EAC4-7FE4-BEB8BE195F41}"/>
              </a:ext>
            </a:extLst>
          </p:cNvPr>
          <p:cNvSpPr>
            <a:spLocks noGrp="1"/>
          </p:cNvSpPr>
          <p:nvPr>
            <p:ph type="title"/>
          </p:nvPr>
        </p:nvSpPr>
        <p:spPr/>
        <p:txBody>
          <a:bodyPr/>
          <a:lstStyle/>
          <a:p>
            <a:r>
              <a:rPr lang="en-US" dirty="0"/>
              <a:t>Searching </a:t>
            </a:r>
            <a:r>
              <a:rPr lang="en-US" dirty="0" err="1"/>
              <a:t>WorldCat</a:t>
            </a:r>
            <a:endParaRPr lang="en-US" dirty="0"/>
          </a:p>
        </p:txBody>
      </p:sp>
      <p:pic>
        <p:nvPicPr>
          <p:cNvPr id="5" name="Content Placeholder 4" descr="A screenshot of a computer&#10;&#10;Description automatically generated">
            <a:extLst>
              <a:ext uri="{FF2B5EF4-FFF2-40B4-BE49-F238E27FC236}">
                <a16:creationId xmlns:a16="http://schemas.microsoft.com/office/drawing/2014/main" id="{E41BA734-13DA-28FD-7E02-B2577BE07DF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73478" y="1825625"/>
            <a:ext cx="7521293" cy="4351338"/>
          </a:xfrm>
        </p:spPr>
      </p:pic>
      <p:cxnSp>
        <p:nvCxnSpPr>
          <p:cNvPr id="7" name="Straight Arrow Connector 6">
            <a:extLst>
              <a:ext uri="{FF2B5EF4-FFF2-40B4-BE49-F238E27FC236}">
                <a16:creationId xmlns:a16="http://schemas.microsoft.com/office/drawing/2014/main" id="{49113EB1-1E81-D7E7-5C75-F872CD67A04D}"/>
              </a:ext>
            </a:extLst>
          </p:cNvPr>
          <p:cNvCxnSpPr>
            <a:cxnSpLocks/>
          </p:cNvCxnSpPr>
          <p:nvPr/>
        </p:nvCxnSpPr>
        <p:spPr>
          <a:xfrm>
            <a:off x="2394189" y="4580626"/>
            <a:ext cx="1858634" cy="267419"/>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49F5CE6-FCCE-01DA-9219-A42D64BF34B2}"/>
              </a:ext>
            </a:extLst>
          </p:cNvPr>
          <p:cNvSpPr txBox="1"/>
          <p:nvPr/>
        </p:nvSpPr>
        <p:spPr>
          <a:xfrm>
            <a:off x="860485" y="4140376"/>
            <a:ext cx="1607678" cy="646331"/>
          </a:xfrm>
          <a:prstGeom prst="rect">
            <a:avLst/>
          </a:prstGeom>
          <a:noFill/>
        </p:spPr>
        <p:txBody>
          <a:bodyPr wrap="square" rtlCol="0">
            <a:spAutoFit/>
          </a:bodyPr>
          <a:lstStyle/>
          <a:p>
            <a:r>
              <a:rPr lang="en-US" sz="1200" dirty="0"/>
              <a:t>Language of cataloging limiter: set to English for IHLS</a:t>
            </a:r>
          </a:p>
        </p:txBody>
      </p:sp>
      <p:cxnSp>
        <p:nvCxnSpPr>
          <p:cNvPr id="10" name="Straight Arrow Connector 9">
            <a:extLst>
              <a:ext uri="{FF2B5EF4-FFF2-40B4-BE49-F238E27FC236}">
                <a16:creationId xmlns:a16="http://schemas.microsoft.com/office/drawing/2014/main" id="{1B3C3139-608F-2CB8-95A9-34893DF00540}"/>
              </a:ext>
            </a:extLst>
          </p:cNvPr>
          <p:cNvCxnSpPr>
            <a:cxnSpLocks/>
          </p:cNvCxnSpPr>
          <p:nvPr/>
        </p:nvCxnSpPr>
        <p:spPr>
          <a:xfrm flipH="1">
            <a:off x="8453887" y="3234906"/>
            <a:ext cx="1475117" cy="0"/>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5384186B-93F8-EF63-5CF3-3B5A0EB216B5}"/>
              </a:ext>
            </a:extLst>
          </p:cNvPr>
          <p:cNvSpPr txBox="1"/>
          <p:nvPr/>
        </p:nvSpPr>
        <p:spPr>
          <a:xfrm>
            <a:off x="10274060" y="2993366"/>
            <a:ext cx="1457865" cy="646331"/>
          </a:xfrm>
          <a:prstGeom prst="rect">
            <a:avLst/>
          </a:prstGeom>
          <a:noFill/>
        </p:spPr>
        <p:txBody>
          <a:bodyPr wrap="square" rtlCol="0">
            <a:spAutoFit/>
          </a:bodyPr>
          <a:lstStyle/>
          <a:p>
            <a:r>
              <a:rPr lang="en-US" sz="1200" dirty="0"/>
              <a:t>Plus or minus sign to add/delete search options</a:t>
            </a:r>
          </a:p>
        </p:txBody>
      </p:sp>
      <p:cxnSp>
        <p:nvCxnSpPr>
          <p:cNvPr id="15" name="Straight Arrow Connector 14">
            <a:extLst>
              <a:ext uri="{FF2B5EF4-FFF2-40B4-BE49-F238E27FC236}">
                <a16:creationId xmlns:a16="http://schemas.microsoft.com/office/drawing/2014/main" id="{1EDB1762-D1D0-E658-CFE4-E655B10E005B}"/>
              </a:ext>
            </a:extLst>
          </p:cNvPr>
          <p:cNvCxnSpPr/>
          <p:nvPr/>
        </p:nvCxnSpPr>
        <p:spPr>
          <a:xfrm flipH="1" flipV="1">
            <a:off x="6694098" y="3234906"/>
            <a:ext cx="3474647" cy="974785"/>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8763727-765D-6279-8ECB-E9EAD2FF2617}"/>
              </a:ext>
            </a:extLst>
          </p:cNvPr>
          <p:cNvSpPr txBox="1"/>
          <p:nvPr/>
        </p:nvSpPr>
        <p:spPr>
          <a:xfrm>
            <a:off x="10274060" y="4037162"/>
            <a:ext cx="1457865" cy="830997"/>
          </a:xfrm>
          <a:prstGeom prst="rect">
            <a:avLst/>
          </a:prstGeom>
          <a:noFill/>
        </p:spPr>
        <p:txBody>
          <a:bodyPr wrap="square" rtlCol="0">
            <a:spAutoFit/>
          </a:bodyPr>
          <a:lstStyle/>
          <a:p>
            <a:r>
              <a:rPr lang="en-US" sz="1200" dirty="0"/>
              <a:t>Click retain search if you want your search parameters to stick around</a:t>
            </a:r>
          </a:p>
        </p:txBody>
      </p:sp>
      <p:cxnSp>
        <p:nvCxnSpPr>
          <p:cNvPr id="19" name="Straight Arrow Connector 18">
            <a:extLst>
              <a:ext uri="{FF2B5EF4-FFF2-40B4-BE49-F238E27FC236}">
                <a16:creationId xmlns:a16="http://schemas.microsoft.com/office/drawing/2014/main" id="{9CCE48DD-390A-386A-47BF-F38B44D09583}"/>
              </a:ext>
            </a:extLst>
          </p:cNvPr>
          <p:cNvCxnSpPr>
            <a:cxnSpLocks/>
          </p:cNvCxnSpPr>
          <p:nvPr/>
        </p:nvCxnSpPr>
        <p:spPr>
          <a:xfrm>
            <a:off x="4011283" y="3639697"/>
            <a:ext cx="241540" cy="7408"/>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084DEA75-E361-EA36-1D79-36125D9B63FE}"/>
              </a:ext>
            </a:extLst>
          </p:cNvPr>
          <p:cNvSpPr txBox="1"/>
          <p:nvPr/>
        </p:nvSpPr>
        <p:spPr>
          <a:xfrm>
            <a:off x="3198534" y="3194208"/>
            <a:ext cx="879894" cy="830997"/>
          </a:xfrm>
          <a:prstGeom prst="rect">
            <a:avLst/>
          </a:prstGeom>
          <a:noFill/>
        </p:spPr>
        <p:txBody>
          <a:bodyPr wrap="square" rtlCol="0">
            <a:spAutoFit/>
          </a:bodyPr>
          <a:lstStyle/>
          <a:p>
            <a:r>
              <a:rPr lang="en-US" sz="1200" dirty="0"/>
              <a:t>Choose between AND, OR, or NOT</a:t>
            </a:r>
          </a:p>
        </p:txBody>
      </p:sp>
      <p:cxnSp>
        <p:nvCxnSpPr>
          <p:cNvPr id="25" name="Straight Arrow Connector 24">
            <a:extLst>
              <a:ext uri="{FF2B5EF4-FFF2-40B4-BE49-F238E27FC236}">
                <a16:creationId xmlns:a16="http://schemas.microsoft.com/office/drawing/2014/main" id="{4337B5B2-6896-3C4F-B788-0FEA7613D773}"/>
              </a:ext>
            </a:extLst>
          </p:cNvPr>
          <p:cNvCxnSpPr>
            <a:cxnSpLocks/>
          </p:cNvCxnSpPr>
          <p:nvPr/>
        </p:nvCxnSpPr>
        <p:spPr>
          <a:xfrm flipH="1" flipV="1">
            <a:off x="6519703" y="3903322"/>
            <a:ext cx="1934184" cy="677304"/>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747E233E-01D8-6452-756C-C0F87DA541EB}"/>
              </a:ext>
            </a:extLst>
          </p:cNvPr>
          <p:cNvCxnSpPr/>
          <p:nvPr/>
        </p:nvCxnSpPr>
        <p:spPr>
          <a:xfrm>
            <a:off x="2394189" y="2828786"/>
            <a:ext cx="1858634" cy="67470"/>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0653B3E1-6808-F5DB-5B21-60C1F4B54713}"/>
              </a:ext>
            </a:extLst>
          </p:cNvPr>
          <p:cNvSpPr txBox="1"/>
          <p:nvPr/>
        </p:nvSpPr>
        <p:spPr>
          <a:xfrm>
            <a:off x="860485" y="2349793"/>
            <a:ext cx="1858634" cy="461665"/>
          </a:xfrm>
          <a:prstGeom prst="rect">
            <a:avLst/>
          </a:prstGeom>
          <a:noFill/>
        </p:spPr>
        <p:txBody>
          <a:bodyPr wrap="square" rtlCol="0">
            <a:spAutoFit/>
          </a:bodyPr>
          <a:lstStyle/>
          <a:p>
            <a:r>
              <a:rPr lang="en-US" sz="1200" dirty="0"/>
              <a:t>Box for command line searches (begin with tags)</a:t>
            </a:r>
          </a:p>
        </p:txBody>
      </p:sp>
      <p:sp>
        <p:nvSpPr>
          <p:cNvPr id="32" name="TextBox 31">
            <a:extLst>
              <a:ext uri="{FF2B5EF4-FFF2-40B4-BE49-F238E27FC236}">
                <a16:creationId xmlns:a16="http://schemas.microsoft.com/office/drawing/2014/main" id="{FFA9D46A-E980-0520-EF4F-32378FFA67CD}"/>
              </a:ext>
            </a:extLst>
          </p:cNvPr>
          <p:cNvSpPr txBox="1"/>
          <p:nvPr/>
        </p:nvSpPr>
        <p:spPr>
          <a:xfrm>
            <a:off x="8453887" y="4391169"/>
            <a:ext cx="1300722" cy="646331"/>
          </a:xfrm>
          <a:prstGeom prst="rect">
            <a:avLst/>
          </a:prstGeom>
          <a:noFill/>
        </p:spPr>
        <p:txBody>
          <a:bodyPr wrap="square" rtlCol="0">
            <a:spAutoFit/>
          </a:bodyPr>
          <a:lstStyle/>
          <a:p>
            <a:r>
              <a:rPr lang="en-US" sz="1200" dirty="0"/>
              <a:t>Tags for command line searches</a:t>
            </a:r>
          </a:p>
        </p:txBody>
      </p:sp>
    </p:spTree>
    <p:extLst>
      <p:ext uri="{BB962C8B-B14F-4D97-AF65-F5344CB8AC3E}">
        <p14:creationId xmlns:p14="http://schemas.microsoft.com/office/powerpoint/2010/main" val="2902548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72DDF-4BED-D034-4DD9-7B4EED087A8F}"/>
              </a:ext>
            </a:extLst>
          </p:cNvPr>
          <p:cNvSpPr>
            <a:spLocks noGrp="1"/>
          </p:cNvSpPr>
          <p:nvPr>
            <p:ph type="title"/>
          </p:nvPr>
        </p:nvSpPr>
        <p:spPr/>
        <p:txBody>
          <a:bodyPr/>
          <a:lstStyle/>
          <a:p>
            <a:r>
              <a:rPr lang="en-US" dirty="0"/>
              <a:t>Creating new records</a:t>
            </a:r>
          </a:p>
        </p:txBody>
      </p:sp>
      <p:pic>
        <p:nvPicPr>
          <p:cNvPr id="5" name="Content Placeholder 4">
            <a:extLst>
              <a:ext uri="{FF2B5EF4-FFF2-40B4-BE49-F238E27FC236}">
                <a16:creationId xmlns:a16="http://schemas.microsoft.com/office/drawing/2014/main" id="{224DBFDB-8107-ADCA-BA26-DF29C2A1D37E}"/>
              </a:ext>
            </a:extLst>
          </p:cNvPr>
          <p:cNvPicPr>
            <a:picLocks noGrp="1" noChangeAspect="1"/>
          </p:cNvPicPr>
          <p:nvPr>
            <p:ph idx="1"/>
          </p:nvPr>
        </p:nvPicPr>
        <p:blipFill>
          <a:blip r:embed="rId2"/>
          <a:stretch>
            <a:fillRect/>
          </a:stretch>
        </p:blipFill>
        <p:spPr>
          <a:xfrm>
            <a:off x="1769550" y="1515151"/>
            <a:ext cx="8008932" cy="3995488"/>
          </a:xfrm>
        </p:spPr>
      </p:pic>
      <p:sp>
        <p:nvSpPr>
          <p:cNvPr id="6" name="TextBox 5">
            <a:extLst>
              <a:ext uri="{FF2B5EF4-FFF2-40B4-BE49-F238E27FC236}">
                <a16:creationId xmlns:a16="http://schemas.microsoft.com/office/drawing/2014/main" id="{ADC76960-36F0-BDBE-C3A9-3091B0E7ED7A}"/>
              </a:ext>
            </a:extLst>
          </p:cNvPr>
          <p:cNvSpPr txBox="1"/>
          <p:nvPr/>
        </p:nvSpPr>
        <p:spPr>
          <a:xfrm>
            <a:off x="1922106" y="5719665"/>
            <a:ext cx="7483151" cy="646331"/>
          </a:xfrm>
          <a:prstGeom prst="rect">
            <a:avLst/>
          </a:prstGeom>
          <a:noFill/>
        </p:spPr>
        <p:txBody>
          <a:bodyPr wrap="square" rtlCol="0">
            <a:spAutoFit/>
          </a:bodyPr>
          <a:lstStyle/>
          <a:p>
            <a:r>
              <a:rPr lang="en-US" dirty="0"/>
              <a:t>Keyboard shortcuts for creating each type of record can be seen to the right on the drop-down menu</a:t>
            </a:r>
          </a:p>
        </p:txBody>
      </p:sp>
    </p:spTree>
    <p:extLst>
      <p:ext uri="{BB962C8B-B14F-4D97-AF65-F5344CB8AC3E}">
        <p14:creationId xmlns:p14="http://schemas.microsoft.com/office/powerpoint/2010/main" val="447108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B6856-C635-1511-1A90-F85BDF4676E6}"/>
              </a:ext>
            </a:extLst>
          </p:cNvPr>
          <p:cNvSpPr>
            <a:spLocks noGrp="1"/>
          </p:cNvSpPr>
          <p:nvPr>
            <p:ph type="title"/>
          </p:nvPr>
        </p:nvSpPr>
        <p:spPr/>
        <p:txBody>
          <a:bodyPr/>
          <a:lstStyle/>
          <a:p>
            <a:r>
              <a:rPr lang="en-US" dirty="0"/>
              <a:t>Searching Authority Records</a:t>
            </a:r>
          </a:p>
        </p:txBody>
      </p:sp>
      <p:pic>
        <p:nvPicPr>
          <p:cNvPr id="6" name="Content Placeholder 5">
            <a:extLst>
              <a:ext uri="{FF2B5EF4-FFF2-40B4-BE49-F238E27FC236}">
                <a16:creationId xmlns:a16="http://schemas.microsoft.com/office/drawing/2014/main" id="{2B8793DB-20DA-88A5-4C11-86F7EDB25041}"/>
              </a:ext>
            </a:extLst>
          </p:cNvPr>
          <p:cNvPicPr>
            <a:picLocks noGrp="1" noChangeAspect="1"/>
          </p:cNvPicPr>
          <p:nvPr>
            <p:ph sz="half" idx="1"/>
          </p:nvPr>
        </p:nvPicPr>
        <p:blipFill>
          <a:blip r:embed="rId2"/>
          <a:stretch>
            <a:fillRect/>
          </a:stretch>
        </p:blipFill>
        <p:spPr>
          <a:xfrm>
            <a:off x="1116013" y="2738132"/>
            <a:ext cx="5181600" cy="2567598"/>
          </a:xfrm>
        </p:spPr>
      </p:pic>
      <p:sp>
        <p:nvSpPr>
          <p:cNvPr id="4" name="Content Placeholder 3">
            <a:extLst>
              <a:ext uri="{FF2B5EF4-FFF2-40B4-BE49-F238E27FC236}">
                <a16:creationId xmlns:a16="http://schemas.microsoft.com/office/drawing/2014/main" id="{4A475FFB-AA7B-C419-E139-EB3353850B18}"/>
              </a:ext>
            </a:extLst>
          </p:cNvPr>
          <p:cNvSpPr>
            <a:spLocks noGrp="1"/>
          </p:cNvSpPr>
          <p:nvPr>
            <p:ph sz="half" idx="2"/>
          </p:nvPr>
        </p:nvSpPr>
        <p:spPr/>
        <p:txBody>
          <a:bodyPr/>
          <a:lstStyle/>
          <a:p>
            <a:r>
              <a:rPr lang="en-US" dirty="0"/>
              <a:t>Magnifying glass with an A or Shift + F2 for searching LC Names and Subjects</a:t>
            </a:r>
          </a:p>
          <a:p>
            <a:r>
              <a:rPr lang="en-US" dirty="0"/>
              <a:t>Important to search the authority records for all access points that you’re adding or checking for a bibliographic record!</a:t>
            </a:r>
          </a:p>
        </p:txBody>
      </p:sp>
      <p:cxnSp>
        <p:nvCxnSpPr>
          <p:cNvPr id="8" name="Straight Arrow Connector 7">
            <a:extLst>
              <a:ext uri="{FF2B5EF4-FFF2-40B4-BE49-F238E27FC236}">
                <a16:creationId xmlns:a16="http://schemas.microsoft.com/office/drawing/2014/main" id="{B2BEA3BB-B2AB-7167-FB1B-B29FFCA11E53}"/>
              </a:ext>
            </a:extLst>
          </p:cNvPr>
          <p:cNvCxnSpPr/>
          <p:nvPr/>
        </p:nvCxnSpPr>
        <p:spPr>
          <a:xfrm flipH="1">
            <a:off x="3116424" y="2388637"/>
            <a:ext cx="242596" cy="821094"/>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EAD73C2-B9C5-3115-5724-0FEB06B5BE85}"/>
              </a:ext>
            </a:extLst>
          </p:cNvPr>
          <p:cNvSpPr txBox="1"/>
          <p:nvPr/>
        </p:nvSpPr>
        <p:spPr>
          <a:xfrm>
            <a:off x="3407434" y="2044460"/>
            <a:ext cx="2362985" cy="646331"/>
          </a:xfrm>
          <a:prstGeom prst="rect">
            <a:avLst/>
          </a:prstGeom>
          <a:noFill/>
        </p:spPr>
        <p:txBody>
          <a:bodyPr wrap="square" rtlCol="0">
            <a:spAutoFit/>
          </a:bodyPr>
          <a:lstStyle/>
          <a:p>
            <a:r>
              <a:rPr lang="en-US" dirty="0"/>
              <a:t>Toolbar icon for authorities search</a:t>
            </a:r>
          </a:p>
        </p:txBody>
      </p:sp>
    </p:spTree>
    <p:extLst>
      <p:ext uri="{BB962C8B-B14F-4D97-AF65-F5344CB8AC3E}">
        <p14:creationId xmlns:p14="http://schemas.microsoft.com/office/powerpoint/2010/main" val="2136463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58AA1-B990-A0AC-D160-0F5E0A5AD7D8}"/>
              </a:ext>
            </a:extLst>
          </p:cNvPr>
          <p:cNvSpPr>
            <a:spLocks noGrp="1"/>
          </p:cNvSpPr>
          <p:nvPr>
            <p:ph type="title"/>
          </p:nvPr>
        </p:nvSpPr>
        <p:spPr/>
        <p:txBody>
          <a:bodyPr/>
          <a:lstStyle/>
          <a:p>
            <a:r>
              <a:rPr lang="en-US" dirty="0"/>
              <a:t>Searching Authority Records</a:t>
            </a:r>
          </a:p>
        </p:txBody>
      </p:sp>
      <p:pic>
        <p:nvPicPr>
          <p:cNvPr id="5" name="Content Placeholder 4">
            <a:extLst>
              <a:ext uri="{FF2B5EF4-FFF2-40B4-BE49-F238E27FC236}">
                <a16:creationId xmlns:a16="http://schemas.microsoft.com/office/drawing/2014/main" id="{34FC3926-EDF5-4DD8-EDFD-4F514E7A1297}"/>
              </a:ext>
            </a:extLst>
          </p:cNvPr>
          <p:cNvPicPr>
            <a:picLocks noGrp="1" noChangeAspect="1"/>
          </p:cNvPicPr>
          <p:nvPr>
            <p:ph idx="1"/>
          </p:nvPr>
        </p:nvPicPr>
        <p:blipFill>
          <a:blip r:embed="rId2"/>
          <a:stretch>
            <a:fillRect/>
          </a:stretch>
        </p:blipFill>
        <p:spPr>
          <a:xfrm>
            <a:off x="3752105" y="1825625"/>
            <a:ext cx="5164039" cy="4351338"/>
          </a:xfrm>
        </p:spPr>
      </p:pic>
      <p:cxnSp>
        <p:nvCxnSpPr>
          <p:cNvPr id="7" name="Straight Arrow Connector 6">
            <a:extLst>
              <a:ext uri="{FF2B5EF4-FFF2-40B4-BE49-F238E27FC236}">
                <a16:creationId xmlns:a16="http://schemas.microsoft.com/office/drawing/2014/main" id="{ADE08202-BC94-EBAE-3259-70969CEF419B}"/>
              </a:ext>
            </a:extLst>
          </p:cNvPr>
          <p:cNvCxnSpPr/>
          <p:nvPr/>
        </p:nvCxnSpPr>
        <p:spPr>
          <a:xfrm flipH="1">
            <a:off x="7470475" y="3429000"/>
            <a:ext cx="1975450" cy="228600"/>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501F417-7A7E-9BDD-083B-3D43A25C0FDB}"/>
              </a:ext>
            </a:extLst>
          </p:cNvPr>
          <p:cNvCxnSpPr/>
          <p:nvPr/>
        </p:nvCxnSpPr>
        <p:spPr>
          <a:xfrm>
            <a:off x="3183147" y="2501660"/>
            <a:ext cx="785004" cy="69012"/>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79843C1-CC90-2D2C-18A5-DD7EFBE89535}"/>
              </a:ext>
            </a:extLst>
          </p:cNvPr>
          <p:cNvCxnSpPr/>
          <p:nvPr/>
        </p:nvCxnSpPr>
        <p:spPr>
          <a:xfrm flipH="1">
            <a:off x="7556740" y="4882551"/>
            <a:ext cx="1811547" cy="112143"/>
          </a:xfrm>
          <a:prstGeom prst="straightConnector1">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ADBF9C8-A626-712C-A717-A416811C9C1C}"/>
              </a:ext>
            </a:extLst>
          </p:cNvPr>
          <p:cNvSpPr txBox="1"/>
          <p:nvPr/>
        </p:nvSpPr>
        <p:spPr>
          <a:xfrm>
            <a:off x="1526875" y="1975449"/>
            <a:ext cx="1535502" cy="923330"/>
          </a:xfrm>
          <a:prstGeom prst="rect">
            <a:avLst/>
          </a:prstGeom>
          <a:noFill/>
        </p:spPr>
        <p:txBody>
          <a:bodyPr wrap="square" rtlCol="0">
            <a:spAutoFit/>
          </a:bodyPr>
          <a:lstStyle/>
          <a:p>
            <a:r>
              <a:rPr lang="en-US" dirty="0"/>
              <a:t>Command line search bar (use tags)</a:t>
            </a:r>
          </a:p>
        </p:txBody>
      </p:sp>
      <p:sp>
        <p:nvSpPr>
          <p:cNvPr id="13" name="TextBox 12">
            <a:extLst>
              <a:ext uri="{FF2B5EF4-FFF2-40B4-BE49-F238E27FC236}">
                <a16:creationId xmlns:a16="http://schemas.microsoft.com/office/drawing/2014/main" id="{AEF72A75-0F1A-8098-DED1-E120C0C26E94}"/>
              </a:ext>
            </a:extLst>
          </p:cNvPr>
          <p:cNvSpPr txBox="1"/>
          <p:nvPr/>
        </p:nvSpPr>
        <p:spPr>
          <a:xfrm>
            <a:off x="9485102" y="2700068"/>
            <a:ext cx="1975450" cy="1754326"/>
          </a:xfrm>
          <a:prstGeom prst="rect">
            <a:avLst/>
          </a:prstGeom>
          <a:noFill/>
        </p:spPr>
        <p:txBody>
          <a:bodyPr wrap="square" rtlCol="0">
            <a:spAutoFit/>
          </a:bodyPr>
          <a:lstStyle/>
          <a:p>
            <a:r>
              <a:rPr lang="en-US" dirty="0"/>
              <a:t>Tags for command line searches. Click drop down menus to see more options for authority searches</a:t>
            </a:r>
          </a:p>
        </p:txBody>
      </p:sp>
      <p:sp>
        <p:nvSpPr>
          <p:cNvPr id="14" name="TextBox 13">
            <a:extLst>
              <a:ext uri="{FF2B5EF4-FFF2-40B4-BE49-F238E27FC236}">
                <a16:creationId xmlns:a16="http://schemas.microsoft.com/office/drawing/2014/main" id="{60BAC366-56A9-8043-5E37-14E8D3DA1540}"/>
              </a:ext>
            </a:extLst>
          </p:cNvPr>
          <p:cNvSpPr txBox="1"/>
          <p:nvPr/>
        </p:nvSpPr>
        <p:spPr>
          <a:xfrm>
            <a:off x="9721970" y="4675517"/>
            <a:ext cx="1811547" cy="646331"/>
          </a:xfrm>
          <a:prstGeom prst="rect">
            <a:avLst/>
          </a:prstGeom>
          <a:noFill/>
        </p:spPr>
        <p:txBody>
          <a:bodyPr wrap="square" rtlCol="0">
            <a:spAutoFit/>
          </a:bodyPr>
          <a:lstStyle/>
          <a:p>
            <a:r>
              <a:rPr lang="en-US" dirty="0"/>
              <a:t>Retain search option</a:t>
            </a:r>
          </a:p>
        </p:txBody>
      </p:sp>
    </p:spTree>
    <p:extLst>
      <p:ext uri="{BB962C8B-B14F-4D97-AF65-F5344CB8AC3E}">
        <p14:creationId xmlns:p14="http://schemas.microsoft.com/office/powerpoint/2010/main" val="46736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49DED-A6EF-C6DD-CC5C-9D9D817DA0C8}"/>
              </a:ext>
            </a:extLst>
          </p:cNvPr>
          <p:cNvSpPr>
            <a:spLocks noGrp="1"/>
          </p:cNvSpPr>
          <p:nvPr>
            <p:ph type="title"/>
          </p:nvPr>
        </p:nvSpPr>
        <p:spPr/>
        <p:txBody>
          <a:bodyPr/>
          <a:lstStyle/>
          <a:p>
            <a:r>
              <a:rPr lang="en-US" dirty="0"/>
              <a:t>Edit Menu</a:t>
            </a:r>
          </a:p>
        </p:txBody>
      </p:sp>
      <p:pic>
        <p:nvPicPr>
          <p:cNvPr id="6" name="Content Placeholder 5">
            <a:extLst>
              <a:ext uri="{FF2B5EF4-FFF2-40B4-BE49-F238E27FC236}">
                <a16:creationId xmlns:a16="http://schemas.microsoft.com/office/drawing/2014/main" id="{FD6D34AD-C6BD-A331-729E-F7B889234823}"/>
              </a:ext>
            </a:extLst>
          </p:cNvPr>
          <p:cNvPicPr>
            <a:picLocks noGrp="1" noChangeAspect="1"/>
          </p:cNvPicPr>
          <p:nvPr>
            <p:ph sz="half" idx="1"/>
          </p:nvPr>
        </p:nvPicPr>
        <p:blipFill>
          <a:blip r:embed="rId2"/>
          <a:stretch>
            <a:fillRect/>
          </a:stretch>
        </p:blipFill>
        <p:spPr>
          <a:xfrm>
            <a:off x="1453442" y="1846263"/>
            <a:ext cx="4506742" cy="4351337"/>
          </a:xfrm>
        </p:spPr>
      </p:pic>
      <p:sp>
        <p:nvSpPr>
          <p:cNvPr id="4" name="Content Placeholder 3">
            <a:extLst>
              <a:ext uri="{FF2B5EF4-FFF2-40B4-BE49-F238E27FC236}">
                <a16:creationId xmlns:a16="http://schemas.microsoft.com/office/drawing/2014/main" id="{AC80F262-F809-5CAF-8B9F-B25BB972480A}"/>
              </a:ext>
            </a:extLst>
          </p:cNvPr>
          <p:cNvSpPr>
            <a:spLocks noGrp="1"/>
          </p:cNvSpPr>
          <p:nvPr>
            <p:ph sz="half" idx="2"/>
          </p:nvPr>
        </p:nvSpPr>
        <p:spPr/>
        <p:txBody>
          <a:bodyPr/>
          <a:lstStyle/>
          <a:p>
            <a:r>
              <a:rPr lang="en-US" dirty="0"/>
              <a:t>Validate or Reformat records (validating also automatically reformats)</a:t>
            </a:r>
          </a:p>
          <a:p>
            <a:r>
              <a:rPr lang="en-US" dirty="0"/>
              <a:t>Derive new </a:t>
            </a:r>
            <a:r>
              <a:rPr lang="en-US" dirty="0" err="1"/>
              <a:t>WorldCat</a:t>
            </a:r>
            <a:r>
              <a:rPr lang="en-US" dirty="0"/>
              <a:t> records from the record you’re in</a:t>
            </a:r>
          </a:p>
          <a:p>
            <a:r>
              <a:rPr lang="en-US" dirty="0"/>
              <a:t>Constant data</a:t>
            </a:r>
          </a:p>
          <a:p>
            <a:r>
              <a:rPr lang="en-US" dirty="0"/>
              <a:t>Guided entry for 006 fields</a:t>
            </a:r>
          </a:p>
          <a:p>
            <a:r>
              <a:rPr lang="en-US" dirty="0"/>
              <a:t>Control headings from the drop-down menu or F11</a:t>
            </a:r>
          </a:p>
        </p:txBody>
      </p:sp>
    </p:spTree>
    <p:extLst>
      <p:ext uri="{BB962C8B-B14F-4D97-AF65-F5344CB8AC3E}">
        <p14:creationId xmlns:p14="http://schemas.microsoft.com/office/powerpoint/2010/main" val="607132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CDE32-4193-4093-8D6B-E2C701B7FDCB}"/>
              </a:ext>
            </a:extLst>
          </p:cNvPr>
          <p:cNvSpPr>
            <a:spLocks noGrp="1"/>
          </p:cNvSpPr>
          <p:nvPr>
            <p:ph type="title"/>
          </p:nvPr>
        </p:nvSpPr>
        <p:spPr/>
        <p:txBody>
          <a:bodyPr/>
          <a:lstStyle/>
          <a:p>
            <a:r>
              <a:rPr lang="en-US" dirty="0"/>
              <a:t>Action Menu</a:t>
            </a:r>
          </a:p>
        </p:txBody>
      </p:sp>
      <p:sp>
        <p:nvSpPr>
          <p:cNvPr id="4" name="Content Placeholder 3">
            <a:extLst>
              <a:ext uri="{FF2B5EF4-FFF2-40B4-BE49-F238E27FC236}">
                <a16:creationId xmlns:a16="http://schemas.microsoft.com/office/drawing/2014/main" id="{98F57B08-35C0-B5A2-0AFD-E2D57FA6222A}"/>
              </a:ext>
            </a:extLst>
          </p:cNvPr>
          <p:cNvSpPr>
            <a:spLocks noGrp="1"/>
          </p:cNvSpPr>
          <p:nvPr>
            <p:ph sz="half" idx="2"/>
          </p:nvPr>
        </p:nvSpPr>
        <p:spPr/>
        <p:txBody>
          <a:bodyPr/>
          <a:lstStyle/>
          <a:p>
            <a:r>
              <a:rPr lang="en-US" dirty="0"/>
              <a:t>Lock record: lock while you are editing the master record</a:t>
            </a:r>
          </a:p>
          <a:p>
            <a:r>
              <a:rPr lang="en-US" dirty="0"/>
              <a:t>Replace record: for changes to the master record</a:t>
            </a:r>
          </a:p>
          <a:p>
            <a:r>
              <a:rPr lang="en-US" dirty="0"/>
              <a:t>Save to the online or local save files</a:t>
            </a:r>
          </a:p>
          <a:p>
            <a:r>
              <a:rPr lang="en-US" dirty="0"/>
              <a:t>Export records for importing to Polaris (F5)</a:t>
            </a:r>
          </a:p>
        </p:txBody>
      </p:sp>
      <p:pic>
        <p:nvPicPr>
          <p:cNvPr id="10" name="Content Placeholder 9">
            <a:extLst>
              <a:ext uri="{FF2B5EF4-FFF2-40B4-BE49-F238E27FC236}">
                <a16:creationId xmlns:a16="http://schemas.microsoft.com/office/drawing/2014/main" id="{45162A2A-4A74-71A6-9C98-8B3601213190}"/>
              </a:ext>
            </a:extLst>
          </p:cNvPr>
          <p:cNvPicPr>
            <a:picLocks noGrp="1" noChangeAspect="1"/>
          </p:cNvPicPr>
          <p:nvPr>
            <p:ph sz="half" idx="1"/>
          </p:nvPr>
        </p:nvPicPr>
        <p:blipFill>
          <a:blip r:embed="rId2"/>
          <a:stretch>
            <a:fillRect/>
          </a:stretch>
        </p:blipFill>
        <p:spPr>
          <a:xfrm>
            <a:off x="1613171" y="1846263"/>
            <a:ext cx="4187283" cy="4351337"/>
          </a:xfrm>
        </p:spPr>
      </p:pic>
    </p:spTree>
    <p:extLst>
      <p:ext uri="{BB962C8B-B14F-4D97-AF65-F5344CB8AC3E}">
        <p14:creationId xmlns:p14="http://schemas.microsoft.com/office/powerpoint/2010/main" val="4157345135"/>
      </p:ext>
    </p:extLst>
  </p:cSld>
  <p:clrMapOvr>
    <a:masterClrMapping/>
  </p:clrMapOvr>
</p:sld>
</file>

<file path=ppt/theme/theme1.xml><?xml version="1.0" encoding="utf-8"?>
<a:theme xmlns:a="http://schemas.openxmlformats.org/drawingml/2006/main" name="SHARE Template 2">
  <a:themeElements>
    <a:clrScheme name="SHARE Colors">
      <a:dk1>
        <a:srgbClr val="000000"/>
      </a:dk1>
      <a:lt1>
        <a:srgbClr val="FFFFFF"/>
      </a:lt1>
      <a:dk2>
        <a:srgbClr val="E4E4E4"/>
      </a:dk2>
      <a:lt2>
        <a:srgbClr val="7C4081"/>
      </a:lt2>
      <a:accent1>
        <a:srgbClr val="BEA0C0"/>
      </a:accent1>
      <a:accent2>
        <a:srgbClr val="8998B2"/>
      </a:accent2>
      <a:accent3>
        <a:srgbClr val="133064"/>
      </a:accent3>
      <a:accent4>
        <a:srgbClr val="DECFE0"/>
      </a:accent4>
      <a:accent5>
        <a:srgbClr val="999999"/>
      </a:accent5>
      <a:accent6>
        <a:srgbClr val="CCCCCC"/>
      </a:accent6>
      <a:hlink>
        <a:srgbClr val="C4CBD8"/>
      </a:hlink>
      <a:folHlink>
        <a:srgbClr val="E6E6E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RE Theme 2" id="{2C88257E-2E3C-46C0-A772-71621C2A4679}" vid="{BE18180C-36C2-4848-B751-55C265B4C5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91c43ce-54a1-4fda-a61b-10adbb923a01" xsi:nil="true"/>
    <lcf76f155ced4ddcb4097134ff3c332f xmlns="84d73e86-90d7-45a1-a792-35a39d6fa55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43A0C1C8EEE0440B74CAB231F157A23" ma:contentTypeVersion="20" ma:contentTypeDescription="Create a new document." ma:contentTypeScope="" ma:versionID="34c52eea6783fe299ab98fec46721f85">
  <xsd:schema xmlns:xsd="http://www.w3.org/2001/XMLSchema" xmlns:xs="http://www.w3.org/2001/XMLSchema" xmlns:p="http://schemas.microsoft.com/office/2006/metadata/properties" xmlns:ns2="84d73e86-90d7-45a1-a792-35a39d6fa55d" xmlns:ns3="491c43ce-54a1-4fda-a61b-10adbb923a01" targetNamespace="http://schemas.microsoft.com/office/2006/metadata/properties" ma:root="true" ma:fieldsID="8640ab4188e477a491e68059b2baa400" ns2:_="" ns3:_="">
    <xsd:import namespace="84d73e86-90d7-45a1-a792-35a39d6fa55d"/>
    <xsd:import namespace="491c43ce-54a1-4fda-a61b-10adbb923a0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3:TaxCatchAll" minOccurs="0"/>
                <xsd:element ref="ns2:lcf76f155ced4ddcb4097134ff3c332f"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d73e86-90d7-45a1-a792-35a39d6fa55d"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46ab139-beac-4a0c-b3a9-d02764f6845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91c43ce-54a1-4fda-a61b-10adbb923a0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912104e9-5f9b-4980-8abb-7b4028d8bf83}" ma:internalName="TaxCatchAll" ma:showField="CatchAllData" ma:web="491c43ce-54a1-4fda-a61b-10adbb923a0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F863EF-3B78-469E-9C69-F119F57BC6C0}">
  <ds:schemaRefs>
    <ds:schemaRef ds:uri="http://purl.org/dc/elements/1.1/"/>
    <ds:schemaRef ds:uri="http://schemas.openxmlformats.org/package/2006/metadata/core-properties"/>
    <ds:schemaRef ds:uri="491c43ce-54a1-4fda-a61b-10adbb923a01"/>
    <ds:schemaRef ds:uri="http://www.w3.org/XML/1998/namespace"/>
    <ds:schemaRef ds:uri="http://schemas.microsoft.com/office/2006/metadata/properties"/>
    <ds:schemaRef ds:uri="http://purl.org/dc/dcmitype/"/>
    <ds:schemaRef ds:uri="http://schemas.microsoft.com/office/2006/documentManagement/types"/>
    <ds:schemaRef ds:uri="http://schemas.microsoft.com/office/infopath/2007/PartnerControls"/>
    <ds:schemaRef ds:uri="84d73e86-90d7-45a1-a792-35a39d6fa55d"/>
    <ds:schemaRef ds:uri="http://purl.org/dc/terms/"/>
  </ds:schemaRefs>
</ds:datastoreItem>
</file>

<file path=customXml/itemProps2.xml><?xml version="1.0" encoding="utf-8"?>
<ds:datastoreItem xmlns:ds="http://schemas.openxmlformats.org/officeDocument/2006/customXml" ds:itemID="{711DAC13-8A09-48EC-8826-B8D8A31425F1}">
  <ds:schemaRefs>
    <ds:schemaRef ds:uri="http://schemas.microsoft.com/sharepoint/v3/contenttype/forms"/>
  </ds:schemaRefs>
</ds:datastoreItem>
</file>

<file path=customXml/itemProps3.xml><?xml version="1.0" encoding="utf-8"?>
<ds:datastoreItem xmlns:ds="http://schemas.openxmlformats.org/officeDocument/2006/customXml" ds:itemID="{25DBE710-AB82-4F92-8443-2AC66E4D5F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d73e86-90d7-45a1-a792-35a39d6fa55d"/>
    <ds:schemaRef ds:uri="491c43ce-54a1-4fda-a61b-10adbb923a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SHARE Presentation Template</Template>
  <TotalTime>158</TotalTime>
  <Words>610</Words>
  <Application>Microsoft Office PowerPoint</Application>
  <PresentationFormat>Widescreen</PresentationFormat>
  <Paragraphs>71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Helvetica CE</vt:lpstr>
      <vt:lpstr>Sansation</vt:lpstr>
      <vt:lpstr>SHARE Template 2</vt:lpstr>
      <vt:lpstr>OCLC Basics</vt:lpstr>
      <vt:lpstr>Table of Contents</vt:lpstr>
      <vt:lpstr>Searching WorldCat</vt:lpstr>
      <vt:lpstr>Searching WorldCat</vt:lpstr>
      <vt:lpstr>Creating new records</vt:lpstr>
      <vt:lpstr>Searching Authority Records</vt:lpstr>
      <vt:lpstr>Searching Authority Records</vt:lpstr>
      <vt:lpstr>Edit Menu</vt:lpstr>
      <vt:lpstr>Action Menu</vt:lpstr>
      <vt:lpstr>View Menu</vt:lpstr>
      <vt:lpstr>Tool Menu</vt:lpstr>
      <vt:lpstr>Window menu</vt:lpstr>
      <vt:lpstr>Accessing the save files</vt:lpstr>
      <vt:lpstr>Accessing the save files</vt:lpstr>
      <vt:lpstr>Repairing Records</vt:lpstr>
      <vt:lpstr>Repairing records</vt:lpstr>
      <vt:lpstr>Links for working in OCLC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Jace Cook</dc:creator>
  <cp:lastModifiedBy>Anna Wiegand</cp:lastModifiedBy>
  <cp:revision>16</cp:revision>
  <dcterms:created xsi:type="dcterms:W3CDTF">2022-11-30T17:23:40Z</dcterms:created>
  <dcterms:modified xsi:type="dcterms:W3CDTF">2025-01-09T17:19:33Z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0x010100343A0C1C8EEE0440B74CAB231F157A23</vt:lpwstr>
  </property>
  <property fmtid="{D5CDD505-2E9C-101B-9397-08002B2CF9AE}" pid="3" name="MediaServiceImageTags">
    <vt:lpwstr/>
  </property>
</Properties>
</file>