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32"/>
  </p:notesMasterIdLst>
  <p:handoutMasterIdLst>
    <p:handoutMasterId r:id="rId33"/>
  </p:handoutMasterIdLst>
  <p:sldIdLst>
    <p:sldId id="256" r:id="rId6"/>
    <p:sldId id="257" r:id="rId7"/>
    <p:sldId id="269" r:id="rId8"/>
    <p:sldId id="271" r:id="rId9"/>
    <p:sldId id="270" r:id="rId10"/>
    <p:sldId id="275" r:id="rId11"/>
    <p:sldId id="279" r:id="rId12"/>
    <p:sldId id="280" r:id="rId13"/>
    <p:sldId id="281" r:id="rId14"/>
    <p:sldId id="282" r:id="rId15"/>
    <p:sldId id="276" r:id="rId16"/>
    <p:sldId id="284" r:id="rId17"/>
    <p:sldId id="285" r:id="rId18"/>
    <p:sldId id="286" r:id="rId19"/>
    <p:sldId id="287" r:id="rId20"/>
    <p:sldId id="289" r:id="rId21"/>
    <p:sldId id="288" r:id="rId22"/>
    <p:sldId id="258" r:id="rId23"/>
    <p:sldId id="259" r:id="rId24"/>
    <p:sldId id="263" r:id="rId25"/>
    <p:sldId id="264" r:id="rId26"/>
    <p:sldId id="265" r:id="rId27"/>
    <p:sldId id="267" r:id="rId28"/>
    <p:sldId id="266" r:id="rId29"/>
    <p:sldId id="278" r:id="rId30"/>
    <p:sldId id="27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E96217-DC4E-4E90-8D5E-07927670FA13}" name="Jennifer Baugh" initials="JB" userId="S::jbaugh@illinoisheartland.org::32b9cf7f-1562-4209-9945-e9173e9768fc" providerId="AD"/>
  <p188:author id="{7872681C-4099-857F-81E3-EA6901CAFCA0}" name="Jace Cook" initials="JC" userId="S::jcook@illinoisheartland.org::27453727-6fc5-4ea3-be99-2dbf40d342d5" providerId="AD"/>
  <p188:author id="{EC7D061D-11F3-0E58-EC88-BBB659171AD3}" name="Anna Wiegand" initials="AW" userId="S::awiegand@illinoisheartland.org::91d29dce-a4a7-4895-97f4-b4ee725417bd" providerId="AD"/>
  <p188:author id="{11DE50C1-16EC-9086-553A-89659B8C5206}" name="Linda Johnson" initials="LJ" userId="S::ljohnson@illinoisheartland.org::d38c96b4-9687-4f5f-8970-b6d0314baf2c" providerId="AD"/>
  <p188:author id="{5F8588F7-9F36-EAEA-CAF9-B790B59BDE97}" name="Charlie Jorgenson" initials="CJ" userId="S::cjorgenson@illinoisheartland.org::43773b86-39dd-4c33-be16-ef2051b7ad9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133064"/>
    <a:srgbClr val="8998B2"/>
    <a:srgbClr val="999999"/>
    <a:srgbClr val="DECFE0"/>
    <a:srgbClr val="DEC0E4"/>
    <a:srgbClr val="BEA0C0"/>
    <a:srgbClr val="7C40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98203B-6370-41E6-BF10-BAA32B8E4585}" v="9141" dt="2025-06-04T20:03:44.781"/>
    <p1510:client id="{31E01C6B-1725-4AF5-ADCC-04D084037D51}" v="12" dt="2025-06-04T22:50:56.628"/>
    <p1510:client id="{785325DF-3E13-34D4-532D-4B05F796327A}" v="195" dt="2025-06-04T19:38:52.822"/>
    <p1510:client id="{B2024E24-2B9F-464F-B27F-063C5E876009}" v="18" dt="2025-06-04T22:49:43.1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8/10/relationships/authors" Target="authors.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0A9DA2-CCB5-A522-B796-6F62CB80285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CC0210A-A0C6-F9F8-47DE-35D947759BC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A5E0B1A-9877-40B7-A7A7-B7BB452B276C}" type="datetimeFigureOut">
              <a:rPr lang="en-US" smtClean="0"/>
              <a:t>6/4/2025</a:t>
            </a:fld>
            <a:endParaRPr lang="en-US"/>
          </a:p>
        </p:txBody>
      </p:sp>
      <p:sp>
        <p:nvSpPr>
          <p:cNvPr id="4" name="Footer Placeholder 3">
            <a:extLst>
              <a:ext uri="{FF2B5EF4-FFF2-40B4-BE49-F238E27FC236}">
                <a16:creationId xmlns:a16="http://schemas.microsoft.com/office/drawing/2014/main" id="{86145055-B449-EC36-B1D5-F830B4E084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41AA59F-C6FC-90D4-7BB4-C5F526EE592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125D6A-F8B4-4DB0-81AF-B6567E3CCEFD}" type="slidenum">
              <a:rPr lang="en-US" smtClean="0"/>
              <a:t>‹#›</a:t>
            </a:fld>
            <a:endParaRPr lang="en-US"/>
          </a:p>
        </p:txBody>
      </p:sp>
    </p:spTree>
    <p:extLst>
      <p:ext uri="{BB962C8B-B14F-4D97-AF65-F5344CB8AC3E}">
        <p14:creationId xmlns:p14="http://schemas.microsoft.com/office/powerpoint/2010/main" val="4289862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0AF421-8B94-47E0-AB86-400370080917}" type="datetimeFigureOut">
              <a:rPr lang="en-US" smtClean="0"/>
              <a:t>6/4/2025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CBB83-E5BF-4EAA-BFBF-1345AAC4E2C3}" type="slidenum">
              <a:rPr lang="en-US" smtClean="0"/>
              <a:t>‹#›</a:t>
            </a:fld>
            <a:endParaRPr lang="en-US"/>
          </a:p>
        </p:txBody>
      </p:sp>
    </p:spTree>
    <p:extLst>
      <p:ext uri="{BB962C8B-B14F-4D97-AF65-F5344CB8AC3E}">
        <p14:creationId xmlns:p14="http://schemas.microsoft.com/office/powerpoint/2010/main" val="3971159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1</a:t>
            </a:fld>
            <a:endParaRPr lang="en-US"/>
          </a:p>
        </p:txBody>
      </p:sp>
    </p:spTree>
    <p:extLst>
      <p:ext uri="{BB962C8B-B14F-4D97-AF65-F5344CB8AC3E}">
        <p14:creationId xmlns:p14="http://schemas.microsoft.com/office/powerpoint/2010/main" val="2576679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FF1560-FA09-B34F-93B3-F4F1DD6733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89EA91-7936-2DC0-C9B0-521211B449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145CF0-9C3A-653A-26CF-F36EE39D96B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CC64004-2F07-A853-C02A-550D9740F075}"/>
              </a:ext>
            </a:extLst>
          </p:cNvPr>
          <p:cNvSpPr>
            <a:spLocks noGrp="1"/>
          </p:cNvSpPr>
          <p:nvPr>
            <p:ph type="sldNum" sz="quarter" idx="5"/>
          </p:nvPr>
        </p:nvSpPr>
        <p:spPr/>
        <p:txBody>
          <a:bodyPr/>
          <a:lstStyle/>
          <a:p>
            <a:fld id="{364CBB83-E5BF-4EAA-BFBF-1345AAC4E2C3}" type="slidenum">
              <a:rPr lang="en-US" smtClean="0"/>
              <a:t>10</a:t>
            </a:fld>
            <a:endParaRPr lang="en-US"/>
          </a:p>
        </p:txBody>
      </p:sp>
    </p:spTree>
    <p:extLst>
      <p:ext uri="{BB962C8B-B14F-4D97-AF65-F5344CB8AC3E}">
        <p14:creationId xmlns:p14="http://schemas.microsoft.com/office/powerpoint/2010/main" val="2960799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11</a:t>
            </a:fld>
            <a:endParaRPr lang="en-US"/>
          </a:p>
        </p:txBody>
      </p:sp>
    </p:spTree>
    <p:extLst>
      <p:ext uri="{BB962C8B-B14F-4D97-AF65-F5344CB8AC3E}">
        <p14:creationId xmlns:p14="http://schemas.microsoft.com/office/powerpoint/2010/main" val="2139827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12</a:t>
            </a:fld>
            <a:endParaRPr lang="en-US"/>
          </a:p>
        </p:txBody>
      </p:sp>
    </p:spTree>
    <p:extLst>
      <p:ext uri="{BB962C8B-B14F-4D97-AF65-F5344CB8AC3E}">
        <p14:creationId xmlns:p14="http://schemas.microsoft.com/office/powerpoint/2010/main" val="4171962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A60A5-68C1-B85E-7E10-1775ABEE86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44DC4C-01D7-3840-4501-37289A197D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0A23AC-B2AA-1C42-4E39-5CAE78520DE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F6F3015-E35F-B768-69EC-1EB878CE2030}"/>
              </a:ext>
            </a:extLst>
          </p:cNvPr>
          <p:cNvSpPr>
            <a:spLocks noGrp="1"/>
          </p:cNvSpPr>
          <p:nvPr>
            <p:ph type="sldNum" sz="quarter" idx="5"/>
          </p:nvPr>
        </p:nvSpPr>
        <p:spPr/>
        <p:txBody>
          <a:bodyPr/>
          <a:lstStyle/>
          <a:p>
            <a:fld id="{364CBB83-E5BF-4EAA-BFBF-1345AAC4E2C3}" type="slidenum">
              <a:rPr lang="en-US" smtClean="0"/>
              <a:t>13</a:t>
            </a:fld>
            <a:endParaRPr lang="en-US"/>
          </a:p>
        </p:txBody>
      </p:sp>
    </p:spTree>
    <p:extLst>
      <p:ext uri="{BB962C8B-B14F-4D97-AF65-F5344CB8AC3E}">
        <p14:creationId xmlns:p14="http://schemas.microsoft.com/office/powerpoint/2010/main" val="3147912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45CC9-678E-C64B-814B-EADD425347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29F3B0-6C22-8BA6-614A-54AA5AD5B4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E84B69-2DF0-0859-E189-BA0C5A5C9E5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786205E-59D2-43AD-4878-DDDB66F94626}"/>
              </a:ext>
            </a:extLst>
          </p:cNvPr>
          <p:cNvSpPr>
            <a:spLocks noGrp="1"/>
          </p:cNvSpPr>
          <p:nvPr>
            <p:ph type="sldNum" sz="quarter" idx="5"/>
          </p:nvPr>
        </p:nvSpPr>
        <p:spPr/>
        <p:txBody>
          <a:bodyPr/>
          <a:lstStyle/>
          <a:p>
            <a:fld id="{364CBB83-E5BF-4EAA-BFBF-1345AAC4E2C3}" type="slidenum">
              <a:rPr lang="en-US" smtClean="0"/>
              <a:t>14</a:t>
            </a:fld>
            <a:endParaRPr lang="en-US"/>
          </a:p>
        </p:txBody>
      </p:sp>
    </p:spTree>
    <p:extLst>
      <p:ext uri="{BB962C8B-B14F-4D97-AF65-F5344CB8AC3E}">
        <p14:creationId xmlns:p14="http://schemas.microsoft.com/office/powerpoint/2010/main" val="936010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030E7-71D4-AF50-B41F-4EE28EE0F7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F828E1-A43F-B8D8-850C-67D943C500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99F3F35-2D1E-FA16-9CAA-F549A0AEE0FD}"/>
              </a:ext>
            </a:extLst>
          </p:cNvPr>
          <p:cNvSpPr>
            <a:spLocks noGrp="1"/>
          </p:cNvSpPr>
          <p:nvPr>
            <p:ph type="body" idx="1"/>
          </p:nvPr>
        </p:nvSpPr>
        <p:spPr/>
        <p:txBody>
          <a:bodyPr/>
          <a:lstStyle/>
          <a:p>
            <a:pPr>
              <a:lnSpc>
                <a:spcPct val="90000"/>
              </a:lnSpc>
              <a:spcBef>
                <a:spcPts val="1000"/>
              </a:spcBef>
            </a:pPr>
            <a:endParaRPr lang="en-US"/>
          </a:p>
        </p:txBody>
      </p:sp>
      <p:sp>
        <p:nvSpPr>
          <p:cNvPr id="4" name="Slide Number Placeholder 3">
            <a:extLst>
              <a:ext uri="{FF2B5EF4-FFF2-40B4-BE49-F238E27FC236}">
                <a16:creationId xmlns:a16="http://schemas.microsoft.com/office/drawing/2014/main" id="{43CBAA41-8BC0-9A2E-DDE5-2A8F26C94BCD}"/>
              </a:ext>
            </a:extLst>
          </p:cNvPr>
          <p:cNvSpPr>
            <a:spLocks noGrp="1"/>
          </p:cNvSpPr>
          <p:nvPr>
            <p:ph type="sldNum" sz="quarter" idx="5"/>
          </p:nvPr>
        </p:nvSpPr>
        <p:spPr/>
        <p:txBody>
          <a:bodyPr/>
          <a:lstStyle/>
          <a:p>
            <a:fld id="{364CBB83-E5BF-4EAA-BFBF-1345AAC4E2C3}" type="slidenum">
              <a:rPr lang="en-US" smtClean="0"/>
              <a:t>15</a:t>
            </a:fld>
            <a:endParaRPr lang="en-US"/>
          </a:p>
        </p:txBody>
      </p:sp>
    </p:spTree>
    <p:extLst>
      <p:ext uri="{BB962C8B-B14F-4D97-AF65-F5344CB8AC3E}">
        <p14:creationId xmlns:p14="http://schemas.microsoft.com/office/powerpoint/2010/main" val="3974102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BA0E2-378C-C8EF-AA2B-82C7CBC7C0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2C49CE-37BE-A18A-22FA-68208A4DF4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1C8C02-994C-E79F-0F6E-8D9CB89ED1D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a:extLst>
              <a:ext uri="{FF2B5EF4-FFF2-40B4-BE49-F238E27FC236}">
                <a16:creationId xmlns:a16="http://schemas.microsoft.com/office/drawing/2014/main" id="{522395C0-F3E1-D6A2-82AA-F699EDE082AE}"/>
              </a:ext>
            </a:extLst>
          </p:cNvPr>
          <p:cNvSpPr>
            <a:spLocks noGrp="1"/>
          </p:cNvSpPr>
          <p:nvPr>
            <p:ph type="sldNum" sz="quarter" idx="5"/>
          </p:nvPr>
        </p:nvSpPr>
        <p:spPr/>
        <p:txBody>
          <a:bodyPr/>
          <a:lstStyle/>
          <a:p>
            <a:fld id="{364CBB83-E5BF-4EAA-BFBF-1345AAC4E2C3}" type="slidenum">
              <a:rPr lang="en-US" smtClean="0"/>
              <a:t>16</a:t>
            </a:fld>
            <a:endParaRPr lang="en-US"/>
          </a:p>
        </p:txBody>
      </p:sp>
    </p:spTree>
    <p:extLst>
      <p:ext uri="{BB962C8B-B14F-4D97-AF65-F5344CB8AC3E}">
        <p14:creationId xmlns:p14="http://schemas.microsoft.com/office/powerpoint/2010/main" val="1627446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23E39-07B0-17C1-F0AA-E6FC6970F7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C732D5-9B52-3FE9-0E59-B0DDB594EC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18E0B6-7E65-BACD-9669-2B2094024AD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4330B0E-2AA5-9F26-BB99-E53F05401B16}"/>
              </a:ext>
            </a:extLst>
          </p:cNvPr>
          <p:cNvSpPr>
            <a:spLocks noGrp="1"/>
          </p:cNvSpPr>
          <p:nvPr>
            <p:ph type="sldNum" sz="quarter" idx="5"/>
          </p:nvPr>
        </p:nvSpPr>
        <p:spPr/>
        <p:txBody>
          <a:bodyPr/>
          <a:lstStyle/>
          <a:p>
            <a:fld id="{364CBB83-E5BF-4EAA-BFBF-1345AAC4E2C3}" type="slidenum">
              <a:rPr lang="en-US" smtClean="0"/>
              <a:t>17</a:t>
            </a:fld>
            <a:endParaRPr lang="en-US"/>
          </a:p>
        </p:txBody>
      </p:sp>
    </p:spTree>
    <p:extLst>
      <p:ext uri="{BB962C8B-B14F-4D97-AF65-F5344CB8AC3E}">
        <p14:creationId xmlns:p14="http://schemas.microsoft.com/office/powerpoint/2010/main" val="105812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18</a:t>
            </a:fld>
            <a:endParaRPr lang="en-US"/>
          </a:p>
        </p:txBody>
      </p:sp>
    </p:spTree>
    <p:extLst>
      <p:ext uri="{BB962C8B-B14F-4D97-AF65-F5344CB8AC3E}">
        <p14:creationId xmlns:p14="http://schemas.microsoft.com/office/powerpoint/2010/main" val="1792358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19</a:t>
            </a:fld>
            <a:endParaRPr lang="en-US"/>
          </a:p>
        </p:txBody>
      </p:sp>
    </p:spTree>
    <p:extLst>
      <p:ext uri="{BB962C8B-B14F-4D97-AF65-F5344CB8AC3E}">
        <p14:creationId xmlns:p14="http://schemas.microsoft.com/office/powerpoint/2010/main" val="3187684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2</a:t>
            </a:fld>
            <a:endParaRPr lang="en-US"/>
          </a:p>
        </p:txBody>
      </p:sp>
    </p:spTree>
    <p:extLst>
      <p:ext uri="{BB962C8B-B14F-4D97-AF65-F5344CB8AC3E}">
        <p14:creationId xmlns:p14="http://schemas.microsoft.com/office/powerpoint/2010/main" val="9528046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20</a:t>
            </a:fld>
            <a:endParaRPr lang="en-US"/>
          </a:p>
        </p:txBody>
      </p:sp>
    </p:spTree>
    <p:extLst>
      <p:ext uri="{BB962C8B-B14F-4D97-AF65-F5344CB8AC3E}">
        <p14:creationId xmlns:p14="http://schemas.microsoft.com/office/powerpoint/2010/main" val="8258142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21</a:t>
            </a:fld>
            <a:endParaRPr lang="en-US"/>
          </a:p>
        </p:txBody>
      </p:sp>
    </p:spTree>
    <p:extLst>
      <p:ext uri="{BB962C8B-B14F-4D97-AF65-F5344CB8AC3E}">
        <p14:creationId xmlns:p14="http://schemas.microsoft.com/office/powerpoint/2010/main" val="568653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22</a:t>
            </a:fld>
            <a:endParaRPr lang="en-US"/>
          </a:p>
        </p:txBody>
      </p:sp>
    </p:spTree>
    <p:extLst>
      <p:ext uri="{BB962C8B-B14F-4D97-AF65-F5344CB8AC3E}">
        <p14:creationId xmlns:p14="http://schemas.microsoft.com/office/powerpoint/2010/main" val="23681989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23</a:t>
            </a:fld>
            <a:endParaRPr lang="en-US"/>
          </a:p>
        </p:txBody>
      </p:sp>
    </p:spTree>
    <p:extLst>
      <p:ext uri="{BB962C8B-B14F-4D97-AF65-F5344CB8AC3E}">
        <p14:creationId xmlns:p14="http://schemas.microsoft.com/office/powerpoint/2010/main" val="31324626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24</a:t>
            </a:fld>
            <a:endParaRPr lang="en-US"/>
          </a:p>
        </p:txBody>
      </p:sp>
    </p:spTree>
    <p:extLst>
      <p:ext uri="{BB962C8B-B14F-4D97-AF65-F5344CB8AC3E}">
        <p14:creationId xmlns:p14="http://schemas.microsoft.com/office/powerpoint/2010/main" val="38995474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25</a:t>
            </a:fld>
            <a:endParaRPr lang="en-US"/>
          </a:p>
        </p:txBody>
      </p:sp>
    </p:spTree>
    <p:extLst>
      <p:ext uri="{BB962C8B-B14F-4D97-AF65-F5344CB8AC3E}">
        <p14:creationId xmlns:p14="http://schemas.microsoft.com/office/powerpoint/2010/main" val="1437357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26</a:t>
            </a:fld>
            <a:endParaRPr lang="en-US"/>
          </a:p>
        </p:txBody>
      </p:sp>
    </p:spTree>
    <p:extLst>
      <p:ext uri="{BB962C8B-B14F-4D97-AF65-F5344CB8AC3E}">
        <p14:creationId xmlns:p14="http://schemas.microsoft.com/office/powerpoint/2010/main" val="3323269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3</a:t>
            </a:fld>
            <a:endParaRPr lang="en-US"/>
          </a:p>
        </p:txBody>
      </p:sp>
    </p:spTree>
    <p:extLst>
      <p:ext uri="{BB962C8B-B14F-4D97-AF65-F5344CB8AC3E}">
        <p14:creationId xmlns:p14="http://schemas.microsoft.com/office/powerpoint/2010/main" val="1867491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4</a:t>
            </a:fld>
            <a:endParaRPr lang="en-US"/>
          </a:p>
        </p:txBody>
      </p:sp>
    </p:spTree>
    <p:extLst>
      <p:ext uri="{BB962C8B-B14F-4D97-AF65-F5344CB8AC3E}">
        <p14:creationId xmlns:p14="http://schemas.microsoft.com/office/powerpoint/2010/main" val="3636105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5</a:t>
            </a:fld>
            <a:endParaRPr lang="en-US"/>
          </a:p>
        </p:txBody>
      </p:sp>
    </p:spTree>
    <p:extLst>
      <p:ext uri="{BB962C8B-B14F-4D97-AF65-F5344CB8AC3E}">
        <p14:creationId xmlns:p14="http://schemas.microsoft.com/office/powerpoint/2010/main" val="3690602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4CBB83-E5BF-4EAA-BFBF-1345AAC4E2C3}" type="slidenum">
              <a:rPr lang="en-US" smtClean="0"/>
              <a:t>6</a:t>
            </a:fld>
            <a:endParaRPr lang="en-US"/>
          </a:p>
        </p:txBody>
      </p:sp>
    </p:spTree>
    <p:extLst>
      <p:ext uri="{BB962C8B-B14F-4D97-AF65-F5344CB8AC3E}">
        <p14:creationId xmlns:p14="http://schemas.microsoft.com/office/powerpoint/2010/main" val="2982877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FB01B-9AC3-E8DB-D48F-6F08F1F22D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B41D86-86CC-DEB1-D389-1672D8379A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13A1EA-F62C-79AD-C308-3A620D5C869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DB03ABF-7B1F-8663-9FEF-F63E805DBAD6}"/>
              </a:ext>
            </a:extLst>
          </p:cNvPr>
          <p:cNvSpPr>
            <a:spLocks noGrp="1"/>
          </p:cNvSpPr>
          <p:nvPr>
            <p:ph type="sldNum" sz="quarter" idx="5"/>
          </p:nvPr>
        </p:nvSpPr>
        <p:spPr/>
        <p:txBody>
          <a:bodyPr/>
          <a:lstStyle/>
          <a:p>
            <a:fld id="{364CBB83-E5BF-4EAA-BFBF-1345AAC4E2C3}" type="slidenum">
              <a:rPr lang="en-US" smtClean="0"/>
              <a:t>7</a:t>
            </a:fld>
            <a:endParaRPr lang="en-US"/>
          </a:p>
        </p:txBody>
      </p:sp>
    </p:spTree>
    <p:extLst>
      <p:ext uri="{BB962C8B-B14F-4D97-AF65-F5344CB8AC3E}">
        <p14:creationId xmlns:p14="http://schemas.microsoft.com/office/powerpoint/2010/main" val="26049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07995-B6AF-33F2-0298-06E41E3C8C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E997EA-B9DF-1ECA-DFB1-7010EFA77C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3F4483-836C-D1F6-B073-2323EBE61B2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CA71F7C-B6FE-8C28-7C14-9AFCA93DF585}"/>
              </a:ext>
            </a:extLst>
          </p:cNvPr>
          <p:cNvSpPr>
            <a:spLocks noGrp="1"/>
          </p:cNvSpPr>
          <p:nvPr>
            <p:ph type="sldNum" sz="quarter" idx="5"/>
          </p:nvPr>
        </p:nvSpPr>
        <p:spPr/>
        <p:txBody>
          <a:bodyPr/>
          <a:lstStyle/>
          <a:p>
            <a:fld id="{364CBB83-E5BF-4EAA-BFBF-1345AAC4E2C3}" type="slidenum">
              <a:rPr lang="en-US" smtClean="0"/>
              <a:t>8</a:t>
            </a:fld>
            <a:endParaRPr lang="en-US"/>
          </a:p>
        </p:txBody>
      </p:sp>
    </p:spTree>
    <p:extLst>
      <p:ext uri="{BB962C8B-B14F-4D97-AF65-F5344CB8AC3E}">
        <p14:creationId xmlns:p14="http://schemas.microsoft.com/office/powerpoint/2010/main" val="3172129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82F35-0A57-C8EA-C401-F6F1904AB02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E0CABE-0431-DA16-44D3-C666FD6619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CFBD55-D8EC-AF6D-0A44-A7B18A7318F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24081BE-6CD9-D237-89B2-C82F350F433A}"/>
              </a:ext>
            </a:extLst>
          </p:cNvPr>
          <p:cNvSpPr>
            <a:spLocks noGrp="1"/>
          </p:cNvSpPr>
          <p:nvPr>
            <p:ph type="sldNum" sz="quarter" idx="5"/>
          </p:nvPr>
        </p:nvSpPr>
        <p:spPr/>
        <p:txBody>
          <a:bodyPr/>
          <a:lstStyle/>
          <a:p>
            <a:fld id="{364CBB83-E5BF-4EAA-BFBF-1345AAC4E2C3}" type="slidenum">
              <a:rPr lang="en-US" smtClean="0"/>
              <a:t>9</a:t>
            </a:fld>
            <a:endParaRPr lang="en-US"/>
          </a:p>
        </p:txBody>
      </p:sp>
    </p:spTree>
    <p:extLst>
      <p:ext uri="{BB962C8B-B14F-4D97-AF65-F5344CB8AC3E}">
        <p14:creationId xmlns:p14="http://schemas.microsoft.com/office/powerpoint/2010/main" val="1433702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1.png"/><Relationship Id="rId5" Type="http://schemas.openxmlformats.org/officeDocument/2006/relationships/image" Target="../media/image5.sv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0EEE2-0815-4EF7-37FE-BFDAB5C14AEF}"/>
              </a:ext>
            </a:extLst>
          </p:cNvPr>
          <p:cNvSpPr>
            <a:spLocks noGrp="1"/>
          </p:cNvSpPr>
          <p:nvPr>
            <p:ph type="ctrTitle" hasCustomPrompt="1"/>
          </p:nvPr>
        </p:nvSpPr>
        <p:spPr>
          <a:xfrm>
            <a:off x="1524000" y="2277781"/>
            <a:ext cx="9144000" cy="1232182"/>
          </a:xfrm>
        </p:spPr>
        <p:txBody>
          <a:bodyPr anchor="b"/>
          <a:lstStyle>
            <a:lvl1pPr algn="l">
              <a:defRPr sz="6000"/>
            </a:lvl1pPr>
          </a:lstStyle>
          <a:p>
            <a:r>
              <a:rPr lang="en-US"/>
              <a:t>Title of Presentation</a:t>
            </a:r>
          </a:p>
        </p:txBody>
      </p:sp>
      <p:sp>
        <p:nvSpPr>
          <p:cNvPr id="3" name="Subtitle 2">
            <a:extLst>
              <a:ext uri="{FF2B5EF4-FFF2-40B4-BE49-F238E27FC236}">
                <a16:creationId xmlns:a16="http://schemas.microsoft.com/office/drawing/2014/main" id="{7BA9CA4D-7DEF-42EC-7DC6-63206D2C76EF}"/>
              </a:ext>
            </a:extLst>
          </p:cNvPr>
          <p:cNvSpPr>
            <a:spLocks noGrp="1"/>
          </p:cNvSpPr>
          <p:nvPr>
            <p:ph type="subTitle" idx="1" hasCustomPrompt="1"/>
          </p:nvPr>
        </p:nvSpPr>
        <p:spPr>
          <a:xfrm>
            <a:off x="1524000" y="3602038"/>
            <a:ext cx="9144000" cy="562638"/>
          </a:xfrm>
        </p:spPr>
        <p:txBody>
          <a:bodyPr/>
          <a:lstStyle>
            <a:lvl1pPr marL="0" indent="0" algn="l">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i="1"/>
              <a:t>Presenter Name, Title</a:t>
            </a:r>
            <a:endParaRPr lang="en-US"/>
          </a:p>
        </p:txBody>
      </p:sp>
      <p:sp>
        <p:nvSpPr>
          <p:cNvPr id="7" name="Title 1">
            <a:extLst>
              <a:ext uri="{FF2B5EF4-FFF2-40B4-BE49-F238E27FC236}">
                <a16:creationId xmlns:a16="http://schemas.microsoft.com/office/drawing/2014/main" id="{D54ADBAB-EC30-DB7D-0CDA-FA4A2355A384}"/>
              </a:ext>
            </a:extLst>
          </p:cNvPr>
          <p:cNvSpPr txBox="1"/>
          <p:nvPr userDrawn="1"/>
        </p:nvSpPr>
        <p:spPr>
          <a:xfrm>
            <a:off x="6853805" y="6083141"/>
            <a:ext cx="5257329" cy="37447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en-US" sz="1800">
                <a:solidFill>
                  <a:srgbClr val="999999"/>
                </a:solidFill>
                <a:latin typeface="Sansation" panose="02000000000000000000" pitchFamily="2" charset="0"/>
              </a:rPr>
              <a:t>Sharing Heartland’s Available Resources Equally</a:t>
            </a:r>
          </a:p>
        </p:txBody>
      </p:sp>
      <p:sp>
        <p:nvSpPr>
          <p:cNvPr id="9" name="Rectangle 8">
            <a:extLst>
              <a:ext uri="{FF2B5EF4-FFF2-40B4-BE49-F238E27FC236}">
                <a16:creationId xmlns:a16="http://schemas.microsoft.com/office/drawing/2014/main" id="{55E7139D-C16F-4E59-73D5-A04D5AC67613}"/>
              </a:ext>
            </a:extLst>
          </p:cNvPr>
          <p:cNvSpPr/>
          <p:nvPr userDrawn="1"/>
        </p:nvSpPr>
        <p:spPr>
          <a:xfrm rot="10800000">
            <a:off x="0" y="0"/>
            <a:ext cx="12192000" cy="713064"/>
          </a:xfrm>
          <a:prstGeom prst="rect">
            <a:avLst/>
          </a:prstGeom>
          <a:gradFill>
            <a:gsLst>
              <a:gs pos="0">
                <a:srgbClr val="7C4081"/>
              </a:gs>
              <a:gs pos="74000">
                <a:srgbClr val="BEA0C0"/>
              </a:gs>
              <a:gs pos="100000">
                <a:srgbClr val="DECFE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31968AA-0F78-12ED-8E9F-A3ECB006FB45}"/>
              </a:ext>
            </a:extLst>
          </p:cNvPr>
          <p:cNvSpPr/>
          <p:nvPr userDrawn="1"/>
        </p:nvSpPr>
        <p:spPr>
          <a:xfrm>
            <a:off x="0" y="6559420"/>
            <a:ext cx="12192000" cy="298580"/>
          </a:xfrm>
          <a:prstGeom prst="rect">
            <a:avLst/>
          </a:prstGeom>
          <a:solidFill>
            <a:srgbClr val="133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iagonal Stripe 9">
            <a:extLst>
              <a:ext uri="{FF2B5EF4-FFF2-40B4-BE49-F238E27FC236}">
                <a16:creationId xmlns:a16="http://schemas.microsoft.com/office/drawing/2014/main" id="{C3C2D62B-0C7B-8296-E83B-D13290A9CB38}"/>
              </a:ext>
            </a:extLst>
          </p:cNvPr>
          <p:cNvSpPr/>
          <p:nvPr userDrawn="1"/>
        </p:nvSpPr>
        <p:spPr>
          <a:xfrm rot="10800000" flipH="1">
            <a:off x="-2796" y="6115663"/>
            <a:ext cx="4412209" cy="748946"/>
          </a:xfrm>
          <a:prstGeom prst="diagStripe">
            <a:avLst>
              <a:gd name="adj" fmla="val 50000"/>
            </a:avLst>
          </a:prstGeom>
          <a:solidFill>
            <a:srgbClr val="8998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2" name="Picture 11" descr="Icon">
            <a:extLst>
              <a:ext uri="{FF2B5EF4-FFF2-40B4-BE49-F238E27FC236}">
                <a16:creationId xmlns:a16="http://schemas.microsoft.com/office/drawing/2014/main" id="{1BE1D3EA-F313-4A36-CB7C-FB0D0C910862}"/>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8058911" y="851856"/>
            <a:ext cx="4052223" cy="1232181"/>
          </a:xfrm>
          <a:prstGeom prst="rect">
            <a:avLst/>
          </a:prstGeom>
        </p:spPr>
      </p:pic>
      <p:sp>
        <p:nvSpPr>
          <p:cNvPr id="15" name="Text Placeholder 14">
            <a:extLst>
              <a:ext uri="{FF2B5EF4-FFF2-40B4-BE49-F238E27FC236}">
                <a16:creationId xmlns:a16="http://schemas.microsoft.com/office/drawing/2014/main" id="{FF976B33-5AD2-9728-87BD-F610EEC1F736}"/>
              </a:ext>
            </a:extLst>
          </p:cNvPr>
          <p:cNvSpPr>
            <a:spLocks noGrp="1"/>
          </p:cNvSpPr>
          <p:nvPr>
            <p:ph type="body" sz="quarter" idx="10" hasCustomPrompt="1"/>
          </p:nvPr>
        </p:nvSpPr>
        <p:spPr>
          <a:xfrm>
            <a:off x="1524000" y="4193155"/>
            <a:ext cx="5094287" cy="562638"/>
          </a:xfrm>
        </p:spPr>
        <p:txBody>
          <a:bodyPr>
            <a:normAutofit/>
          </a:bodyPr>
          <a:lstStyle>
            <a:lvl1pPr marL="0" indent="0">
              <a:buNone/>
              <a:defRPr sz="2000"/>
            </a:lvl1pPr>
          </a:lstStyle>
          <a:p>
            <a:pPr lvl="0"/>
            <a:r>
              <a:rPr lang="en-US"/>
              <a:t>Event – Date </a:t>
            </a:r>
          </a:p>
        </p:txBody>
      </p:sp>
    </p:spTree>
    <p:extLst>
      <p:ext uri="{BB962C8B-B14F-4D97-AF65-F5344CB8AC3E}">
        <p14:creationId xmlns:p14="http://schemas.microsoft.com/office/powerpoint/2010/main" val="3315075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80455-771E-55F9-E589-BF407FB168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11114-5A70-E6D1-D64F-E14089EA69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F1E2E6-C5F9-2D02-A014-E66AF5C104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272A89-38B4-C8AD-1C70-B114854CFB6C}"/>
              </a:ext>
            </a:extLst>
          </p:cNvPr>
          <p:cNvSpPr>
            <a:spLocks noGrp="1"/>
          </p:cNvSpPr>
          <p:nvPr>
            <p:ph type="dt" sz="half" idx="10"/>
          </p:nvPr>
        </p:nvSpPr>
        <p:spPr/>
        <p:txBody>
          <a:bodyPr/>
          <a:lstStyle/>
          <a:p>
            <a:fld id="{98C97CCB-5121-4566-B07A-C5DB44F8DF20}" type="datetimeFigureOut">
              <a:rPr lang="en-US" smtClean="0"/>
              <a:t>6/4/2025</a:t>
            </a:fld>
            <a:endParaRPr lang="en-US"/>
          </a:p>
        </p:txBody>
      </p:sp>
      <p:sp>
        <p:nvSpPr>
          <p:cNvPr id="6" name="Footer Placeholder 5">
            <a:extLst>
              <a:ext uri="{FF2B5EF4-FFF2-40B4-BE49-F238E27FC236}">
                <a16:creationId xmlns:a16="http://schemas.microsoft.com/office/drawing/2014/main" id="{6CF0EF1D-FA10-67A0-2CE8-320077EF99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DA6B30-7723-62F0-E9F4-5711ED635AAE}"/>
              </a:ext>
            </a:extLst>
          </p:cNvPr>
          <p:cNvSpPr>
            <a:spLocks noGrp="1"/>
          </p:cNvSpPr>
          <p:nvPr>
            <p:ph type="sldNum" sz="quarter" idx="12"/>
          </p:nvPr>
        </p:nvSpPr>
        <p:spPr>
          <a:xfrm>
            <a:off x="8610600" y="6356350"/>
            <a:ext cx="2743200" cy="365125"/>
          </a:xfrm>
          <a:prstGeom prst="rect">
            <a:avLst/>
          </a:prstGeom>
        </p:spPr>
        <p:txBody>
          <a:bodyPr/>
          <a:lstStyle/>
          <a:p>
            <a:fld id="{63872084-DFE1-4850-B95D-4F48E9E2733D}" type="slidenum">
              <a:rPr lang="en-US" smtClean="0"/>
              <a:t>‹#›</a:t>
            </a:fld>
            <a:endParaRPr lang="en-US"/>
          </a:p>
        </p:txBody>
      </p:sp>
      <p:pic>
        <p:nvPicPr>
          <p:cNvPr id="8" name="Picture 7" descr="Icon">
            <a:extLst>
              <a:ext uri="{FF2B5EF4-FFF2-40B4-BE49-F238E27FC236}">
                <a16:creationId xmlns:a16="http://schemas.microsoft.com/office/drawing/2014/main" id="{687B1201-8931-96A0-7EAD-72C3E10E5493}"/>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10747226" y="6118434"/>
            <a:ext cx="1346152" cy="409332"/>
          </a:xfrm>
          <a:prstGeom prst="rect">
            <a:avLst/>
          </a:prstGeom>
        </p:spPr>
      </p:pic>
    </p:spTree>
    <p:extLst>
      <p:ext uri="{BB962C8B-B14F-4D97-AF65-F5344CB8AC3E}">
        <p14:creationId xmlns:p14="http://schemas.microsoft.com/office/powerpoint/2010/main" val="1312800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EE2B4-0C15-B402-0A4B-E875ED85BE56}"/>
              </a:ext>
            </a:extLst>
          </p:cNvPr>
          <p:cNvSpPr>
            <a:spLocks noGrp="1"/>
          </p:cNvSpPr>
          <p:nvPr>
            <p:ph type="title"/>
          </p:nvPr>
        </p:nvSpPr>
        <p:spPr>
          <a:xfrm>
            <a:off x="1043474" y="5262905"/>
            <a:ext cx="10515600" cy="1325563"/>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078DF37E-6C36-47E3-3391-F1C40F7A9380}"/>
              </a:ext>
            </a:extLst>
          </p:cNvPr>
          <p:cNvSpPr>
            <a:spLocks noGrp="1"/>
          </p:cNvSpPr>
          <p:nvPr>
            <p:ph type="ftr" sz="quarter" idx="10"/>
          </p:nvPr>
        </p:nvSpPr>
        <p:spPr/>
        <p:txBody>
          <a:bodyPr/>
          <a:lstStyle/>
          <a:p>
            <a:r>
              <a:rPr lang="en-US"/>
              <a:t>Sharing Heartland’s Available Resources Equally</a:t>
            </a:r>
          </a:p>
        </p:txBody>
      </p:sp>
      <p:sp>
        <p:nvSpPr>
          <p:cNvPr id="4" name="Date Placeholder 3">
            <a:extLst>
              <a:ext uri="{FF2B5EF4-FFF2-40B4-BE49-F238E27FC236}">
                <a16:creationId xmlns:a16="http://schemas.microsoft.com/office/drawing/2014/main" id="{99391C02-478B-8421-BB50-3E8B3AD6B5DC}"/>
              </a:ext>
            </a:extLst>
          </p:cNvPr>
          <p:cNvSpPr>
            <a:spLocks noGrp="1"/>
          </p:cNvSpPr>
          <p:nvPr>
            <p:ph type="dt" sz="half" idx="11"/>
          </p:nvPr>
        </p:nvSpPr>
        <p:spPr/>
        <p:txBody>
          <a:bodyPr/>
          <a:lstStyle/>
          <a:p>
            <a:fld id="{98C97CCB-5121-4566-B07A-C5DB44F8DF20}" type="datetimeFigureOut">
              <a:rPr lang="en-US" smtClean="0"/>
              <a:pPr/>
              <a:t>6/4/2025</a:t>
            </a:fld>
            <a:endParaRPr lang="en-US"/>
          </a:p>
        </p:txBody>
      </p:sp>
      <p:sp>
        <p:nvSpPr>
          <p:cNvPr id="6" name="Text Placeholder 5">
            <a:extLst>
              <a:ext uri="{FF2B5EF4-FFF2-40B4-BE49-F238E27FC236}">
                <a16:creationId xmlns:a16="http://schemas.microsoft.com/office/drawing/2014/main" id="{319E1569-7197-928E-125F-9BCBA2B8091F}"/>
              </a:ext>
            </a:extLst>
          </p:cNvPr>
          <p:cNvSpPr>
            <a:spLocks noGrp="1"/>
          </p:cNvSpPr>
          <p:nvPr>
            <p:ph type="body" sz="quarter" idx="12"/>
          </p:nvPr>
        </p:nvSpPr>
        <p:spPr>
          <a:xfrm>
            <a:off x="1455738" y="1325563"/>
            <a:ext cx="9358312" cy="3609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Oval 6">
            <a:extLst>
              <a:ext uri="{FF2B5EF4-FFF2-40B4-BE49-F238E27FC236}">
                <a16:creationId xmlns:a16="http://schemas.microsoft.com/office/drawing/2014/main" id="{2B32DA17-4FAA-3741-19AB-2E1844F9F589}"/>
              </a:ext>
            </a:extLst>
          </p:cNvPr>
          <p:cNvSpPr/>
          <p:nvPr userDrawn="1"/>
        </p:nvSpPr>
        <p:spPr>
          <a:xfrm>
            <a:off x="771698" y="998196"/>
            <a:ext cx="606252" cy="6062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4BCEEB7-AE57-A9E3-D61B-B89D9EE7FC7C}"/>
              </a:ext>
            </a:extLst>
          </p:cNvPr>
          <p:cNvSpPr/>
          <p:nvPr userDrawn="1"/>
        </p:nvSpPr>
        <p:spPr>
          <a:xfrm>
            <a:off x="10891838" y="4556896"/>
            <a:ext cx="606252" cy="6062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343F38E-BC48-DE3B-80E2-4F7B72FF4853}"/>
              </a:ext>
            </a:extLst>
          </p:cNvPr>
          <p:cNvSpPr txBox="1"/>
          <p:nvPr userDrawn="1"/>
        </p:nvSpPr>
        <p:spPr>
          <a:xfrm>
            <a:off x="771698" y="961054"/>
            <a:ext cx="606252" cy="1107996"/>
          </a:xfrm>
          <a:prstGeom prst="rect">
            <a:avLst/>
          </a:prstGeom>
          <a:noFill/>
        </p:spPr>
        <p:txBody>
          <a:bodyPr wrap="square" rtlCol="0">
            <a:spAutoFit/>
          </a:bodyPr>
          <a:lstStyle/>
          <a:p>
            <a:pPr algn="ctr"/>
            <a:r>
              <a:rPr lang="en-US" sz="6600">
                <a:solidFill>
                  <a:schemeClr val="bg1"/>
                </a:solidFill>
                <a:latin typeface="+mj-lt"/>
              </a:rPr>
              <a:t>“</a:t>
            </a:r>
          </a:p>
        </p:txBody>
      </p:sp>
      <p:sp>
        <p:nvSpPr>
          <p:cNvPr id="10" name="TextBox 9">
            <a:extLst>
              <a:ext uri="{FF2B5EF4-FFF2-40B4-BE49-F238E27FC236}">
                <a16:creationId xmlns:a16="http://schemas.microsoft.com/office/drawing/2014/main" id="{79F2ACCA-934A-836C-CF08-982C052EEF11}"/>
              </a:ext>
            </a:extLst>
          </p:cNvPr>
          <p:cNvSpPr txBox="1"/>
          <p:nvPr userDrawn="1"/>
        </p:nvSpPr>
        <p:spPr>
          <a:xfrm rot="10800000">
            <a:off x="10898270" y="4154909"/>
            <a:ext cx="606252" cy="1107996"/>
          </a:xfrm>
          <a:prstGeom prst="rect">
            <a:avLst/>
          </a:prstGeom>
          <a:noFill/>
        </p:spPr>
        <p:txBody>
          <a:bodyPr wrap="square" rtlCol="0">
            <a:spAutoFit/>
          </a:bodyPr>
          <a:lstStyle/>
          <a:p>
            <a:pPr algn="ctr"/>
            <a:r>
              <a:rPr lang="en-US" sz="6600">
                <a:solidFill>
                  <a:schemeClr val="bg1"/>
                </a:solidFill>
                <a:latin typeface="+mj-lt"/>
              </a:rPr>
              <a:t>“</a:t>
            </a:r>
          </a:p>
        </p:txBody>
      </p:sp>
    </p:spTree>
    <p:extLst>
      <p:ext uri="{BB962C8B-B14F-4D97-AF65-F5344CB8AC3E}">
        <p14:creationId xmlns:p14="http://schemas.microsoft.com/office/powerpoint/2010/main" val="1680159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EE2B4-0C15-B402-0A4B-E875ED85BE56}"/>
              </a:ext>
            </a:extLst>
          </p:cNvPr>
          <p:cNvSpPr>
            <a:spLocks noGrp="1"/>
          </p:cNvSpPr>
          <p:nvPr>
            <p:ph type="title"/>
          </p:nvPr>
        </p:nvSpPr>
        <p:spPr>
          <a:xfrm>
            <a:off x="1043474" y="5262905"/>
            <a:ext cx="10515600" cy="1325563"/>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078DF37E-6C36-47E3-3391-F1C40F7A9380}"/>
              </a:ext>
            </a:extLst>
          </p:cNvPr>
          <p:cNvSpPr>
            <a:spLocks noGrp="1"/>
          </p:cNvSpPr>
          <p:nvPr>
            <p:ph type="ftr" sz="quarter" idx="10"/>
          </p:nvPr>
        </p:nvSpPr>
        <p:spPr/>
        <p:txBody>
          <a:bodyPr/>
          <a:lstStyle/>
          <a:p>
            <a:r>
              <a:rPr lang="en-US"/>
              <a:t>Sharing Heartland’s Available Resources Equally</a:t>
            </a:r>
          </a:p>
        </p:txBody>
      </p:sp>
      <p:sp>
        <p:nvSpPr>
          <p:cNvPr id="4" name="Date Placeholder 3">
            <a:extLst>
              <a:ext uri="{FF2B5EF4-FFF2-40B4-BE49-F238E27FC236}">
                <a16:creationId xmlns:a16="http://schemas.microsoft.com/office/drawing/2014/main" id="{99391C02-478B-8421-BB50-3E8B3AD6B5DC}"/>
              </a:ext>
            </a:extLst>
          </p:cNvPr>
          <p:cNvSpPr>
            <a:spLocks noGrp="1"/>
          </p:cNvSpPr>
          <p:nvPr>
            <p:ph type="dt" sz="half" idx="11"/>
          </p:nvPr>
        </p:nvSpPr>
        <p:spPr/>
        <p:txBody>
          <a:bodyPr/>
          <a:lstStyle/>
          <a:p>
            <a:fld id="{98C97CCB-5121-4566-B07A-C5DB44F8DF20}" type="datetimeFigureOut">
              <a:rPr lang="en-US" smtClean="0"/>
              <a:pPr/>
              <a:t>6/4/2025</a:t>
            </a:fld>
            <a:endParaRPr lang="en-US"/>
          </a:p>
        </p:txBody>
      </p:sp>
      <p:sp>
        <p:nvSpPr>
          <p:cNvPr id="6" name="Text Placeholder 5">
            <a:extLst>
              <a:ext uri="{FF2B5EF4-FFF2-40B4-BE49-F238E27FC236}">
                <a16:creationId xmlns:a16="http://schemas.microsoft.com/office/drawing/2014/main" id="{319E1569-7197-928E-125F-9BCBA2B8091F}"/>
              </a:ext>
            </a:extLst>
          </p:cNvPr>
          <p:cNvSpPr>
            <a:spLocks noGrp="1"/>
          </p:cNvSpPr>
          <p:nvPr>
            <p:ph type="body" sz="quarter" idx="12"/>
          </p:nvPr>
        </p:nvSpPr>
        <p:spPr>
          <a:xfrm>
            <a:off x="1455738" y="1325564"/>
            <a:ext cx="9358312" cy="1856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Oval 6">
            <a:extLst>
              <a:ext uri="{FF2B5EF4-FFF2-40B4-BE49-F238E27FC236}">
                <a16:creationId xmlns:a16="http://schemas.microsoft.com/office/drawing/2014/main" id="{2B32DA17-4FAA-3741-19AB-2E1844F9F589}"/>
              </a:ext>
            </a:extLst>
          </p:cNvPr>
          <p:cNvSpPr/>
          <p:nvPr userDrawn="1"/>
        </p:nvSpPr>
        <p:spPr>
          <a:xfrm>
            <a:off x="771698" y="998196"/>
            <a:ext cx="606252" cy="6062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4BCEEB7-AE57-A9E3-D61B-B89D9EE7FC7C}"/>
              </a:ext>
            </a:extLst>
          </p:cNvPr>
          <p:cNvSpPr/>
          <p:nvPr userDrawn="1"/>
        </p:nvSpPr>
        <p:spPr>
          <a:xfrm>
            <a:off x="10814050" y="3070009"/>
            <a:ext cx="606252" cy="6062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343F38E-BC48-DE3B-80E2-4F7B72FF4853}"/>
              </a:ext>
            </a:extLst>
          </p:cNvPr>
          <p:cNvSpPr txBox="1"/>
          <p:nvPr userDrawn="1"/>
        </p:nvSpPr>
        <p:spPr>
          <a:xfrm>
            <a:off x="771698" y="961054"/>
            <a:ext cx="606252" cy="1107996"/>
          </a:xfrm>
          <a:prstGeom prst="rect">
            <a:avLst/>
          </a:prstGeom>
          <a:noFill/>
        </p:spPr>
        <p:txBody>
          <a:bodyPr wrap="square" rtlCol="0">
            <a:spAutoFit/>
          </a:bodyPr>
          <a:lstStyle/>
          <a:p>
            <a:pPr algn="ctr"/>
            <a:r>
              <a:rPr lang="en-US" sz="6600">
                <a:solidFill>
                  <a:schemeClr val="bg1"/>
                </a:solidFill>
                <a:latin typeface="+mj-lt"/>
              </a:rPr>
              <a:t>“</a:t>
            </a:r>
          </a:p>
        </p:txBody>
      </p:sp>
      <p:sp>
        <p:nvSpPr>
          <p:cNvPr id="10" name="TextBox 9">
            <a:extLst>
              <a:ext uri="{FF2B5EF4-FFF2-40B4-BE49-F238E27FC236}">
                <a16:creationId xmlns:a16="http://schemas.microsoft.com/office/drawing/2014/main" id="{79F2ACCA-934A-836C-CF08-982C052EEF11}"/>
              </a:ext>
            </a:extLst>
          </p:cNvPr>
          <p:cNvSpPr txBox="1"/>
          <p:nvPr userDrawn="1"/>
        </p:nvSpPr>
        <p:spPr>
          <a:xfrm rot="10800000">
            <a:off x="10823380" y="2633581"/>
            <a:ext cx="606252" cy="1107996"/>
          </a:xfrm>
          <a:prstGeom prst="rect">
            <a:avLst/>
          </a:prstGeom>
          <a:noFill/>
        </p:spPr>
        <p:txBody>
          <a:bodyPr wrap="square" rtlCol="0">
            <a:spAutoFit/>
          </a:bodyPr>
          <a:lstStyle/>
          <a:p>
            <a:pPr algn="ctr"/>
            <a:r>
              <a:rPr lang="en-US" sz="6600">
                <a:solidFill>
                  <a:schemeClr val="bg1"/>
                </a:solidFill>
                <a:latin typeface="+mj-lt"/>
              </a:rPr>
              <a:t>“</a:t>
            </a:r>
          </a:p>
        </p:txBody>
      </p:sp>
      <p:sp>
        <p:nvSpPr>
          <p:cNvPr id="13" name="Content Placeholder 12">
            <a:extLst>
              <a:ext uri="{FF2B5EF4-FFF2-40B4-BE49-F238E27FC236}">
                <a16:creationId xmlns:a16="http://schemas.microsoft.com/office/drawing/2014/main" id="{8B558C73-9636-19E9-40B0-77542824CFD2}"/>
              </a:ext>
            </a:extLst>
          </p:cNvPr>
          <p:cNvSpPr>
            <a:spLocks noGrp="1"/>
          </p:cNvSpPr>
          <p:nvPr>
            <p:ph sz="quarter" idx="13"/>
          </p:nvPr>
        </p:nvSpPr>
        <p:spPr>
          <a:xfrm>
            <a:off x="1455738" y="3181350"/>
            <a:ext cx="9367837" cy="2081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0912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CB2F2-F2D8-8EE5-894F-0F4F8050FDA8}"/>
              </a:ext>
            </a:extLst>
          </p:cNvPr>
          <p:cNvSpPr>
            <a:spLocks noGrp="1"/>
          </p:cNvSpPr>
          <p:nvPr>
            <p:ph type="title" hasCustomPrompt="1"/>
          </p:nvPr>
        </p:nvSpPr>
        <p:spPr>
          <a:xfrm>
            <a:off x="838200" y="2565822"/>
            <a:ext cx="10515600" cy="1325563"/>
          </a:xfrm>
        </p:spPr>
        <p:txBody>
          <a:bodyPr/>
          <a:lstStyle>
            <a:lvl1pPr>
              <a:defRPr/>
            </a:lvl1pPr>
          </a:lstStyle>
          <a:p>
            <a:r>
              <a:rPr lang="en-US"/>
              <a:t>Thank you!</a:t>
            </a:r>
          </a:p>
        </p:txBody>
      </p:sp>
      <p:sp>
        <p:nvSpPr>
          <p:cNvPr id="3" name="Footer Placeholder 2">
            <a:extLst>
              <a:ext uri="{FF2B5EF4-FFF2-40B4-BE49-F238E27FC236}">
                <a16:creationId xmlns:a16="http://schemas.microsoft.com/office/drawing/2014/main" id="{8A32870F-3C57-946C-AF66-6D4F95BBABEE}"/>
              </a:ext>
            </a:extLst>
          </p:cNvPr>
          <p:cNvSpPr>
            <a:spLocks noGrp="1"/>
          </p:cNvSpPr>
          <p:nvPr>
            <p:ph type="ftr" sz="quarter" idx="10"/>
          </p:nvPr>
        </p:nvSpPr>
        <p:spPr/>
        <p:txBody>
          <a:bodyPr/>
          <a:lstStyle/>
          <a:p>
            <a:r>
              <a:rPr lang="en-US"/>
              <a:t>Sharing Heartland’s Available Resources Equally</a:t>
            </a:r>
          </a:p>
        </p:txBody>
      </p:sp>
      <p:sp>
        <p:nvSpPr>
          <p:cNvPr id="4" name="Date Placeholder 3">
            <a:extLst>
              <a:ext uri="{FF2B5EF4-FFF2-40B4-BE49-F238E27FC236}">
                <a16:creationId xmlns:a16="http://schemas.microsoft.com/office/drawing/2014/main" id="{872DEBDA-ACA1-2954-FC23-CE9509DFD056}"/>
              </a:ext>
            </a:extLst>
          </p:cNvPr>
          <p:cNvSpPr>
            <a:spLocks noGrp="1"/>
          </p:cNvSpPr>
          <p:nvPr>
            <p:ph type="dt" sz="half" idx="11"/>
          </p:nvPr>
        </p:nvSpPr>
        <p:spPr/>
        <p:txBody>
          <a:bodyPr/>
          <a:lstStyle/>
          <a:p>
            <a:fld id="{98C97CCB-5121-4566-B07A-C5DB44F8DF20}" type="datetimeFigureOut">
              <a:rPr lang="en-US" smtClean="0"/>
              <a:pPr/>
              <a:t>6/4/2025</a:t>
            </a:fld>
            <a:endParaRPr lang="en-US"/>
          </a:p>
        </p:txBody>
      </p:sp>
      <p:pic>
        <p:nvPicPr>
          <p:cNvPr id="5" name="Picture 4" descr="Icon">
            <a:extLst>
              <a:ext uri="{FF2B5EF4-FFF2-40B4-BE49-F238E27FC236}">
                <a16:creationId xmlns:a16="http://schemas.microsoft.com/office/drawing/2014/main" id="{E7EAE0EF-48ED-8CF8-AB0A-299BCBDA0767}"/>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8058911" y="851856"/>
            <a:ext cx="4052223" cy="1232181"/>
          </a:xfrm>
          <a:prstGeom prst="rect">
            <a:avLst/>
          </a:prstGeom>
        </p:spPr>
      </p:pic>
    </p:spTree>
    <p:extLst>
      <p:ext uri="{BB962C8B-B14F-4D97-AF65-F5344CB8AC3E}">
        <p14:creationId xmlns:p14="http://schemas.microsoft.com/office/powerpoint/2010/main" val="2805323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FB2C5-F6E3-C866-C34E-193C4D5F6CF9}"/>
              </a:ext>
            </a:extLst>
          </p:cNvPr>
          <p:cNvSpPr>
            <a:spLocks noGrp="1"/>
          </p:cNvSpPr>
          <p:nvPr>
            <p:ph type="ctrTitle" hasCustomPrompt="1"/>
          </p:nvPr>
        </p:nvSpPr>
        <p:spPr>
          <a:xfrm>
            <a:off x="1524000" y="2470870"/>
            <a:ext cx="9144000" cy="2387600"/>
          </a:xfrm>
        </p:spPr>
        <p:txBody>
          <a:bodyPr anchor="b"/>
          <a:lstStyle>
            <a:lvl1pPr algn="l">
              <a:defRPr sz="6000"/>
            </a:lvl1pPr>
          </a:lstStyle>
          <a:p>
            <a:r>
              <a:rPr lang="en-US"/>
              <a:t>Title of Presentation</a:t>
            </a:r>
          </a:p>
        </p:txBody>
      </p:sp>
      <p:sp>
        <p:nvSpPr>
          <p:cNvPr id="3" name="Subtitle 2">
            <a:extLst>
              <a:ext uri="{FF2B5EF4-FFF2-40B4-BE49-F238E27FC236}">
                <a16:creationId xmlns:a16="http://schemas.microsoft.com/office/drawing/2014/main" id="{6125467C-42EA-CCAA-938F-AD15D7C78BE4}"/>
              </a:ext>
            </a:extLst>
          </p:cNvPr>
          <p:cNvSpPr>
            <a:spLocks noGrp="1"/>
          </p:cNvSpPr>
          <p:nvPr>
            <p:ph type="subTitle" idx="1" hasCustomPrompt="1"/>
          </p:nvPr>
        </p:nvSpPr>
        <p:spPr>
          <a:xfrm>
            <a:off x="1524000" y="4950545"/>
            <a:ext cx="9144000" cy="517380"/>
          </a:xfrm>
        </p:spPr>
        <p:txBody>
          <a:bodyPr/>
          <a:lstStyle>
            <a:lvl1pPr marL="0" indent="0" algn="l">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 Title</a:t>
            </a:r>
          </a:p>
        </p:txBody>
      </p:sp>
      <p:sp>
        <p:nvSpPr>
          <p:cNvPr id="8" name="Text Placeholder 7">
            <a:extLst>
              <a:ext uri="{FF2B5EF4-FFF2-40B4-BE49-F238E27FC236}">
                <a16:creationId xmlns:a16="http://schemas.microsoft.com/office/drawing/2014/main" id="{A46DF0C0-0F49-BD09-8734-C45FA06561E5}"/>
              </a:ext>
            </a:extLst>
          </p:cNvPr>
          <p:cNvSpPr>
            <a:spLocks noGrp="1"/>
          </p:cNvSpPr>
          <p:nvPr>
            <p:ph type="body" sz="quarter" idx="13" hasCustomPrompt="1"/>
          </p:nvPr>
        </p:nvSpPr>
        <p:spPr>
          <a:xfrm>
            <a:off x="1524000" y="5468070"/>
            <a:ext cx="9144000" cy="517525"/>
          </a:xfrm>
        </p:spPr>
        <p:txBody>
          <a:bodyPr>
            <a:normAutofit/>
          </a:bodyPr>
          <a:lstStyle>
            <a:lvl1pPr marL="0" indent="0">
              <a:buNone/>
              <a:defRPr sz="2000"/>
            </a:lvl1pPr>
          </a:lstStyle>
          <a:p>
            <a:pPr lvl="0"/>
            <a:r>
              <a:rPr lang="en-US"/>
              <a:t>Event – Date </a:t>
            </a:r>
          </a:p>
        </p:txBody>
      </p:sp>
      <p:pic>
        <p:nvPicPr>
          <p:cNvPr id="10" name="Graphic 9">
            <a:extLst>
              <a:ext uri="{FF2B5EF4-FFF2-40B4-BE49-F238E27FC236}">
                <a16:creationId xmlns:a16="http://schemas.microsoft.com/office/drawing/2014/main" id="{39FC0760-9836-F74A-197B-45FCFE2D75F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8600" y="0"/>
            <a:ext cx="1085850" cy="6858000"/>
          </a:xfrm>
          <a:prstGeom prst="rect">
            <a:avLst/>
          </a:prstGeom>
        </p:spPr>
      </p:pic>
      <p:pic>
        <p:nvPicPr>
          <p:cNvPr id="9" name="Graphic 8">
            <a:extLst>
              <a:ext uri="{FF2B5EF4-FFF2-40B4-BE49-F238E27FC236}">
                <a16:creationId xmlns:a16="http://schemas.microsoft.com/office/drawing/2014/main" id="{D711CFA4-6E7B-7C56-A78E-B0E8275BFCF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0"/>
            <a:ext cx="1085850" cy="6858000"/>
          </a:xfrm>
          <a:prstGeom prst="rect">
            <a:avLst/>
          </a:prstGeom>
        </p:spPr>
      </p:pic>
      <p:cxnSp>
        <p:nvCxnSpPr>
          <p:cNvPr id="11" name="Straight Connector 10">
            <a:extLst>
              <a:ext uri="{FF2B5EF4-FFF2-40B4-BE49-F238E27FC236}">
                <a16:creationId xmlns:a16="http://schemas.microsoft.com/office/drawing/2014/main" id="{D9CBC566-A3CA-2EA5-8E40-3B03047BC81F}"/>
              </a:ext>
            </a:extLst>
          </p:cNvPr>
          <p:cNvCxnSpPr/>
          <p:nvPr userDrawn="1"/>
        </p:nvCxnSpPr>
        <p:spPr>
          <a:xfrm>
            <a:off x="0" y="277091"/>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72A1619-618C-5F64-6089-769BD896128E}"/>
              </a:ext>
            </a:extLst>
          </p:cNvPr>
          <p:cNvCxnSpPr/>
          <p:nvPr userDrawn="1"/>
        </p:nvCxnSpPr>
        <p:spPr>
          <a:xfrm>
            <a:off x="0" y="6539346"/>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87208E1-D886-8009-B650-8B5A8758A3AD}"/>
              </a:ext>
            </a:extLst>
          </p:cNvPr>
          <p:cNvCxnSpPr/>
          <p:nvPr userDrawn="1"/>
        </p:nvCxnSpPr>
        <p:spPr>
          <a:xfrm>
            <a:off x="0" y="6719455"/>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pic>
        <p:nvPicPr>
          <p:cNvPr id="14" name="Picture 13" descr="Icon">
            <a:extLst>
              <a:ext uri="{FF2B5EF4-FFF2-40B4-BE49-F238E27FC236}">
                <a16:creationId xmlns:a16="http://schemas.microsoft.com/office/drawing/2014/main" id="{61D3AF1C-B002-AE46-EB15-D53F192D2723}"/>
              </a:ext>
            </a:extLst>
          </p:cNvPr>
          <p:cNvPicPr/>
          <p:nvPr userDrawn="1"/>
        </p:nvPicPr>
        <p:blipFill>
          <a:blip r:embed="rId6">
            <a:extLst>
              <a:ext uri="{28A0092B-C50C-407E-A947-70E740481C1C}">
                <a14:useLocalDpi xmlns:a14="http://schemas.microsoft.com/office/drawing/2010/main" val="0"/>
              </a:ext>
            </a:extLst>
          </a:blip>
          <a:stretch>
            <a:fillRect/>
          </a:stretch>
        </p:blipFill>
        <p:spPr>
          <a:xfrm>
            <a:off x="7985021" y="488672"/>
            <a:ext cx="4052223" cy="1232181"/>
          </a:xfrm>
          <a:prstGeom prst="rect">
            <a:avLst/>
          </a:prstGeom>
        </p:spPr>
      </p:pic>
    </p:spTree>
    <p:extLst>
      <p:ext uri="{BB962C8B-B14F-4D97-AF65-F5344CB8AC3E}">
        <p14:creationId xmlns:p14="http://schemas.microsoft.com/office/powerpoint/2010/main" val="3036630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DB732-6D7E-E5BD-5F8F-AF3BC4E9BE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AF00A-73DB-0B63-BA2B-6AE133F36A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3902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5AE6F-FAB8-6226-251F-710E70690E12}"/>
              </a:ext>
            </a:extLst>
          </p:cNvPr>
          <p:cNvSpPr>
            <a:spLocks noGrp="1"/>
          </p:cNvSpPr>
          <p:nvPr>
            <p:ph type="title"/>
          </p:nvPr>
        </p:nvSpPr>
        <p:spPr>
          <a:xfrm>
            <a:off x="1062759" y="1673082"/>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23D9BD-E5E8-79D4-95E3-96CBEA1754B9}"/>
              </a:ext>
            </a:extLst>
          </p:cNvPr>
          <p:cNvSpPr>
            <a:spLocks noGrp="1"/>
          </p:cNvSpPr>
          <p:nvPr>
            <p:ph type="body" idx="1"/>
          </p:nvPr>
        </p:nvSpPr>
        <p:spPr>
          <a:xfrm>
            <a:off x="1062759" y="457099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836898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D1ACC-A7FC-4CCE-CD58-87B919FD5E21}"/>
              </a:ext>
            </a:extLst>
          </p:cNvPr>
          <p:cNvSpPr>
            <a:spLocks noGrp="1"/>
          </p:cNvSpPr>
          <p:nvPr>
            <p:ph type="title"/>
          </p:nvPr>
        </p:nvSpPr>
        <p:spPr>
          <a:xfrm>
            <a:off x="1401907" y="392834"/>
            <a:ext cx="1003935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C59DDE19-9603-C6A1-0C3C-252C7986695F}"/>
              </a:ext>
            </a:extLst>
          </p:cNvPr>
          <p:cNvSpPr>
            <a:spLocks noGrp="1"/>
          </p:cNvSpPr>
          <p:nvPr>
            <p:ph sz="half" idx="1"/>
          </p:nvPr>
        </p:nvSpPr>
        <p:spPr>
          <a:xfrm>
            <a:off x="1115291" y="1846984"/>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A680CB-A718-3D9B-DB94-A955481846C1}"/>
              </a:ext>
            </a:extLst>
          </p:cNvPr>
          <p:cNvSpPr>
            <a:spLocks noGrp="1"/>
          </p:cNvSpPr>
          <p:nvPr>
            <p:ph sz="half" idx="2"/>
          </p:nvPr>
        </p:nvSpPr>
        <p:spPr>
          <a:xfrm>
            <a:off x="6421582" y="183168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4916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00A9B-FC11-C498-0D0E-E5AB4DE22301}"/>
              </a:ext>
            </a:extLst>
          </p:cNvPr>
          <p:cNvSpPr>
            <a:spLocks noGrp="1"/>
          </p:cNvSpPr>
          <p:nvPr>
            <p:ph type="title"/>
          </p:nvPr>
        </p:nvSpPr>
        <p:spPr>
          <a:xfrm>
            <a:off x="1181534" y="355600"/>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B7327F-30FD-9B82-0B13-EC50B6379113}"/>
              </a:ext>
            </a:extLst>
          </p:cNvPr>
          <p:cNvSpPr>
            <a:spLocks noGrp="1"/>
          </p:cNvSpPr>
          <p:nvPr>
            <p:ph type="body" idx="1"/>
          </p:nvPr>
        </p:nvSpPr>
        <p:spPr>
          <a:xfrm>
            <a:off x="1181534" y="169242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16135D-C4DB-2750-F85A-69D855C59542}"/>
              </a:ext>
            </a:extLst>
          </p:cNvPr>
          <p:cNvSpPr>
            <a:spLocks noGrp="1"/>
          </p:cNvSpPr>
          <p:nvPr>
            <p:ph sz="half" idx="2"/>
          </p:nvPr>
        </p:nvSpPr>
        <p:spPr>
          <a:xfrm>
            <a:off x="1181534"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D8E134-1792-FF02-3E04-9F0976A61134}"/>
              </a:ext>
            </a:extLst>
          </p:cNvPr>
          <p:cNvSpPr>
            <a:spLocks noGrp="1"/>
          </p:cNvSpPr>
          <p:nvPr>
            <p:ph type="body" sz="quarter" idx="3"/>
          </p:nvPr>
        </p:nvSpPr>
        <p:spPr>
          <a:xfrm>
            <a:off x="6513946"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320C11-6033-759C-2CAD-68CEF0C84556}"/>
              </a:ext>
            </a:extLst>
          </p:cNvPr>
          <p:cNvSpPr>
            <a:spLocks noGrp="1"/>
          </p:cNvSpPr>
          <p:nvPr>
            <p:ph sz="quarter" idx="4"/>
          </p:nvPr>
        </p:nvSpPr>
        <p:spPr>
          <a:xfrm>
            <a:off x="6513946" y="2516332"/>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3789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0602A-9CE9-C524-140B-CDDBE36FDFF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36940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503D7-CD4C-F855-B773-FE32A582C20E}"/>
              </a:ext>
            </a:extLst>
          </p:cNvPr>
          <p:cNvSpPr>
            <a:spLocks noGrp="1"/>
          </p:cNvSpPr>
          <p:nvPr>
            <p:ph type="title"/>
          </p:nvPr>
        </p:nvSpPr>
        <p:spPr/>
        <p:txBody>
          <a:bodyPr/>
          <a:lstStyle>
            <a:lvl1pPr>
              <a:defRPr/>
            </a:lvl1pPr>
          </a:lstStyle>
          <a:p>
            <a:r>
              <a:rPr lang="en-US"/>
              <a:t>Click to edit Master title style</a:t>
            </a:r>
          </a:p>
        </p:txBody>
      </p:sp>
      <p:sp>
        <p:nvSpPr>
          <p:cNvPr id="3" name="Content Placeholder 2">
            <a:extLst>
              <a:ext uri="{FF2B5EF4-FFF2-40B4-BE49-F238E27FC236}">
                <a16:creationId xmlns:a16="http://schemas.microsoft.com/office/drawing/2014/main" id="{3B22EB45-08F2-EE6B-2F11-9D25E314DB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A49288-649B-DBAD-D0ED-879B387E7B71}"/>
              </a:ext>
            </a:extLst>
          </p:cNvPr>
          <p:cNvSpPr>
            <a:spLocks noGrp="1"/>
          </p:cNvSpPr>
          <p:nvPr>
            <p:ph type="dt" sz="half" idx="10"/>
          </p:nvPr>
        </p:nvSpPr>
        <p:spPr/>
        <p:txBody>
          <a:bodyPr/>
          <a:lstStyle/>
          <a:p>
            <a:fld id="{98C97CCB-5121-4566-B07A-C5DB44F8DF20}" type="datetimeFigureOut">
              <a:rPr lang="en-US" smtClean="0"/>
              <a:t>6/4/2025</a:t>
            </a:fld>
            <a:endParaRPr lang="en-US"/>
          </a:p>
        </p:txBody>
      </p:sp>
      <p:pic>
        <p:nvPicPr>
          <p:cNvPr id="7" name="Picture 6" descr="Icon">
            <a:extLst>
              <a:ext uri="{FF2B5EF4-FFF2-40B4-BE49-F238E27FC236}">
                <a16:creationId xmlns:a16="http://schemas.microsoft.com/office/drawing/2014/main" id="{FB4001DB-5C14-5092-D2C8-C0DB36E03365}"/>
              </a:ext>
            </a:extLst>
          </p:cNvPr>
          <p:cNvPicPr>
            <a:picLocks noGrp="1" noRo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10747226" y="6118434"/>
            <a:ext cx="1346152" cy="409332"/>
          </a:xfrm>
          <a:prstGeom prst="rect">
            <a:avLst/>
          </a:prstGeom>
        </p:spPr>
      </p:pic>
    </p:spTree>
    <p:extLst>
      <p:ext uri="{BB962C8B-B14F-4D97-AF65-F5344CB8AC3E}">
        <p14:creationId xmlns:p14="http://schemas.microsoft.com/office/powerpoint/2010/main" val="21855608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62283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F5FA4-01CA-8EE9-7445-6C922FD93B70}"/>
              </a:ext>
            </a:extLst>
          </p:cNvPr>
          <p:cNvSpPr>
            <a:spLocks noGrp="1"/>
          </p:cNvSpPr>
          <p:nvPr>
            <p:ph type="title"/>
          </p:nvPr>
        </p:nvSpPr>
        <p:spPr>
          <a:xfrm>
            <a:off x="1144588" y="461818"/>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4ACC30-FF8A-999B-BE13-550D81F070FF}"/>
              </a:ext>
            </a:extLst>
          </p:cNvPr>
          <p:cNvSpPr>
            <a:spLocks noGrp="1"/>
          </p:cNvSpPr>
          <p:nvPr>
            <p:ph idx="1"/>
          </p:nvPr>
        </p:nvSpPr>
        <p:spPr>
          <a:xfrm>
            <a:off x="5404861" y="99218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9E28F4-5536-8D71-2AA1-78E2217C6822}"/>
              </a:ext>
            </a:extLst>
          </p:cNvPr>
          <p:cNvSpPr>
            <a:spLocks noGrp="1"/>
          </p:cNvSpPr>
          <p:nvPr>
            <p:ph type="body" sz="half" idx="2"/>
          </p:nvPr>
        </p:nvSpPr>
        <p:spPr>
          <a:xfrm>
            <a:off x="1144588" y="2084098"/>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14242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D1837-A106-AB0B-28BF-543FF594B6D7}"/>
              </a:ext>
            </a:extLst>
          </p:cNvPr>
          <p:cNvSpPr>
            <a:spLocks noGrp="1"/>
          </p:cNvSpPr>
          <p:nvPr>
            <p:ph type="title"/>
          </p:nvPr>
        </p:nvSpPr>
        <p:spPr>
          <a:xfrm>
            <a:off x="1220860"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292A709-D9D0-CD5F-4CED-B840DC17F6CE}"/>
              </a:ext>
            </a:extLst>
          </p:cNvPr>
          <p:cNvSpPr>
            <a:spLocks noGrp="1"/>
          </p:cNvSpPr>
          <p:nvPr>
            <p:ph type="pic" idx="1"/>
          </p:nvPr>
        </p:nvSpPr>
        <p:spPr>
          <a:xfrm>
            <a:off x="5534170" y="101297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619288-AF92-D1E5-5C1B-E9C675A386E3}"/>
              </a:ext>
            </a:extLst>
          </p:cNvPr>
          <p:cNvSpPr>
            <a:spLocks noGrp="1"/>
          </p:cNvSpPr>
          <p:nvPr>
            <p:ph type="body" sz="half" idx="2"/>
          </p:nvPr>
        </p:nvSpPr>
        <p:spPr>
          <a:xfrm>
            <a:off x="122086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5772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084E1-9D1E-D624-6F14-112ACCE350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1AA6EF-113B-DB3E-20DF-9DFE9708515D}"/>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Subheading</a:t>
            </a:r>
          </a:p>
        </p:txBody>
      </p:sp>
      <p:sp>
        <p:nvSpPr>
          <p:cNvPr id="4" name="Date Placeholder 3">
            <a:extLst>
              <a:ext uri="{FF2B5EF4-FFF2-40B4-BE49-F238E27FC236}">
                <a16:creationId xmlns:a16="http://schemas.microsoft.com/office/drawing/2014/main" id="{55444957-02BA-15D4-355E-CB85FCEC9141}"/>
              </a:ext>
            </a:extLst>
          </p:cNvPr>
          <p:cNvSpPr>
            <a:spLocks noGrp="1"/>
          </p:cNvSpPr>
          <p:nvPr>
            <p:ph type="dt" sz="half" idx="10"/>
          </p:nvPr>
        </p:nvSpPr>
        <p:spPr/>
        <p:txBody>
          <a:bodyPr/>
          <a:lstStyle/>
          <a:p>
            <a:fld id="{98C97CCB-5121-4566-B07A-C5DB44F8DF20}" type="datetimeFigureOut">
              <a:rPr lang="en-US" smtClean="0"/>
              <a:t>6/4/2025</a:t>
            </a:fld>
            <a:endParaRPr lang="en-US"/>
          </a:p>
        </p:txBody>
      </p:sp>
      <p:pic>
        <p:nvPicPr>
          <p:cNvPr id="8" name="Picture 7" descr="Icon">
            <a:extLst>
              <a:ext uri="{FF2B5EF4-FFF2-40B4-BE49-F238E27FC236}">
                <a16:creationId xmlns:a16="http://schemas.microsoft.com/office/drawing/2014/main" id="{3E4BFBD4-C4BD-AAD8-83C8-122F1F8697D5}"/>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8058911" y="851856"/>
            <a:ext cx="4052223" cy="1232181"/>
          </a:xfrm>
          <a:prstGeom prst="rect">
            <a:avLst/>
          </a:prstGeom>
        </p:spPr>
      </p:pic>
    </p:spTree>
    <p:extLst>
      <p:ext uri="{BB962C8B-B14F-4D97-AF65-F5344CB8AC3E}">
        <p14:creationId xmlns:p14="http://schemas.microsoft.com/office/powerpoint/2010/main" val="4264359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C3515-A754-ADDB-AC9E-C393A1BF82BD}"/>
              </a:ext>
            </a:extLst>
          </p:cNvPr>
          <p:cNvSpPr>
            <a:spLocks noGrp="1"/>
          </p:cNvSpPr>
          <p:nvPr>
            <p:ph type="title"/>
          </p:nvPr>
        </p:nvSpPr>
        <p:spPr/>
        <p:txBody>
          <a:bodyPr/>
          <a:lstStyle>
            <a:lvl1pPr>
              <a:defRPr/>
            </a:lvl1pPr>
          </a:lstStyle>
          <a:p>
            <a:r>
              <a:rPr lang="en-US"/>
              <a:t>Click to edit Master title style</a:t>
            </a:r>
          </a:p>
        </p:txBody>
      </p:sp>
      <p:sp>
        <p:nvSpPr>
          <p:cNvPr id="3" name="Content Placeholder 2">
            <a:extLst>
              <a:ext uri="{FF2B5EF4-FFF2-40B4-BE49-F238E27FC236}">
                <a16:creationId xmlns:a16="http://schemas.microsoft.com/office/drawing/2014/main" id="{BD5345FF-BEF0-3E12-080C-7293EEDAA5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9425A1-18D7-4905-30C0-26A4A524C7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C27721-32D2-BB17-559D-AD7273D0FA1C}"/>
              </a:ext>
            </a:extLst>
          </p:cNvPr>
          <p:cNvSpPr>
            <a:spLocks noGrp="1"/>
          </p:cNvSpPr>
          <p:nvPr>
            <p:ph type="dt" sz="half" idx="10"/>
          </p:nvPr>
        </p:nvSpPr>
        <p:spPr/>
        <p:txBody>
          <a:bodyPr/>
          <a:lstStyle/>
          <a:p>
            <a:fld id="{98C97CCB-5121-4566-B07A-C5DB44F8DF20}" type="datetimeFigureOut">
              <a:rPr lang="en-US" smtClean="0"/>
              <a:t>6/4/2025</a:t>
            </a:fld>
            <a:endParaRPr lang="en-US"/>
          </a:p>
        </p:txBody>
      </p:sp>
      <p:pic>
        <p:nvPicPr>
          <p:cNvPr id="8" name="Picture 7" descr="Icon">
            <a:extLst>
              <a:ext uri="{FF2B5EF4-FFF2-40B4-BE49-F238E27FC236}">
                <a16:creationId xmlns:a16="http://schemas.microsoft.com/office/drawing/2014/main" id="{705111DB-86B1-88A5-E36E-4F08DE961B08}"/>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10747226" y="6118434"/>
            <a:ext cx="1346152" cy="409332"/>
          </a:xfrm>
          <a:prstGeom prst="rect">
            <a:avLst/>
          </a:prstGeom>
        </p:spPr>
      </p:pic>
    </p:spTree>
    <p:extLst>
      <p:ext uri="{BB962C8B-B14F-4D97-AF65-F5344CB8AC3E}">
        <p14:creationId xmlns:p14="http://schemas.microsoft.com/office/powerpoint/2010/main" val="147183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68D3-C09D-C24D-8679-DC141A4CC25A}"/>
              </a:ext>
            </a:extLst>
          </p:cNvPr>
          <p:cNvSpPr>
            <a:spLocks noGrp="1"/>
          </p:cNvSpPr>
          <p:nvPr>
            <p:ph type="title"/>
          </p:nvPr>
        </p:nvSpPr>
        <p:spPr>
          <a:xfrm>
            <a:off x="839788" y="668337"/>
            <a:ext cx="10515600" cy="1022351"/>
          </a:xfrm>
        </p:spPr>
        <p:txBody>
          <a:bodyPr/>
          <a:lstStyle>
            <a:lvl1pPr>
              <a:defRPr/>
            </a:lvl1pPr>
          </a:lstStyle>
          <a:p>
            <a:r>
              <a:rPr lang="en-US"/>
              <a:t>Click to edit Master title style</a:t>
            </a:r>
          </a:p>
        </p:txBody>
      </p:sp>
      <p:sp>
        <p:nvSpPr>
          <p:cNvPr id="3" name="Text Placeholder 2">
            <a:extLst>
              <a:ext uri="{FF2B5EF4-FFF2-40B4-BE49-F238E27FC236}">
                <a16:creationId xmlns:a16="http://schemas.microsoft.com/office/drawing/2014/main" id="{A7EE702F-118F-BB55-540C-93C7FC1EAC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D985BA-0F95-6B03-67B3-6B4EBFC56C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B15C3D-1465-E4A0-65C3-E7A3A33F5F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C64637-B533-2E70-4294-1D691B7FC6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DFA0E1-B046-F74F-00EF-8AEF9CF967D1}"/>
              </a:ext>
            </a:extLst>
          </p:cNvPr>
          <p:cNvSpPr>
            <a:spLocks noGrp="1"/>
          </p:cNvSpPr>
          <p:nvPr>
            <p:ph type="dt" sz="half" idx="10"/>
          </p:nvPr>
        </p:nvSpPr>
        <p:spPr/>
        <p:txBody>
          <a:bodyPr/>
          <a:lstStyle/>
          <a:p>
            <a:fld id="{98C97CCB-5121-4566-B07A-C5DB44F8DF20}" type="datetimeFigureOut">
              <a:rPr lang="en-US" smtClean="0"/>
              <a:t>6/4/2025</a:t>
            </a:fld>
            <a:endParaRPr lang="en-US"/>
          </a:p>
        </p:txBody>
      </p:sp>
      <p:pic>
        <p:nvPicPr>
          <p:cNvPr id="10" name="Picture 9" descr="Icon">
            <a:extLst>
              <a:ext uri="{FF2B5EF4-FFF2-40B4-BE49-F238E27FC236}">
                <a16:creationId xmlns:a16="http://schemas.microsoft.com/office/drawing/2014/main" id="{4126C669-9AAE-899E-CA51-FEFE46C97BE7}"/>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10747226" y="6118434"/>
            <a:ext cx="1346152" cy="409332"/>
          </a:xfrm>
          <a:prstGeom prst="rect">
            <a:avLst/>
          </a:prstGeom>
        </p:spPr>
      </p:pic>
    </p:spTree>
    <p:extLst>
      <p:ext uri="{BB962C8B-B14F-4D97-AF65-F5344CB8AC3E}">
        <p14:creationId xmlns:p14="http://schemas.microsoft.com/office/powerpoint/2010/main" val="4228411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urce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54FF1-53F9-3759-10D5-84CEE3A4479F}"/>
              </a:ext>
            </a:extLst>
          </p:cNvPr>
          <p:cNvSpPr>
            <a:spLocks noGrp="1"/>
          </p:cNvSpPr>
          <p:nvPr>
            <p:ph type="title" hasCustomPrompt="1"/>
          </p:nvPr>
        </p:nvSpPr>
        <p:spPr>
          <a:xfrm>
            <a:off x="838200" y="681039"/>
            <a:ext cx="10515600" cy="949108"/>
          </a:xfrm>
        </p:spPr>
        <p:txBody>
          <a:bodyPr/>
          <a:lstStyle>
            <a:lvl1pPr>
              <a:defRPr/>
            </a:lvl1pPr>
          </a:lstStyle>
          <a:p>
            <a:r>
              <a:rPr lang="en-US"/>
              <a:t>Sources</a:t>
            </a:r>
          </a:p>
        </p:txBody>
      </p:sp>
      <p:sp>
        <p:nvSpPr>
          <p:cNvPr id="3" name="Date Placeholder 2">
            <a:extLst>
              <a:ext uri="{FF2B5EF4-FFF2-40B4-BE49-F238E27FC236}">
                <a16:creationId xmlns:a16="http://schemas.microsoft.com/office/drawing/2014/main" id="{E90D514C-6F93-369A-6810-8F4F5D156B86}"/>
              </a:ext>
            </a:extLst>
          </p:cNvPr>
          <p:cNvSpPr>
            <a:spLocks noGrp="1"/>
          </p:cNvSpPr>
          <p:nvPr>
            <p:ph type="dt" sz="half" idx="10"/>
          </p:nvPr>
        </p:nvSpPr>
        <p:spPr/>
        <p:txBody>
          <a:bodyPr/>
          <a:lstStyle/>
          <a:p>
            <a:fld id="{98C97CCB-5121-4566-B07A-C5DB44F8DF20}" type="datetimeFigureOut">
              <a:rPr lang="en-US" smtClean="0"/>
              <a:t>6/4/2025</a:t>
            </a:fld>
            <a:endParaRPr lang="en-US"/>
          </a:p>
        </p:txBody>
      </p:sp>
      <p:pic>
        <p:nvPicPr>
          <p:cNvPr id="6" name="Picture 5" descr="Icon">
            <a:extLst>
              <a:ext uri="{FF2B5EF4-FFF2-40B4-BE49-F238E27FC236}">
                <a16:creationId xmlns:a16="http://schemas.microsoft.com/office/drawing/2014/main" id="{08704BA9-5FAA-A6DA-C090-9D883632A64D}"/>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10747226" y="6118434"/>
            <a:ext cx="1346152" cy="409332"/>
          </a:xfrm>
          <a:prstGeom prst="rect">
            <a:avLst/>
          </a:prstGeom>
        </p:spPr>
      </p:pic>
      <p:cxnSp>
        <p:nvCxnSpPr>
          <p:cNvPr id="8" name="Straight Connector 7">
            <a:extLst>
              <a:ext uri="{FF2B5EF4-FFF2-40B4-BE49-F238E27FC236}">
                <a16:creationId xmlns:a16="http://schemas.microsoft.com/office/drawing/2014/main" id="{6E680104-07C7-D226-67D4-5D8B80D61D4F}"/>
              </a:ext>
            </a:extLst>
          </p:cNvPr>
          <p:cNvCxnSpPr/>
          <p:nvPr userDrawn="1"/>
        </p:nvCxnSpPr>
        <p:spPr>
          <a:xfrm>
            <a:off x="831273" y="1864767"/>
            <a:ext cx="10522527" cy="0"/>
          </a:xfrm>
          <a:prstGeom prst="line">
            <a:avLst/>
          </a:prstGeom>
          <a:ln w="28575">
            <a:solidFill>
              <a:srgbClr val="8998B2"/>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A0401844-A8D1-CFCE-A1AA-8D55D4473B8F}"/>
              </a:ext>
            </a:extLst>
          </p:cNvPr>
          <p:cNvSpPr>
            <a:spLocks noGrp="1"/>
          </p:cNvSpPr>
          <p:nvPr>
            <p:ph type="body" sz="quarter" idx="13" hasCustomPrompt="1"/>
          </p:nvPr>
        </p:nvSpPr>
        <p:spPr>
          <a:xfrm>
            <a:off x="838200" y="2099388"/>
            <a:ext cx="10515600" cy="4123612"/>
          </a:xfrm>
        </p:spPr>
        <p:txBody>
          <a:bodyPr>
            <a:normAutofit/>
          </a:bodyPr>
          <a:lstStyle>
            <a:lvl1pPr marL="0" indent="0">
              <a:buNone/>
              <a:defRPr sz="2000"/>
            </a:lvl1pPr>
          </a:lstStyle>
          <a:p>
            <a:pPr lvl="0"/>
            <a:r>
              <a:rPr lang="en-US"/>
              <a:t>Sources with links</a:t>
            </a:r>
          </a:p>
        </p:txBody>
      </p:sp>
    </p:spTree>
    <p:extLst>
      <p:ext uri="{BB962C8B-B14F-4D97-AF65-F5344CB8AC3E}">
        <p14:creationId xmlns:p14="http://schemas.microsoft.com/office/powerpoint/2010/main" val="2112034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214ACF-981C-27F7-E1B4-E794C770035D}"/>
              </a:ext>
            </a:extLst>
          </p:cNvPr>
          <p:cNvSpPr>
            <a:spLocks noGrp="1"/>
          </p:cNvSpPr>
          <p:nvPr>
            <p:ph type="dt" sz="half" idx="10"/>
          </p:nvPr>
        </p:nvSpPr>
        <p:spPr/>
        <p:txBody>
          <a:bodyPr/>
          <a:lstStyle/>
          <a:p>
            <a:fld id="{98C97CCB-5121-4566-B07A-C5DB44F8DF20}" type="datetimeFigureOut">
              <a:rPr lang="en-US" smtClean="0"/>
              <a:t>6/4/2025</a:t>
            </a:fld>
            <a:endParaRPr lang="en-US"/>
          </a:p>
        </p:txBody>
      </p:sp>
      <p:pic>
        <p:nvPicPr>
          <p:cNvPr id="5" name="Picture 4" descr="Icon">
            <a:extLst>
              <a:ext uri="{FF2B5EF4-FFF2-40B4-BE49-F238E27FC236}">
                <a16:creationId xmlns:a16="http://schemas.microsoft.com/office/drawing/2014/main" id="{A9451FC6-5BC7-63EB-2696-0DA41B545808}"/>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10747226" y="6118434"/>
            <a:ext cx="1346152" cy="409332"/>
          </a:xfrm>
          <a:prstGeom prst="rect">
            <a:avLst/>
          </a:prstGeom>
        </p:spPr>
      </p:pic>
    </p:spTree>
    <p:extLst>
      <p:ext uri="{BB962C8B-B14F-4D97-AF65-F5344CB8AC3E}">
        <p14:creationId xmlns:p14="http://schemas.microsoft.com/office/powerpoint/2010/main" val="146798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EEC4B39-D63B-2E43-49FD-2AF7C56ABDFA}"/>
              </a:ext>
            </a:extLst>
          </p:cNvPr>
          <p:cNvSpPr>
            <a:spLocks noGrp="1"/>
          </p:cNvSpPr>
          <p:nvPr>
            <p:ph type="ftr" sz="quarter" idx="10"/>
          </p:nvPr>
        </p:nvSpPr>
        <p:spPr/>
        <p:txBody>
          <a:bodyPr/>
          <a:lstStyle/>
          <a:p>
            <a:r>
              <a:rPr lang="en-US"/>
              <a:t>Sharing Heartland’s Available Resources Equally</a:t>
            </a:r>
          </a:p>
        </p:txBody>
      </p:sp>
      <p:sp>
        <p:nvSpPr>
          <p:cNvPr id="4" name="Date Placeholder 3">
            <a:extLst>
              <a:ext uri="{FF2B5EF4-FFF2-40B4-BE49-F238E27FC236}">
                <a16:creationId xmlns:a16="http://schemas.microsoft.com/office/drawing/2014/main" id="{33606EB9-1BF0-4434-086E-9016DC4CD35D}"/>
              </a:ext>
            </a:extLst>
          </p:cNvPr>
          <p:cNvSpPr>
            <a:spLocks noGrp="1"/>
          </p:cNvSpPr>
          <p:nvPr>
            <p:ph type="dt" sz="half" idx="11"/>
          </p:nvPr>
        </p:nvSpPr>
        <p:spPr/>
        <p:txBody>
          <a:bodyPr/>
          <a:lstStyle/>
          <a:p>
            <a:fld id="{98C97CCB-5121-4566-B07A-C5DB44F8DF20}" type="datetimeFigureOut">
              <a:rPr lang="en-US" smtClean="0"/>
              <a:pPr/>
              <a:t>6/4/2025</a:t>
            </a:fld>
            <a:endParaRPr lang="en-US"/>
          </a:p>
        </p:txBody>
      </p:sp>
      <p:sp>
        <p:nvSpPr>
          <p:cNvPr id="6" name="Media Placeholder 5">
            <a:extLst>
              <a:ext uri="{FF2B5EF4-FFF2-40B4-BE49-F238E27FC236}">
                <a16:creationId xmlns:a16="http://schemas.microsoft.com/office/drawing/2014/main" id="{3F5D1380-85F8-6EC6-489C-18A8DB86CA5B}"/>
              </a:ext>
            </a:extLst>
          </p:cNvPr>
          <p:cNvSpPr>
            <a:spLocks noGrp="1"/>
          </p:cNvSpPr>
          <p:nvPr>
            <p:ph type="media" sz="quarter" idx="12"/>
          </p:nvPr>
        </p:nvSpPr>
        <p:spPr>
          <a:xfrm>
            <a:off x="1267618" y="858838"/>
            <a:ext cx="9656763" cy="4431620"/>
          </a:xfrm>
        </p:spPr>
        <p:txBody>
          <a:bodyPr/>
          <a:lstStyle/>
          <a:p>
            <a:r>
              <a:rPr lang="en-US"/>
              <a:t>Click icon to add media</a:t>
            </a:r>
          </a:p>
        </p:txBody>
      </p:sp>
      <p:sp>
        <p:nvSpPr>
          <p:cNvPr id="8" name="Text Placeholder 7">
            <a:extLst>
              <a:ext uri="{FF2B5EF4-FFF2-40B4-BE49-F238E27FC236}">
                <a16:creationId xmlns:a16="http://schemas.microsoft.com/office/drawing/2014/main" id="{CE22E46C-2693-42F9-80B9-5B8915A842A6}"/>
              </a:ext>
            </a:extLst>
          </p:cNvPr>
          <p:cNvSpPr>
            <a:spLocks noGrp="1"/>
          </p:cNvSpPr>
          <p:nvPr>
            <p:ph type="body" sz="quarter" idx="13"/>
          </p:nvPr>
        </p:nvSpPr>
        <p:spPr>
          <a:xfrm>
            <a:off x="1268413" y="5299075"/>
            <a:ext cx="9704387" cy="784225"/>
          </a:xfrm>
        </p:spPr>
        <p:txBody>
          <a:bodyPr/>
          <a:lstStyle>
            <a:lvl1pPr algn="ctr">
              <a:defRPr/>
            </a:lvl1pPr>
          </a:lstStyle>
          <a:p>
            <a:pPr lvl="0"/>
            <a:r>
              <a:rPr lang="en-US"/>
              <a:t>Click to edit Master text styles</a:t>
            </a:r>
          </a:p>
        </p:txBody>
      </p:sp>
    </p:spTree>
    <p:extLst>
      <p:ext uri="{BB962C8B-B14F-4D97-AF65-F5344CB8AC3E}">
        <p14:creationId xmlns:p14="http://schemas.microsoft.com/office/powerpoint/2010/main" val="236665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3C178-D1C9-37E5-A1C3-E8DFEF0258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6C0B4A-C119-9559-F436-8F034AA029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F4EC94-71DE-D737-A743-E5103868CF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12096A-55E4-762F-2DE1-8D60449CD28E}"/>
              </a:ext>
            </a:extLst>
          </p:cNvPr>
          <p:cNvSpPr>
            <a:spLocks noGrp="1"/>
          </p:cNvSpPr>
          <p:nvPr>
            <p:ph type="dt" sz="half" idx="10"/>
          </p:nvPr>
        </p:nvSpPr>
        <p:spPr/>
        <p:txBody>
          <a:bodyPr/>
          <a:lstStyle/>
          <a:p>
            <a:fld id="{98C97CCB-5121-4566-B07A-C5DB44F8DF20}" type="datetimeFigureOut">
              <a:rPr lang="en-US" smtClean="0"/>
              <a:t>6/4/2025</a:t>
            </a:fld>
            <a:endParaRPr lang="en-US"/>
          </a:p>
        </p:txBody>
      </p:sp>
      <p:pic>
        <p:nvPicPr>
          <p:cNvPr id="8" name="Picture 7" descr="Icon">
            <a:extLst>
              <a:ext uri="{FF2B5EF4-FFF2-40B4-BE49-F238E27FC236}">
                <a16:creationId xmlns:a16="http://schemas.microsoft.com/office/drawing/2014/main" id="{AE9D656C-7576-B497-770F-E5B79AB32EF7}"/>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10747226" y="6118434"/>
            <a:ext cx="1346152" cy="409332"/>
          </a:xfrm>
          <a:prstGeom prst="rect">
            <a:avLst/>
          </a:prstGeom>
        </p:spPr>
      </p:pic>
    </p:spTree>
    <p:extLst>
      <p:ext uri="{BB962C8B-B14F-4D97-AF65-F5344CB8AC3E}">
        <p14:creationId xmlns:p14="http://schemas.microsoft.com/office/powerpoint/2010/main" val="1307078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4.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image" Target="../media/image3.sv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2.png"/><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5.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71E1F4-18C4-762B-4947-8BB3BE3D4B05}"/>
              </a:ext>
            </a:extLst>
          </p:cNvPr>
          <p:cNvSpPr>
            <a:spLocks noGrp="1"/>
          </p:cNvSpPr>
          <p:nvPr>
            <p:ph type="title"/>
          </p:nvPr>
        </p:nvSpPr>
        <p:spPr>
          <a:xfrm>
            <a:off x="838200" y="68103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B034E9-C235-33C1-EE20-48FBFECEA5B9}"/>
              </a:ext>
            </a:extLst>
          </p:cNvPr>
          <p:cNvSpPr>
            <a:spLocks noGrp="1"/>
          </p:cNvSpPr>
          <p:nvPr>
            <p:ph type="body" idx="1"/>
          </p:nvPr>
        </p:nvSpPr>
        <p:spPr>
          <a:xfrm>
            <a:off x="838200" y="2285999"/>
            <a:ext cx="10515600" cy="3890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0FD25EC-967A-6B93-FA36-638A4C0F7C94}"/>
              </a:ext>
            </a:extLst>
          </p:cNvPr>
          <p:cNvSpPr>
            <a:spLocks noGrp="1"/>
          </p:cNvSpPr>
          <p:nvPr>
            <p:ph type="ftr" sz="quarter" idx="3"/>
          </p:nvPr>
        </p:nvSpPr>
        <p:spPr>
          <a:xfrm>
            <a:off x="7920644" y="6223343"/>
            <a:ext cx="411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t>Sharing Heartland’s Available Resources Equally</a:t>
            </a:r>
          </a:p>
        </p:txBody>
      </p:sp>
      <p:sp>
        <p:nvSpPr>
          <p:cNvPr id="8" name="Rectangle 7">
            <a:extLst>
              <a:ext uri="{FF2B5EF4-FFF2-40B4-BE49-F238E27FC236}">
                <a16:creationId xmlns:a16="http://schemas.microsoft.com/office/drawing/2014/main" id="{C1F97CC6-1E29-D07B-D4A3-9897C5621E41}"/>
              </a:ext>
            </a:extLst>
          </p:cNvPr>
          <p:cNvSpPr/>
          <p:nvPr userDrawn="1"/>
        </p:nvSpPr>
        <p:spPr>
          <a:xfrm>
            <a:off x="0" y="6555559"/>
            <a:ext cx="12192000" cy="298580"/>
          </a:xfrm>
          <a:prstGeom prst="rect">
            <a:avLst/>
          </a:prstGeom>
          <a:solidFill>
            <a:srgbClr val="133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iagonal Stripe 8">
            <a:extLst>
              <a:ext uri="{FF2B5EF4-FFF2-40B4-BE49-F238E27FC236}">
                <a16:creationId xmlns:a16="http://schemas.microsoft.com/office/drawing/2014/main" id="{2E036FD6-578F-D00F-7983-165DFA879CF8}"/>
              </a:ext>
            </a:extLst>
          </p:cNvPr>
          <p:cNvSpPr/>
          <p:nvPr userDrawn="1"/>
        </p:nvSpPr>
        <p:spPr>
          <a:xfrm rot="10800000" flipH="1">
            <a:off x="-2796" y="6115663"/>
            <a:ext cx="4412209" cy="748946"/>
          </a:xfrm>
          <a:prstGeom prst="diagStripe">
            <a:avLst>
              <a:gd name="adj" fmla="val 50000"/>
            </a:avLst>
          </a:prstGeom>
          <a:solidFill>
            <a:srgbClr val="8998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B13806A-20F0-DA7E-6E51-F38383063CF3}"/>
              </a:ext>
            </a:extLst>
          </p:cNvPr>
          <p:cNvSpPr>
            <a:spLocks noGrp="1"/>
          </p:cNvSpPr>
          <p:nvPr>
            <p:ph type="dt" sz="half" idx="2"/>
          </p:nvPr>
        </p:nvSpPr>
        <p:spPr>
          <a:xfrm>
            <a:off x="771698" y="6323100"/>
            <a:ext cx="1206731" cy="365125"/>
          </a:xfrm>
          <a:prstGeom prst="rect">
            <a:avLst/>
          </a:prstGeom>
        </p:spPr>
        <p:txBody>
          <a:bodyPr vert="horz" lIns="91440" tIns="45720" rIns="91440" bIns="45720" rtlCol="0" anchor="ctr"/>
          <a:lstStyle>
            <a:lvl1pPr algn="l">
              <a:defRPr sz="1200">
                <a:solidFill>
                  <a:schemeClr val="bg1"/>
                </a:solidFill>
              </a:defRPr>
            </a:lvl1pPr>
          </a:lstStyle>
          <a:p>
            <a:fld id="{98C97CCB-5121-4566-B07A-C5DB44F8DF20}" type="datetimeFigureOut">
              <a:rPr lang="en-US" smtClean="0"/>
              <a:pPr/>
              <a:t>6/4/2025</a:t>
            </a:fld>
            <a:endParaRPr lang="en-US"/>
          </a:p>
        </p:txBody>
      </p:sp>
      <p:sp>
        <p:nvSpPr>
          <p:cNvPr id="10" name="Rectangle 9">
            <a:extLst>
              <a:ext uri="{FF2B5EF4-FFF2-40B4-BE49-F238E27FC236}">
                <a16:creationId xmlns:a16="http://schemas.microsoft.com/office/drawing/2014/main" id="{42C116E3-26F0-ABFF-C348-67D7D84609D6}"/>
              </a:ext>
            </a:extLst>
          </p:cNvPr>
          <p:cNvSpPr/>
          <p:nvPr userDrawn="1"/>
        </p:nvSpPr>
        <p:spPr>
          <a:xfrm rot="10800000">
            <a:off x="0" y="0"/>
            <a:ext cx="12192000" cy="713064"/>
          </a:xfrm>
          <a:prstGeom prst="rect">
            <a:avLst/>
          </a:prstGeom>
          <a:gradFill>
            <a:gsLst>
              <a:gs pos="0">
                <a:srgbClr val="7C4081"/>
              </a:gs>
              <a:gs pos="74000">
                <a:srgbClr val="BEA0C0"/>
              </a:gs>
              <a:gs pos="100000">
                <a:srgbClr val="DECFE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3426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1" r:id="rId8"/>
    <p:sldLayoutId id="2147483656" r:id="rId9"/>
    <p:sldLayoutId id="2147483657" r:id="rId10"/>
    <p:sldLayoutId id="2147483659" r:id="rId11"/>
    <p:sldLayoutId id="2147483660" r:id="rId12"/>
    <p:sldLayoutId id="214748365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9794C0-5876-EDE8-17E4-EDDFCAA7BF6F}"/>
              </a:ext>
            </a:extLst>
          </p:cNvPr>
          <p:cNvSpPr>
            <a:spLocks noGrp="1"/>
          </p:cNvSpPr>
          <p:nvPr>
            <p:ph type="title"/>
          </p:nvPr>
        </p:nvSpPr>
        <p:spPr>
          <a:xfrm>
            <a:off x="1314450" y="365125"/>
            <a:ext cx="1003935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4BECBB-B06B-432C-86E1-F86B9B89612B}"/>
              </a:ext>
            </a:extLst>
          </p:cNvPr>
          <p:cNvSpPr>
            <a:spLocks noGrp="1"/>
          </p:cNvSpPr>
          <p:nvPr>
            <p:ph type="body" idx="1"/>
          </p:nvPr>
        </p:nvSpPr>
        <p:spPr>
          <a:xfrm>
            <a:off x="1314450" y="1825625"/>
            <a:ext cx="10039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Graphic 13">
            <a:extLst>
              <a:ext uri="{FF2B5EF4-FFF2-40B4-BE49-F238E27FC236}">
                <a16:creationId xmlns:a16="http://schemas.microsoft.com/office/drawing/2014/main" id="{3306A861-3213-610F-E32B-B972D8343B41}"/>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228600" y="0"/>
            <a:ext cx="1085850" cy="6858000"/>
          </a:xfrm>
          <a:prstGeom prst="rect">
            <a:avLst/>
          </a:prstGeom>
        </p:spPr>
      </p:pic>
      <p:pic>
        <p:nvPicPr>
          <p:cNvPr id="12" name="Graphic 11">
            <a:extLst>
              <a:ext uri="{FF2B5EF4-FFF2-40B4-BE49-F238E27FC236}">
                <a16:creationId xmlns:a16="http://schemas.microsoft.com/office/drawing/2014/main" id="{7F1F7F89-60FA-6438-84D2-F9D8321B10DA}"/>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0" y="0"/>
            <a:ext cx="1085850" cy="6858000"/>
          </a:xfrm>
          <a:prstGeom prst="rect">
            <a:avLst/>
          </a:prstGeom>
        </p:spPr>
      </p:pic>
      <p:cxnSp>
        <p:nvCxnSpPr>
          <p:cNvPr id="17" name="Straight Connector 16">
            <a:extLst>
              <a:ext uri="{FF2B5EF4-FFF2-40B4-BE49-F238E27FC236}">
                <a16:creationId xmlns:a16="http://schemas.microsoft.com/office/drawing/2014/main" id="{7A1D166A-717A-670D-0446-B9DB81DE5679}"/>
              </a:ext>
            </a:extLst>
          </p:cNvPr>
          <p:cNvCxnSpPr/>
          <p:nvPr userDrawn="1"/>
        </p:nvCxnSpPr>
        <p:spPr>
          <a:xfrm>
            <a:off x="0" y="277091"/>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734218-8B70-9288-EB9F-909716E68587}"/>
              </a:ext>
            </a:extLst>
          </p:cNvPr>
          <p:cNvCxnSpPr/>
          <p:nvPr userDrawn="1"/>
        </p:nvCxnSpPr>
        <p:spPr>
          <a:xfrm>
            <a:off x="0" y="6539346"/>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3420C0E-FA58-EB75-895A-B9B783032EAA}"/>
              </a:ext>
            </a:extLst>
          </p:cNvPr>
          <p:cNvCxnSpPr/>
          <p:nvPr userDrawn="1"/>
        </p:nvCxnSpPr>
        <p:spPr>
          <a:xfrm>
            <a:off x="0" y="6719455"/>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pic>
        <p:nvPicPr>
          <p:cNvPr id="15" name="Picture 14" descr="Icon">
            <a:extLst>
              <a:ext uri="{FF2B5EF4-FFF2-40B4-BE49-F238E27FC236}">
                <a16:creationId xmlns:a16="http://schemas.microsoft.com/office/drawing/2014/main" id="{33E45DDC-1C5C-2C43-16C9-196D04D461AC}"/>
              </a:ext>
            </a:extLst>
          </p:cNvPr>
          <p:cNvPicPr/>
          <p:nvPr userDrawn="1"/>
        </p:nvPicPr>
        <p:blipFill>
          <a:blip r:embed="rId15">
            <a:extLst>
              <a:ext uri="{28A0092B-C50C-407E-A947-70E740481C1C}">
                <a14:useLocalDpi xmlns:a14="http://schemas.microsoft.com/office/drawing/2010/main" val="0"/>
              </a:ext>
            </a:extLst>
          </a:blip>
          <a:stretch>
            <a:fillRect/>
          </a:stretch>
        </p:blipFill>
        <p:spPr>
          <a:xfrm>
            <a:off x="10434965" y="5984533"/>
            <a:ext cx="1528435" cy="464759"/>
          </a:xfrm>
          <a:prstGeom prst="rect">
            <a:avLst/>
          </a:prstGeom>
        </p:spPr>
      </p:pic>
    </p:spTree>
    <p:extLst>
      <p:ext uri="{BB962C8B-B14F-4D97-AF65-F5344CB8AC3E}">
        <p14:creationId xmlns:p14="http://schemas.microsoft.com/office/powerpoint/2010/main" val="184808153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Lst>
  <p:txStyles>
    <p:titleStyle>
      <a:lvl1pPr algn="l" defTabSz="914400" rtl="0" eaLnBrk="1" latinLnBrk="0" hangingPunct="1">
        <a:lnSpc>
          <a:spcPct val="90000"/>
        </a:lnSpc>
        <a:spcBef>
          <a:spcPct val="0"/>
        </a:spcBef>
        <a:buNone/>
        <a:defRPr sz="4400" kern="1200">
          <a:solidFill>
            <a:schemeClr val="tx1"/>
          </a:solidFill>
          <a:latin typeface="Sansation" panose="020000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CE" panose="04000500000000000000" pitchFamily="8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CE" panose="04000500000000000000" pitchFamily="8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CE" panose="04000500000000000000" pitchFamily="8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CE" panose="04000500000000000000" pitchFamily="8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CE" panose="04000500000000000000" pitchFamily="8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share.illinoisheartland.org/policies-and-procedures/bibliographic-cataloging-standards/359"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cjorgenson@illinoisheartland.org"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hyperlink" Target="mailto:jcook@illinoisheartland.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55ECC-92FE-03CE-0ADD-459912C7128C}"/>
              </a:ext>
            </a:extLst>
          </p:cNvPr>
          <p:cNvSpPr>
            <a:spLocks noGrp="1"/>
          </p:cNvSpPr>
          <p:nvPr>
            <p:ph type="ctrTitle"/>
          </p:nvPr>
        </p:nvSpPr>
        <p:spPr/>
        <p:txBody>
          <a:bodyPr/>
          <a:lstStyle/>
          <a:p>
            <a:r>
              <a:rPr lang="en-US"/>
              <a:t>Juvenile Materials</a:t>
            </a:r>
          </a:p>
        </p:txBody>
      </p:sp>
      <p:sp>
        <p:nvSpPr>
          <p:cNvPr id="3" name="Subtitle 2">
            <a:extLst>
              <a:ext uri="{FF2B5EF4-FFF2-40B4-BE49-F238E27FC236}">
                <a16:creationId xmlns:a16="http://schemas.microsoft.com/office/drawing/2014/main" id="{6EC0F3DA-6F5D-5D50-4B49-C1E984831368}"/>
              </a:ext>
            </a:extLst>
          </p:cNvPr>
          <p:cNvSpPr>
            <a:spLocks noGrp="1"/>
          </p:cNvSpPr>
          <p:nvPr>
            <p:ph type="subTitle" idx="1"/>
          </p:nvPr>
        </p:nvSpPr>
        <p:spPr/>
        <p:txBody>
          <a:bodyPr/>
          <a:lstStyle/>
          <a:p>
            <a:r>
              <a:rPr lang="en-US"/>
              <a:t>Charlie Jorgenson and Jace Cook, SHARE Catalogers</a:t>
            </a:r>
          </a:p>
        </p:txBody>
      </p:sp>
      <p:sp>
        <p:nvSpPr>
          <p:cNvPr id="4" name="Text Placeholder 3">
            <a:extLst>
              <a:ext uri="{FF2B5EF4-FFF2-40B4-BE49-F238E27FC236}">
                <a16:creationId xmlns:a16="http://schemas.microsoft.com/office/drawing/2014/main" id="{7CA541F5-E388-F579-39C0-F71EAD1F3C22}"/>
              </a:ext>
            </a:extLst>
          </p:cNvPr>
          <p:cNvSpPr>
            <a:spLocks noGrp="1"/>
          </p:cNvSpPr>
          <p:nvPr>
            <p:ph type="body" sz="quarter" idx="10"/>
          </p:nvPr>
        </p:nvSpPr>
        <p:spPr>
          <a:xfrm>
            <a:off x="1523999" y="4193155"/>
            <a:ext cx="6152147" cy="562638"/>
          </a:xfrm>
        </p:spPr>
        <p:txBody>
          <a:bodyPr>
            <a:normAutofit fontScale="92500"/>
          </a:bodyPr>
          <a:lstStyle/>
          <a:p>
            <a:r>
              <a:rPr lang="en-US"/>
              <a:t>SHARE Catalogers Training Session – June 10, 2025</a:t>
            </a:r>
          </a:p>
        </p:txBody>
      </p:sp>
    </p:spTree>
    <p:extLst>
      <p:ext uri="{BB962C8B-B14F-4D97-AF65-F5344CB8AC3E}">
        <p14:creationId xmlns:p14="http://schemas.microsoft.com/office/powerpoint/2010/main" val="1447232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5FE9BE-6FCD-7327-1F78-62E67792F0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AA2F2B-27F7-B31E-7A61-2C4C3A54C84E}"/>
              </a:ext>
            </a:extLst>
          </p:cNvPr>
          <p:cNvSpPr>
            <a:spLocks noGrp="1"/>
          </p:cNvSpPr>
          <p:nvPr>
            <p:ph type="title"/>
          </p:nvPr>
        </p:nvSpPr>
        <p:spPr>
          <a:xfrm>
            <a:off x="838200" y="681038"/>
            <a:ext cx="11333018" cy="1325563"/>
          </a:xfrm>
        </p:spPr>
        <p:txBody>
          <a:bodyPr/>
          <a:lstStyle/>
          <a:p>
            <a:r>
              <a:rPr lang="en-US"/>
              <a:t>Fields of Note: 264 – </a:t>
            </a:r>
            <a:r>
              <a:rPr lang="en-US" sz="4000"/>
              <a:t>Publication/Copyright</a:t>
            </a:r>
          </a:p>
        </p:txBody>
      </p:sp>
      <p:sp>
        <p:nvSpPr>
          <p:cNvPr id="3" name="Content Placeholder 2">
            <a:extLst>
              <a:ext uri="{FF2B5EF4-FFF2-40B4-BE49-F238E27FC236}">
                <a16:creationId xmlns:a16="http://schemas.microsoft.com/office/drawing/2014/main" id="{F45BD327-3CFE-2787-FF86-8A3E6418AA03}"/>
              </a:ext>
            </a:extLst>
          </p:cNvPr>
          <p:cNvSpPr>
            <a:spLocks noGrp="1"/>
          </p:cNvSpPr>
          <p:nvPr>
            <p:ph idx="1"/>
          </p:nvPr>
        </p:nvSpPr>
        <p:spPr>
          <a:xfrm>
            <a:off x="838200" y="2008909"/>
            <a:ext cx="10834254" cy="4168053"/>
          </a:xfrm>
        </p:spPr>
        <p:txBody>
          <a:bodyPr vert="horz" lIns="91440" tIns="45720" rIns="91440" bIns="45720" rtlCol="0" anchor="t">
            <a:normAutofit/>
          </a:bodyPr>
          <a:lstStyle/>
          <a:p>
            <a:pPr>
              <a:spcAft>
                <a:spcPts val="600"/>
              </a:spcAft>
            </a:pPr>
            <a:r>
              <a:rPr lang="en-US" sz="2200">
                <a:cs typeface="Helvetica"/>
              </a:rPr>
              <a:t>Publication and copyright dates should be recorded in </a:t>
            </a:r>
            <a:r>
              <a:rPr lang="en-US" sz="2200">
                <a:solidFill>
                  <a:srgbClr val="0070C0"/>
                </a:solidFill>
                <a:cs typeface="Helvetica"/>
              </a:rPr>
              <a:t>264 </a:t>
            </a:r>
            <a:r>
              <a:rPr lang="en-US" sz="2200">
                <a:solidFill>
                  <a:srgbClr val="FF3399"/>
                </a:solidFill>
                <a:cs typeface="Helvetica"/>
              </a:rPr>
              <a:t>_ 1</a:t>
            </a:r>
            <a:r>
              <a:rPr lang="en-US" sz="2200">
                <a:cs typeface="Helvetica"/>
              </a:rPr>
              <a:t> and </a:t>
            </a:r>
            <a:r>
              <a:rPr lang="en-US" sz="2200">
                <a:solidFill>
                  <a:srgbClr val="0070C0"/>
                </a:solidFill>
                <a:cs typeface="Helvetica"/>
              </a:rPr>
              <a:t>264 </a:t>
            </a:r>
            <a:r>
              <a:rPr lang="en-US" sz="2200">
                <a:solidFill>
                  <a:srgbClr val="FF3399"/>
                </a:solidFill>
                <a:cs typeface="Helvetica"/>
              </a:rPr>
              <a:t>_ 4</a:t>
            </a:r>
            <a:r>
              <a:rPr lang="en-US" sz="2200">
                <a:cs typeface="Helvetica"/>
              </a:rPr>
              <a:t>, respectively, according to general cataloging standards and SHARE local practice</a:t>
            </a:r>
            <a:endParaRPr lang="en-US" sz="2600"/>
          </a:p>
          <a:p>
            <a:pPr lvl="1">
              <a:spcAft>
                <a:spcPts val="600"/>
              </a:spcAft>
            </a:pPr>
            <a:r>
              <a:rPr lang="en-US" sz="2000">
                <a:cs typeface="Helvetica"/>
              </a:rPr>
              <a:t>Use the copyright date as an implied publication date if a publication date is not listed</a:t>
            </a:r>
          </a:p>
          <a:p>
            <a:pPr lvl="2">
              <a:spcAft>
                <a:spcPts val="600"/>
              </a:spcAft>
            </a:pPr>
            <a:r>
              <a:rPr lang="en-US" sz="1800">
                <a:solidFill>
                  <a:srgbClr val="0070C0"/>
                </a:solidFill>
                <a:cs typeface="Helvetica"/>
              </a:rPr>
              <a:t>264</a:t>
            </a:r>
            <a:r>
              <a:rPr lang="en-US" sz="1800">
                <a:cs typeface="Helvetica"/>
              </a:rPr>
              <a:t> </a:t>
            </a:r>
            <a:r>
              <a:rPr lang="en-US" sz="1800">
                <a:solidFill>
                  <a:srgbClr val="FF3399"/>
                </a:solidFill>
                <a:cs typeface="Helvetica"/>
              </a:rPr>
              <a:t>_1</a:t>
            </a:r>
            <a:r>
              <a:rPr lang="en-US" sz="1800">
                <a:cs typeface="Helvetica"/>
              </a:rPr>
              <a:t> </a:t>
            </a:r>
            <a:r>
              <a:rPr lang="en-US" sz="1800">
                <a:solidFill>
                  <a:srgbClr val="00B050"/>
                </a:solidFill>
                <a:cs typeface="Helvetica"/>
              </a:rPr>
              <a:t>$a</a:t>
            </a:r>
            <a:r>
              <a:rPr lang="en-US" sz="1800">
                <a:cs typeface="Helvetica"/>
              </a:rPr>
              <a:t> New York :</a:t>
            </a:r>
            <a:r>
              <a:rPr lang="en-US" sz="1800">
                <a:solidFill>
                  <a:srgbClr val="00B050"/>
                </a:solidFill>
                <a:cs typeface="Helvetica"/>
              </a:rPr>
              <a:t> $b </a:t>
            </a:r>
            <a:r>
              <a:rPr lang="en-US" sz="1800">
                <a:cs typeface="Helvetica"/>
              </a:rPr>
              <a:t>HarperCollins Publishers, </a:t>
            </a:r>
            <a:r>
              <a:rPr lang="en-US" sz="1800">
                <a:solidFill>
                  <a:srgbClr val="00B050"/>
                </a:solidFill>
                <a:cs typeface="Helvetica"/>
              </a:rPr>
              <a:t>$c </a:t>
            </a:r>
            <a:r>
              <a:rPr lang="en-US" sz="1800">
                <a:cs typeface="Helvetica"/>
              </a:rPr>
              <a:t>[2024]</a:t>
            </a:r>
          </a:p>
          <a:p>
            <a:pPr lvl="2">
              <a:spcAft>
                <a:spcPts val="600"/>
              </a:spcAft>
            </a:pPr>
            <a:r>
              <a:rPr lang="en-US" sz="1800">
                <a:solidFill>
                  <a:srgbClr val="0070C0"/>
                </a:solidFill>
                <a:cs typeface="Helvetica"/>
              </a:rPr>
              <a:t>264</a:t>
            </a:r>
            <a:r>
              <a:rPr lang="en-US" sz="1800">
                <a:cs typeface="Helvetica"/>
              </a:rPr>
              <a:t> </a:t>
            </a:r>
            <a:r>
              <a:rPr lang="en-US" sz="1800">
                <a:solidFill>
                  <a:srgbClr val="FF3399"/>
                </a:solidFill>
                <a:cs typeface="Helvetica"/>
              </a:rPr>
              <a:t>_4 </a:t>
            </a:r>
            <a:r>
              <a:rPr lang="en-US" sz="1800">
                <a:solidFill>
                  <a:srgbClr val="00B050"/>
                </a:solidFill>
                <a:cs typeface="Helvetica"/>
              </a:rPr>
              <a:t>$a </a:t>
            </a:r>
            <a:r>
              <a:rPr lang="en-US" sz="1800">
                <a:latin typeface="Aptos Narrow" panose="020B0004020202020204" pitchFamily="34" charset="0"/>
                <a:cs typeface="Helvetica"/>
              </a:rPr>
              <a:t>©</a:t>
            </a:r>
            <a:r>
              <a:rPr lang="en-US" sz="1800">
                <a:cs typeface="Helvetica"/>
              </a:rPr>
              <a:t>2024</a:t>
            </a:r>
          </a:p>
          <a:p>
            <a:pPr>
              <a:spcAft>
                <a:spcPts val="600"/>
              </a:spcAft>
            </a:pPr>
            <a:r>
              <a:rPr lang="en-US" sz="2200" b="1" i="1">
                <a:cs typeface="Helvetica"/>
              </a:rPr>
              <a:t>PROCEDURE CHANGE: Retain copyright dates in records even if they are the same as the publication dates</a:t>
            </a:r>
            <a:endParaRPr lang="en-US" sz="2200">
              <a:cs typeface="Helvetica"/>
            </a:endParaRPr>
          </a:p>
          <a:p>
            <a:pPr>
              <a:spcAft>
                <a:spcPts val="600"/>
              </a:spcAft>
            </a:pPr>
            <a:r>
              <a:rPr lang="en-US" sz="2200">
                <a:cs typeface="Helvetica"/>
              </a:rPr>
              <a:t>Printing dates should not be considered as a publication date</a:t>
            </a:r>
          </a:p>
          <a:p>
            <a:pPr lvl="1"/>
            <a:r>
              <a:rPr lang="en-US" sz="2000">
                <a:cs typeface="Helvetica"/>
              </a:rPr>
              <a:t>Materials published by Scholastic and manga are exceptions to the rule about printing dates</a:t>
            </a:r>
            <a:endParaRPr lang="en-US"/>
          </a:p>
        </p:txBody>
      </p:sp>
    </p:spTree>
    <p:extLst>
      <p:ext uri="{BB962C8B-B14F-4D97-AF65-F5344CB8AC3E}">
        <p14:creationId xmlns:p14="http://schemas.microsoft.com/office/powerpoint/2010/main" val="1382709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A2AB0-5415-23AB-8FDA-FECABE7890FE}"/>
              </a:ext>
            </a:extLst>
          </p:cNvPr>
          <p:cNvSpPr>
            <a:spLocks noGrp="1"/>
          </p:cNvSpPr>
          <p:nvPr>
            <p:ph type="title"/>
          </p:nvPr>
        </p:nvSpPr>
        <p:spPr/>
        <p:txBody>
          <a:bodyPr/>
          <a:lstStyle/>
          <a:p>
            <a:r>
              <a:rPr lang="en-US"/>
              <a:t>Fields of Note: 300 – Physical Description</a:t>
            </a:r>
          </a:p>
        </p:txBody>
      </p:sp>
      <p:sp>
        <p:nvSpPr>
          <p:cNvPr id="3" name="Content Placeholder 2">
            <a:extLst>
              <a:ext uri="{FF2B5EF4-FFF2-40B4-BE49-F238E27FC236}">
                <a16:creationId xmlns:a16="http://schemas.microsoft.com/office/drawing/2014/main" id="{B1B6A790-CE62-C8C8-9CB1-40E323B5B217}"/>
              </a:ext>
            </a:extLst>
          </p:cNvPr>
          <p:cNvSpPr>
            <a:spLocks noGrp="1"/>
          </p:cNvSpPr>
          <p:nvPr>
            <p:ph idx="1"/>
          </p:nvPr>
        </p:nvSpPr>
        <p:spPr>
          <a:xfrm>
            <a:off x="838200" y="2008909"/>
            <a:ext cx="10515600" cy="4168053"/>
          </a:xfrm>
        </p:spPr>
        <p:txBody>
          <a:bodyPr vert="horz" lIns="91440" tIns="45720" rIns="91440" bIns="45720" rtlCol="0" anchor="t">
            <a:normAutofit fontScale="85000" lnSpcReduction="20000"/>
          </a:bodyPr>
          <a:lstStyle/>
          <a:p>
            <a:r>
              <a:rPr lang="en-US"/>
              <a:t>Subfield </a:t>
            </a:r>
            <a:r>
              <a:rPr lang="en-US">
                <a:solidFill>
                  <a:srgbClr val="00B050"/>
                </a:solidFill>
              </a:rPr>
              <a:t>$a </a:t>
            </a:r>
            <a:r>
              <a:rPr lang="en-US"/>
              <a:t>(pagination)</a:t>
            </a:r>
            <a:endParaRPr lang="en-US">
              <a:cs typeface="Helvetica"/>
            </a:endParaRPr>
          </a:p>
          <a:p>
            <a:pPr lvl="1"/>
            <a:r>
              <a:rPr lang="en-US"/>
              <a:t>If the number of pages is 10 or under, the pagination in subfield </a:t>
            </a:r>
            <a:r>
              <a:rPr lang="en-US">
                <a:solidFill>
                  <a:srgbClr val="00B050"/>
                </a:solidFill>
              </a:rPr>
              <a:t>$a</a:t>
            </a:r>
            <a:r>
              <a:rPr lang="en-US"/>
              <a:t> must be exact.</a:t>
            </a:r>
            <a:endParaRPr lang="en-US">
              <a:cs typeface="Helvetica"/>
            </a:endParaRPr>
          </a:p>
          <a:p>
            <a:pPr lvl="1"/>
            <a:r>
              <a:rPr lang="en-US"/>
              <a:t>If the number of pages is over 10, then the pagination must be within 3 to be acceptable</a:t>
            </a:r>
            <a:endParaRPr lang="en-US">
              <a:cs typeface="Helvetica"/>
            </a:endParaRPr>
          </a:p>
          <a:p>
            <a:pPr lvl="1">
              <a:spcAft>
                <a:spcPts val="600"/>
              </a:spcAft>
            </a:pPr>
            <a:r>
              <a:rPr lang="en-US">
                <a:cs typeface="Helvetica"/>
              </a:rPr>
              <a:t>Many picture books do not include pagination. In OCLC, you might see either "</a:t>
            </a:r>
            <a:r>
              <a:rPr lang="en-US">
                <a:solidFill>
                  <a:srgbClr val="00B050"/>
                </a:solidFill>
                <a:cs typeface="Helvetica"/>
              </a:rPr>
              <a:t>$a </a:t>
            </a:r>
            <a:r>
              <a:rPr lang="en-US">
                <a:cs typeface="Helvetica"/>
              </a:rPr>
              <a:t>1 volume (unpaged)" or something like "</a:t>
            </a:r>
            <a:r>
              <a:rPr lang="en-US">
                <a:solidFill>
                  <a:srgbClr val="00B050"/>
                </a:solidFill>
                <a:cs typeface="Helvetica"/>
              </a:rPr>
              <a:t>$a </a:t>
            </a:r>
            <a:r>
              <a:rPr lang="en-US">
                <a:cs typeface="Helvetica"/>
              </a:rPr>
              <a:t>26 unnumbered pages“. SHARE prefers 1 volume (unpaged)</a:t>
            </a:r>
          </a:p>
          <a:p>
            <a:r>
              <a:rPr lang="en-US">
                <a:cs typeface="Helvetica"/>
              </a:rPr>
              <a:t>Subfield </a:t>
            </a:r>
            <a:r>
              <a:rPr lang="en-US">
                <a:solidFill>
                  <a:srgbClr val="00B050"/>
                </a:solidFill>
                <a:cs typeface="Helvetica"/>
              </a:rPr>
              <a:t>$b</a:t>
            </a:r>
            <a:r>
              <a:rPr lang="en-US">
                <a:cs typeface="Helvetica"/>
              </a:rPr>
              <a:t> (other detail, such as illustrations)</a:t>
            </a:r>
          </a:p>
          <a:p>
            <a:pPr lvl="1">
              <a:spcAft>
                <a:spcPts val="600"/>
              </a:spcAft>
            </a:pPr>
            <a:r>
              <a:rPr lang="en-US">
                <a:cs typeface="Helvetica"/>
              </a:rPr>
              <a:t>If a book has illustrations, this must be reflected not only in a subfield </a:t>
            </a:r>
            <a:r>
              <a:rPr lang="en-US">
                <a:solidFill>
                  <a:srgbClr val="00B050"/>
                </a:solidFill>
                <a:cs typeface="Helvetica"/>
              </a:rPr>
              <a:t>$b</a:t>
            </a:r>
            <a:r>
              <a:rPr lang="en-US">
                <a:cs typeface="Helvetica"/>
              </a:rPr>
              <a:t> in the </a:t>
            </a:r>
            <a:r>
              <a:rPr lang="en-US">
                <a:solidFill>
                  <a:srgbClr val="0070C0"/>
                </a:solidFill>
                <a:cs typeface="Helvetica"/>
              </a:rPr>
              <a:t>300</a:t>
            </a:r>
            <a:r>
              <a:rPr lang="en-US">
                <a:cs typeface="Helvetica"/>
              </a:rPr>
              <a:t>, but also in a </a:t>
            </a:r>
            <a:r>
              <a:rPr lang="en-US">
                <a:solidFill>
                  <a:srgbClr val="0070C0"/>
                </a:solidFill>
                <a:cs typeface="Helvetica"/>
              </a:rPr>
              <a:t>336 </a:t>
            </a:r>
            <a:r>
              <a:rPr lang="en-US">
                <a:solidFill>
                  <a:srgbClr val="FF3399"/>
                </a:solidFill>
                <a:cs typeface="Helvetica"/>
              </a:rPr>
              <a:t>_ _ </a:t>
            </a:r>
            <a:r>
              <a:rPr lang="en-US">
                <a:solidFill>
                  <a:srgbClr val="00B050"/>
                </a:solidFill>
                <a:cs typeface="Helvetica"/>
              </a:rPr>
              <a:t>$a</a:t>
            </a:r>
            <a:r>
              <a:rPr lang="en-US">
                <a:cs typeface="Helvetica"/>
              </a:rPr>
              <a:t> still image </a:t>
            </a:r>
            <a:r>
              <a:rPr lang="en-US">
                <a:solidFill>
                  <a:srgbClr val="00B050"/>
                </a:solidFill>
                <a:cs typeface="Helvetica"/>
              </a:rPr>
              <a:t>$b </a:t>
            </a:r>
            <a:r>
              <a:rPr lang="en-US" err="1">
                <a:cs typeface="Helvetica"/>
              </a:rPr>
              <a:t>sti</a:t>
            </a:r>
            <a:r>
              <a:rPr lang="en-US">
                <a:solidFill>
                  <a:srgbClr val="00B050"/>
                </a:solidFill>
                <a:cs typeface="Helvetica"/>
              </a:rPr>
              <a:t> $2 </a:t>
            </a:r>
            <a:r>
              <a:rPr lang="en-US" err="1">
                <a:cs typeface="Helvetica"/>
              </a:rPr>
              <a:t>rdacontent</a:t>
            </a:r>
            <a:r>
              <a:rPr lang="en-US">
                <a:cs typeface="Helvetica"/>
              </a:rPr>
              <a:t> (and in the fixed field "</a:t>
            </a:r>
            <a:r>
              <a:rPr lang="en-US">
                <a:solidFill>
                  <a:srgbClr val="0070C0"/>
                </a:solidFill>
                <a:cs typeface="Helvetica"/>
              </a:rPr>
              <a:t>Ills</a:t>
            </a:r>
            <a:r>
              <a:rPr lang="en-US">
                <a:cs typeface="Helvetica"/>
              </a:rPr>
              <a:t>")</a:t>
            </a:r>
          </a:p>
          <a:p>
            <a:r>
              <a:rPr lang="en-US"/>
              <a:t>Subfield </a:t>
            </a:r>
            <a:r>
              <a:rPr lang="en-US">
                <a:solidFill>
                  <a:srgbClr val="00B050"/>
                </a:solidFill>
              </a:rPr>
              <a:t>$c</a:t>
            </a:r>
            <a:r>
              <a:rPr lang="en-US"/>
              <a:t> (dimensions) </a:t>
            </a:r>
          </a:p>
          <a:p>
            <a:pPr lvl="1"/>
            <a:r>
              <a:rPr lang="en-US"/>
              <a:t>Give both height and width, in cm, if</a:t>
            </a:r>
          </a:p>
          <a:p>
            <a:pPr lvl="2">
              <a:buFont typeface="Wingdings" panose="020B0604020202020204" pitchFamily="34" charset="0"/>
              <a:buChar char="§"/>
            </a:pPr>
            <a:r>
              <a:rPr lang="en-US"/>
              <a:t>the width is greater than the height (e.g. "</a:t>
            </a:r>
            <a:r>
              <a:rPr lang="en-US">
                <a:solidFill>
                  <a:srgbClr val="00B050"/>
                </a:solidFill>
              </a:rPr>
              <a:t>$c </a:t>
            </a:r>
            <a:r>
              <a:rPr lang="en-US"/>
              <a:t>18 x 30 cm"), or</a:t>
            </a:r>
            <a:endParaRPr lang="en-US">
              <a:cs typeface="Helvetica"/>
            </a:endParaRPr>
          </a:p>
          <a:p>
            <a:pPr lvl="2">
              <a:buFont typeface="Wingdings" panose="020B0604020202020204" pitchFamily="34" charset="0"/>
              <a:buChar char="§"/>
            </a:pPr>
            <a:r>
              <a:rPr lang="en-US">
                <a:cs typeface="Helvetica"/>
              </a:rPr>
              <a:t>the width is less than half of the height (e.g. "</a:t>
            </a:r>
            <a:r>
              <a:rPr lang="en-US">
                <a:solidFill>
                  <a:srgbClr val="00B050"/>
                </a:solidFill>
                <a:cs typeface="Helvetica"/>
              </a:rPr>
              <a:t>$c </a:t>
            </a:r>
            <a:r>
              <a:rPr lang="en-US">
                <a:cs typeface="Helvetica"/>
              </a:rPr>
              <a:t>24 x 11 cm") </a:t>
            </a:r>
          </a:p>
          <a:p>
            <a:endParaRPr lang="en-US">
              <a:cs typeface="Helvetica"/>
            </a:endParaRPr>
          </a:p>
        </p:txBody>
      </p:sp>
    </p:spTree>
    <p:extLst>
      <p:ext uri="{BB962C8B-B14F-4D97-AF65-F5344CB8AC3E}">
        <p14:creationId xmlns:p14="http://schemas.microsoft.com/office/powerpoint/2010/main" val="2565485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2D64F-D1A1-D45E-8FFB-619165C1F2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0B0C19-1711-6553-2CD5-2F2750DEAD2A}"/>
              </a:ext>
            </a:extLst>
          </p:cNvPr>
          <p:cNvSpPr>
            <a:spLocks noGrp="1"/>
          </p:cNvSpPr>
          <p:nvPr>
            <p:ph type="title"/>
          </p:nvPr>
        </p:nvSpPr>
        <p:spPr/>
        <p:txBody>
          <a:bodyPr/>
          <a:lstStyle/>
          <a:p>
            <a:r>
              <a:rPr lang="en-US"/>
              <a:t>Fields of Note: 490, 8xx – Series</a:t>
            </a:r>
          </a:p>
        </p:txBody>
      </p:sp>
      <p:sp>
        <p:nvSpPr>
          <p:cNvPr id="3" name="Content Placeholder 2">
            <a:extLst>
              <a:ext uri="{FF2B5EF4-FFF2-40B4-BE49-F238E27FC236}">
                <a16:creationId xmlns:a16="http://schemas.microsoft.com/office/drawing/2014/main" id="{F7E400B3-DB31-6305-8C3F-E262631EC6C0}"/>
              </a:ext>
            </a:extLst>
          </p:cNvPr>
          <p:cNvSpPr>
            <a:spLocks noGrp="1"/>
          </p:cNvSpPr>
          <p:nvPr>
            <p:ph idx="1"/>
          </p:nvPr>
        </p:nvSpPr>
        <p:spPr>
          <a:xfrm>
            <a:off x="838200" y="1995054"/>
            <a:ext cx="10515600" cy="4181908"/>
          </a:xfrm>
        </p:spPr>
        <p:txBody>
          <a:bodyPr vert="horz" lIns="91440" tIns="45720" rIns="91440" bIns="45720" rtlCol="0" anchor="t">
            <a:normAutofit lnSpcReduction="10000"/>
          </a:bodyPr>
          <a:lstStyle/>
          <a:p>
            <a:r>
              <a:rPr lang="en-US"/>
              <a:t>Many juvenile materials, whether fiction or nonfiction, are published as items in a series</a:t>
            </a:r>
          </a:p>
          <a:p>
            <a:r>
              <a:rPr lang="en-US"/>
              <a:t>Use </a:t>
            </a:r>
            <a:r>
              <a:rPr lang="en-US">
                <a:solidFill>
                  <a:srgbClr val="0070C0"/>
                </a:solidFill>
              </a:rPr>
              <a:t>490</a:t>
            </a:r>
            <a:r>
              <a:rPr lang="en-US"/>
              <a:t> </a:t>
            </a:r>
            <a:r>
              <a:rPr lang="en-US">
                <a:solidFill>
                  <a:srgbClr val="FF3399"/>
                </a:solidFill>
              </a:rPr>
              <a:t>0_ </a:t>
            </a:r>
            <a:r>
              <a:rPr lang="en-US"/>
              <a:t>if the series is untraced and </a:t>
            </a:r>
            <a:r>
              <a:rPr lang="en-US">
                <a:solidFill>
                  <a:srgbClr val="0070C0"/>
                </a:solidFill>
              </a:rPr>
              <a:t>490</a:t>
            </a:r>
            <a:r>
              <a:rPr lang="en-US"/>
              <a:t> </a:t>
            </a:r>
            <a:r>
              <a:rPr lang="en-US">
                <a:solidFill>
                  <a:srgbClr val="FF3399"/>
                </a:solidFill>
              </a:rPr>
              <a:t>1_ </a:t>
            </a:r>
            <a:r>
              <a:rPr lang="en-US"/>
              <a:t>if the series authority record confirms it is traced</a:t>
            </a:r>
          </a:p>
          <a:p>
            <a:pPr>
              <a:spcAft>
                <a:spcPts val="600"/>
              </a:spcAft>
            </a:pPr>
            <a:r>
              <a:rPr lang="en-US">
                <a:cs typeface="Helvetica"/>
              </a:rPr>
              <a:t>If the series is traced, you must also include an </a:t>
            </a:r>
            <a:r>
              <a:rPr lang="en-US">
                <a:solidFill>
                  <a:srgbClr val="0070C0"/>
                </a:solidFill>
                <a:cs typeface="Helvetica"/>
              </a:rPr>
              <a:t>8xx</a:t>
            </a:r>
            <a:r>
              <a:rPr lang="en-US">
                <a:cs typeface="Helvetica"/>
              </a:rPr>
              <a:t> field with that series information</a:t>
            </a:r>
          </a:p>
          <a:p>
            <a:pPr lvl="1"/>
            <a:r>
              <a:rPr lang="en-US" b="1" i="1">
                <a:cs typeface="Helvetica"/>
              </a:rPr>
              <a:t>Pro tip: </a:t>
            </a:r>
            <a:r>
              <a:rPr lang="en-US" i="1">
                <a:cs typeface="Helvetica"/>
              </a:rPr>
              <a:t>Don't forget to include a period at the end of your </a:t>
            </a:r>
            <a:r>
              <a:rPr lang="en-US" i="1">
                <a:solidFill>
                  <a:srgbClr val="0070C0"/>
                </a:solidFill>
                <a:cs typeface="Helvetica"/>
              </a:rPr>
              <a:t>300</a:t>
            </a:r>
            <a:r>
              <a:rPr lang="en-US" i="1">
                <a:cs typeface="Helvetica"/>
              </a:rPr>
              <a:t> field if there is a </a:t>
            </a:r>
            <a:r>
              <a:rPr lang="en-US" i="1">
                <a:solidFill>
                  <a:srgbClr val="0070C0"/>
                </a:solidFill>
                <a:cs typeface="Helvetica"/>
              </a:rPr>
              <a:t>490</a:t>
            </a:r>
            <a:r>
              <a:rPr lang="en-US" i="1">
                <a:cs typeface="Helvetica"/>
              </a:rPr>
              <a:t> field (or remove it if there isn't)!</a:t>
            </a:r>
          </a:p>
          <a:p>
            <a:r>
              <a:rPr lang="en-US" sz="2600">
                <a:cs typeface="Helvetica"/>
              </a:rPr>
              <a:t>For more information on series statements, check out the May 2025 SHARE Catalogers Training Session on series</a:t>
            </a:r>
            <a:endParaRPr lang="en-US">
              <a:cs typeface="Helvetica"/>
            </a:endParaRPr>
          </a:p>
        </p:txBody>
      </p:sp>
    </p:spTree>
    <p:extLst>
      <p:ext uri="{BB962C8B-B14F-4D97-AF65-F5344CB8AC3E}">
        <p14:creationId xmlns:p14="http://schemas.microsoft.com/office/powerpoint/2010/main" val="1413024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B9640-35A8-DA40-D176-510948A8CC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A2BA25-2EC9-6FA4-FFD4-33721B057B11}"/>
              </a:ext>
            </a:extLst>
          </p:cNvPr>
          <p:cNvSpPr>
            <a:spLocks noGrp="1"/>
          </p:cNvSpPr>
          <p:nvPr>
            <p:ph type="title"/>
          </p:nvPr>
        </p:nvSpPr>
        <p:spPr/>
        <p:txBody>
          <a:bodyPr/>
          <a:lstStyle/>
          <a:p>
            <a:r>
              <a:rPr lang="en-US"/>
              <a:t>Fields of Note: 500 – General note</a:t>
            </a:r>
          </a:p>
        </p:txBody>
      </p:sp>
      <p:sp>
        <p:nvSpPr>
          <p:cNvPr id="3" name="Content Placeholder 2">
            <a:extLst>
              <a:ext uri="{FF2B5EF4-FFF2-40B4-BE49-F238E27FC236}">
                <a16:creationId xmlns:a16="http://schemas.microsoft.com/office/drawing/2014/main" id="{997EDB80-A353-903D-0FED-40596C48D214}"/>
              </a:ext>
            </a:extLst>
          </p:cNvPr>
          <p:cNvSpPr>
            <a:spLocks noGrp="1"/>
          </p:cNvSpPr>
          <p:nvPr>
            <p:ph idx="1"/>
          </p:nvPr>
        </p:nvSpPr>
        <p:spPr>
          <a:xfrm>
            <a:off x="838200" y="1995054"/>
            <a:ext cx="10515600" cy="4181908"/>
          </a:xfrm>
        </p:spPr>
        <p:txBody>
          <a:bodyPr vert="horz" lIns="91440" tIns="45720" rIns="91440" bIns="45720" rtlCol="0" anchor="t">
            <a:normAutofit/>
          </a:bodyPr>
          <a:lstStyle/>
          <a:p>
            <a:r>
              <a:rPr lang="en-US"/>
              <a:t>For board books or types of toy and movable books, include a </a:t>
            </a:r>
            <a:r>
              <a:rPr lang="en-US">
                <a:solidFill>
                  <a:srgbClr val="0070C0"/>
                </a:solidFill>
              </a:rPr>
              <a:t>500</a:t>
            </a:r>
            <a:r>
              <a:rPr lang="en-US"/>
              <a:t> note</a:t>
            </a:r>
          </a:p>
          <a:p>
            <a:pPr lvl="1"/>
            <a:r>
              <a:rPr lang="en-US">
                <a:solidFill>
                  <a:srgbClr val="0070C0"/>
                </a:solidFill>
                <a:cs typeface="Helvetica"/>
              </a:rPr>
              <a:t>500</a:t>
            </a:r>
            <a:r>
              <a:rPr lang="en-US">
                <a:cs typeface="Helvetica"/>
              </a:rPr>
              <a:t> </a:t>
            </a:r>
            <a:r>
              <a:rPr lang="en-US">
                <a:solidFill>
                  <a:srgbClr val="FF3399"/>
                </a:solidFill>
                <a:cs typeface="Helvetica"/>
              </a:rPr>
              <a:t>_ _ </a:t>
            </a:r>
            <a:r>
              <a:rPr lang="en-US">
                <a:solidFill>
                  <a:srgbClr val="00B050"/>
                </a:solidFill>
                <a:cs typeface="Helvetica"/>
              </a:rPr>
              <a:t>$a</a:t>
            </a:r>
            <a:r>
              <a:rPr lang="en-US">
                <a:solidFill>
                  <a:srgbClr val="FF3399"/>
                </a:solidFill>
                <a:cs typeface="Helvetica"/>
              </a:rPr>
              <a:t> </a:t>
            </a:r>
            <a:r>
              <a:rPr lang="en-US">
                <a:cs typeface="Helvetica"/>
              </a:rPr>
              <a:t>On board pages.</a:t>
            </a:r>
          </a:p>
          <a:p>
            <a:pPr lvl="1"/>
            <a:r>
              <a:rPr lang="en-US">
                <a:solidFill>
                  <a:srgbClr val="0070C0"/>
                </a:solidFill>
                <a:cs typeface="Helvetica"/>
              </a:rPr>
              <a:t>500</a:t>
            </a:r>
            <a:r>
              <a:rPr lang="en-US">
                <a:cs typeface="Helvetica"/>
              </a:rPr>
              <a:t> </a:t>
            </a:r>
            <a:r>
              <a:rPr lang="en-US">
                <a:solidFill>
                  <a:srgbClr val="FF3399"/>
                </a:solidFill>
                <a:cs typeface="Helvetica"/>
              </a:rPr>
              <a:t>_ _ </a:t>
            </a:r>
            <a:r>
              <a:rPr lang="en-US">
                <a:solidFill>
                  <a:srgbClr val="00B050"/>
                </a:solidFill>
                <a:cs typeface="Helvetica"/>
              </a:rPr>
              <a:t>$a </a:t>
            </a:r>
            <a:r>
              <a:rPr lang="en-US">
                <a:cs typeface="Helvetica"/>
              </a:rPr>
              <a:t>On board pages with liftable flaps.</a:t>
            </a:r>
          </a:p>
          <a:p>
            <a:pPr lvl="1"/>
            <a:r>
              <a:rPr lang="en-US">
                <a:solidFill>
                  <a:srgbClr val="0070C0"/>
                </a:solidFill>
                <a:cs typeface="Helvetica"/>
              </a:rPr>
              <a:t>500</a:t>
            </a:r>
            <a:r>
              <a:rPr lang="en-US">
                <a:cs typeface="Helvetica"/>
              </a:rPr>
              <a:t> </a:t>
            </a:r>
            <a:r>
              <a:rPr lang="en-US">
                <a:solidFill>
                  <a:srgbClr val="FF3399"/>
                </a:solidFill>
                <a:cs typeface="Helvetica"/>
              </a:rPr>
              <a:t>_ _</a:t>
            </a:r>
            <a:r>
              <a:rPr lang="en-US">
                <a:cs typeface="Helvetica"/>
              </a:rPr>
              <a:t> </a:t>
            </a:r>
            <a:r>
              <a:rPr lang="en-US">
                <a:solidFill>
                  <a:srgbClr val="00B050"/>
                </a:solidFill>
                <a:cs typeface="Helvetica"/>
              </a:rPr>
              <a:t>$a </a:t>
            </a:r>
            <a:r>
              <a:rPr lang="en-US">
                <a:cs typeface="Helvetica"/>
              </a:rPr>
              <a:t>On textured board pages.</a:t>
            </a:r>
          </a:p>
          <a:p>
            <a:pPr lvl="1"/>
            <a:r>
              <a:rPr lang="en-US">
                <a:solidFill>
                  <a:srgbClr val="0070C0"/>
                </a:solidFill>
                <a:cs typeface="Helvetica"/>
              </a:rPr>
              <a:t>500</a:t>
            </a:r>
            <a:r>
              <a:rPr lang="en-US">
                <a:cs typeface="Helvetica"/>
              </a:rPr>
              <a:t> </a:t>
            </a:r>
            <a:r>
              <a:rPr lang="en-US">
                <a:solidFill>
                  <a:srgbClr val="FF3399"/>
                </a:solidFill>
                <a:cs typeface="Helvetica"/>
              </a:rPr>
              <a:t>_ _</a:t>
            </a:r>
            <a:r>
              <a:rPr lang="en-US">
                <a:cs typeface="Helvetica"/>
              </a:rPr>
              <a:t> </a:t>
            </a:r>
            <a:r>
              <a:rPr lang="en-US">
                <a:solidFill>
                  <a:srgbClr val="00B050"/>
                </a:solidFill>
                <a:cs typeface="Helvetica"/>
              </a:rPr>
              <a:t>$a </a:t>
            </a:r>
            <a:r>
              <a:rPr lang="en-US">
                <a:cs typeface="Helvetica"/>
              </a:rPr>
              <a:t>Includes die-cut seek-and-find holes.</a:t>
            </a:r>
          </a:p>
          <a:p>
            <a:r>
              <a:rPr lang="en-US">
                <a:cs typeface="Helvetica"/>
              </a:rPr>
              <a:t>Other uses of the </a:t>
            </a:r>
            <a:r>
              <a:rPr lang="en-US">
                <a:solidFill>
                  <a:srgbClr val="0070C0"/>
                </a:solidFill>
                <a:cs typeface="Helvetica"/>
              </a:rPr>
              <a:t>500</a:t>
            </a:r>
            <a:r>
              <a:rPr lang="en-US">
                <a:cs typeface="Helvetica"/>
              </a:rPr>
              <a:t> field include statements from a title page, colophon, cover, etc.</a:t>
            </a:r>
          </a:p>
          <a:p>
            <a:pPr lvl="1"/>
            <a:endParaRPr lang="en-US">
              <a:cs typeface="Helvetica"/>
            </a:endParaRPr>
          </a:p>
          <a:p>
            <a:endParaRPr lang="en-US">
              <a:cs typeface="Helvetica"/>
            </a:endParaRPr>
          </a:p>
        </p:txBody>
      </p:sp>
    </p:spTree>
    <p:extLst>
      <p:ext uri="{BB962C8B-B14F-4D97-AF65-F5344CB8AC3E}">
        <p14:creationId xmlns:p14="http://schemas.microsoft.com/office/powerpoint/2010/main" val="6776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D52E0-7388-56F6-ED07-7DE5CEE0B9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6971D8-5765-3E6A-A342-1CBEF4EDD195}"/>
              </a:ext>
            </a:extLst>
          </p:cNvPr>
          <p:cNvSpPr>
            <a:spLocks noGrp="1"/>
          </p:cNvSpPr>
          <p:nvPr>
            <p:ph type="title"/>
          </p:nvPr>
        </p:nvSpPr>
        <p:spPr/>
        <p:txBody>
          <a:bodyPr/>
          <a:lstStyle/>
          <a:p>
            <a:r>
              <a:rPr lang="en-US"/>
              <a:t>Fields of Note: 520 – Summary, Etc.</a:t>
            </a:r>
          </a:p>
        </p:txBody>
      </p:sp>
      <p:sp>
        <p:nvSpPr>
          <p:cNvPr id="3" name="Content Placeholder 2">
            <a:extLst>
              <a:ext uri="{FF2B5EF4-FFF2-40B4-BE49-F238E27FC236}">
                <a16:creationId xmlns:a16="http://schemas.microsoft.com/office/drawing/2014/main" id="{40BFB52F-9F12-6542-8054-D7A18CE68A19}"/>
              </a:ext>
            </a:extLst>
          </p:cNvPr>
          <p:cNvSpPr>
            <a:spLocks noGrp="1"/>
          </p:cNvSpPr>
          <p:nvPr>
            <p:ph idx="1"/>
          </p:nvPr>
        </p:nvSpPr>
        <p:spPr>
          <a:xfrm>
            <a:off x="405114" y="1995054"/>
            <a:ext cx="11412637" cy="4181908"/>
          </a:xfrm>
        </p:spPr>
        <p:txBody>
          <a:bodyPr vert="horz" lIns="91440" tIns="45720" rIns="91440" bIns="45720" rtlCol="0" anchor="t">
            <a:normAutofit/>
          </a:bodyPr>
          <a:lstStyle/>
          <a:p>
            <a:pPr marL="0" indent="0">
              <a:buNone/>
            </a:pPr>
            <a:r>
              <a:rPr lang="en-US" sz="2700"/>
              <a:t>The</a:t>
            </a:r>
            <a:r>
              <a:rPr lang="en-US" sz="2700">
                <a:solidFill>
                  <a:srgbClr val="0070C0"/>
                </a:solidFill>
              </a:rPr>
              <a:t> 520 </a:t>
            </a:r>
            <a:r>
              <a:rPr lang="en-US" sz="2700"/>
              <a:t>can be used for many purposes. The main use is for a summary.</a:t>
            </a:r>
          </a:p>
          <a:p>
            <a:r>
              <a:rPr lang="en-US"/>
              <a:t>A </a:t>
            </a:r>
            <a:r>
              <a:rPr lang="en-US">
                <a:solidFill>
                  <a:srgbClr val="0070C0"/>
                </a:solidFill>
              </a:rPr>
              <a:t>520</a:t>
            </a:r>
            <a:r>
              <a:rPr lang="en-US"/>
              <a:t> </a:t>
            </a:r>
            <a:r>
              <a:rPr lang="en-US">
                <a:solidFill>
                  <a:srgbClr val="FF3399"/>
                </a:solidFill>
              </a:rPr>
              <a:t>4_ </a:t>
            </a:r>
            <a:r>
              <a:rPr lang="en-US"/>
              <a:t>can be used to advise users as to the content of the item</a:t>
            </a:r>
          </a:p>
          <a:p>
            <a:r>
              <a:rPr lang="en-US">
                <a:cs typeface="Helvetica"/>
              </a:rPr>
              <a:t>This could include warnings about aspects of the content</a:t>
            </a:r>
          </a:p>
          <a:p>
            <a:pPr lvl="1"/>
            <a:r>
              <a:rPr lang="en-US">
                <a:solidFill>
                  <a:srgbClr val="0070C0"/>
                </a:solidFill>
                <a:cs typeface="Helvetica"/>
              </a:rPr>
              <a:t>520</a:t>
            </a:r>
            <a:r>
              <a:rPr lang="en-US">
                <a:cs typeface="Helvetica"/>
              </a:rPr>
              <a:t> </a:t>
            </a:r>
            <a:r>
              <a:rPr lang="en-US">
                <a:solidFill>
                  <a:srgbClr val="FF3399"/>
                </a:solidFill>
                <a:cs typeface="Helvetica"/>
              </a:rPr>
              <a:t>4_</a:t>
            </a:r>
            <a:r>
              <a:rPr lang="en-US">
                <a:cs typeface="Helvetica"/>
              </a:rPr>
              <a:t> </a:t>
            </a:r>
            <a:r>
              <a:rPr lang="en-US">
                <a:solidFill>
                  <a:srgbClr val="00B050"/>
                </a:solidFill>
                <a:cs typeface="Helvetica"/>
              </a:rPr>
              <a:t>$a</a:t>
            </a:r>
            <a:r>
              <a:rPr lang="en-US">
                <a:cs typeface="Helvetica"/>
              </a:rPr>
              <a:t> Contains violence </a:t>
            </a:r>
            <a:r>
              <a:rPr lang="en-US">
                <a:solidFill>
                  <a:srgbClr val="00B050"/>
                </a:solidFill>
                <a:cs typeface="Helvetica"/>
              </a:rPr>
              <a:t>$c</a:t>
            </a:r>
            <a:r>
              <a:rPr lang="en-US">
                <a:cs typeface="Helvetica"/>
              </a:rPr>
              <a:t> </a:t>
            </a:r>
            <a:r>
              <a:rPr lang="en-US" err="1">
                <a:cs typeface="Helvetica"/>
              </a:rPr>
              <a:t>UnityUK</a:t>
            </a:r>
            <a:endParaRPr lang="en-US">
              <a:cs typeface="Helvetica"/>
            </a:endParaRPr>
          </a:p>
          <a:p>
            <a:pPr lvl="1"/>
            <a:r>
              <a:rPr lang="en-US">
                <a:solidFill>
                  <a:srgbClr val="0070C0"/>
                </a:solidFill>
                <a:cs typeface="Helvetica"/>
              </a:rPr>
              <a:t>520</a:t>
            </a:r>
            <a:r>
              <a:rPr lang="en-US">
                <a:cs typeface="Helvetica"/>
              </a:rPr>
              <a:t> </a:t>
            </a:r>
            <a:r>
              <a:rPr lang="en-US">
                <a:solidFill>
                  <a:srgbClr val="FF3399"/>
                </a:solidFill>
                <a:cs typeface="Helvetica"/>
              </a:rPr>
              <a:t>4_</a:t>
            </a:r>
            <a:r>
              <a:rPr lang="en-US">
                <a:cs typeface="Helvetica"/>
              </a:rPr>
              <a:t> </a:t>
            </a:r>
            <a:r>
              <a:rPr lang="en-US">
                <a:solidFill>
                  <a:srgbClr val="00B050"/>
                </a:solidFill>
                <a:cs typeface="Helvetica"/>
              </a:rPr>
              <a:t>$a</a:t>
            </a:r>
            <a:r>
              <a:rPr lang="en-US">
                <a:cs typeface="Helvetica"/>
              </a:rPr>
              <a:t> Intense sequences of adventure, violence, including frightening images </a:t>
            </a:r>
            <a:r>
              <a:rPr lang="en-US">
                <a:solidFill>
                  <a:srgbClr val="00B050"/>
                </a:solidFill>
                <a:cs typeface="Helvetica"/>
              </a:rPr>
              <a:t>$2</a:t>
            </a:r>
            <a:r>
              <a:rPr lang="en-US">
                <a:cs typeface="Helvetica"/>
              </a:rPr>
              <a:t> </a:t>
            </a:r>
            <a:r>
              <a:rPr lang="en-US" err="1">
                <a:cs typeface="Helvetica"/>
              </a:rPr>
              <a:t>mpaa</a:t>
            </a:r>
            <a:endParaRPr lang="en-US">
              <a:cs typeface="Helvetica"/>
            </a:endParaRPr>
          </a:p>
          <a:p>
            <a:r>
              <a:rPr lang="en-US">
                <a:cs typeface="Helvetica"/>
              </a:rPr>
              <a:t>It can also include age recommendations owing to safety concerns</a:t>
            </a:r>
          </a:p>
          <a:p>
            <a:pPr lvl="1"/>
            <a:r>
              <a:rPr lang="en-US">
                <a:solidFill>
                  <a:srgbClr val="0070C0"/>
                </a:solidFill>
                <a:cs typeface="Helvetica"/>
              </a:rPr>
              <a:t>520 </a:t>
            </a:r>
            <a:r>
              <a:rPr lang="en-US">
                <a:solidFill>
                  <a:srgbClr val="FF3399"/>
                </a:solidFill>
                <a:cs typeface="Helvetica"/>
              </a:rPr>
              <a:t>4_</a:t>
            </a:r>
            <a:r>
              <a:rPr lang="en-US">
                <a:cs typeface="Helvetica"/>
              </a:rPr>
              <a:t> </a:t>
            </a:r>
            <a:r>
              <a:rPr lang="en-US">
                <a:solidFill>
                  <a:srgbClr val="00B050"/>
                </a:solidFill>
                <a:cs typeface="Helvetica"/>
              </a:rPr>
              <a:t>$a</a:t>
            </a:r>
            <a:r>
              <a:rPr lang="en-US">
                <a:cs typeface="Helvetica"/>
              </a:rPr>
              <a:t> Choking hazard. Not recommended for children ages 3 and under.</a:t>
            </a:r>
          </a:p>
        </p:txBody>
      </p:sp>
    </p:spTree>
    <p:extLst>
      <p:ext uri="{BB962C8B-B14F-4D97-AF65-F5344CB8AC3E}">
        <p14:creationId xmlns:p14="http://schemas.microsoft.com/office/powerpoint/2010/main" val="418878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75E97-17D7-F808-60B9-EE3906DFD5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644272-06D6-D9F1-F358-CA6651444E08}"/>
              </a:ext>
            </a:extLst>
          </p:cNvPr>
          <p:cNvSpPr>
            <a:spLocks noGrp="1"/>
          </p:cNvSpPr>
          <p:nvPr>
            <p:ph type="title"/>
          </p:nvPr>
        </p:nvSpPr>
        <p:spPr/>
        <p:txBody>
          <a:bodyPr/>
          <a:lstStyle/>
          <a:p>
            <a:r>
              <a:rPr lang="en-US"/>
              <a:t>Fields of Note: 521 – Target Audience Note</a:t>
            </a:r>
          </a:p>
        </p:txBody>
      </p:sp>
      <p:sp>
        <p:nvSpPr>
          <p:cNvPr id="3" name="Content Placeholder 2">
            <a:extLst>
              <a:ext uri="{FF2B5EF4-FFF2-40B4-BE49-F238E27FC236}">
                <a16:creationId xmlns:a16="http://schemas.microsoft.com/office/drawing/2014/main" id="{5704413C-D56B-4E31-C8B8-0B0E79FF2867}"/>
              </a:ext>
            </a:extLst>
          </p:cNvPr>
          <p:cNvSpPr>
            <a:spLocks noGrp="1"/>
          </p:cNvSpPr>
          <p:nvPr>
            <p:ph idx="1"/>
          </p:nvPr>
        </p:nvSpPr>
        <p:spPr>
          <a:xfrm>
            <a:off x="838200" y="1995054"/>
            <a:ext cx="10515600" cy="4181908"/>
          </a:xfrm>
        </p:spPr>
        <p:txBody>
          <a:bodyPr vert="horz" lIns="91440" tIns="45720" rIns="91440" bIns="45720" rtlCol="0" anchor="t">
            <a:normAutofit fontScale="92500" lnSpcReduction="10000"/>
          </a:bodyPr>
          <a:lstStyle/>
          <a:p>
            <a:r>
              <a:rPr lang="en-US"/>
              <a:t>The first indicator is intended to control the display content preceding the note.</a:t>
            </a:r>
            <a:endParaRPr lang="en-US">
              <a:cs typeface="Helvetica"/>
            </a:endParaRPr>
          </a:p>
          <a:p>
            <a:pPr lvl="1"/>
            <a:r>
              <a:rPr lang="en-US">
                <a:cs typeface="Helvetica"/>
              </a:rPr>
              <a:t>blank – Audience</a:t>
            </a:r>
          </a:p>
          <a:p>
            <a:pPr lvl="1"/>
            <a:r>
              <a:rPr lang="en-US">
                <a:cs typeface="Helvetica"/>
              </a:rPr>
              <a:t>0 – Reading grade level</a:t>
            </a:r>
          </a:p>
          <a:p>
            <a:pPr lvl="1"/>
            <a:r>
              <a:rPr lang="en-US">
                <a:cs typeface="Helvetica"/>
              </a:rPr>
              <a:t>1 – Interest age level</a:t>
            </a:r>
          </a:p>
          <a:p>
            <a:pPr lvl="1"/>
            <a:r>
              <a:rPr lang="en-US">
                <a:cs typeface="Helvetica"/>
              </a:rPr>
              <a:t>2 – Interest grade level</a:t>
            </a:r>
          </a:p>
          <a:p>
            <a:pPr lvl="1"/>
            <a:r>
              <a:rPr lang="en-US">
                <a:cs typeface="Helvetica"/>
              </a:rPr>
              <a:t>3 – Special audience characteristics</a:t>
            </a:r>
          </a:p>
          <a:p>
            <a:pPr lvl="1"/>
            <a:r>
              <a:rPr lang="en-US">
                <a:cs typeface="Helvetica"/>
              </a:rPr>
              <a:t>4 – Motivation/interest level</a:t>
            </a:r>
          </a:p>
          <a:p>
            <a:pPr lvl="1"/>
            <a:r>
              <a:rPr lang="en-US">
                <a:cs typeface="Helvetica"/>
              </a:rPr>
              <a:t>8 – no display content generated</a:t>
            </a:r>
          </a:p>
          <a:p>
            <a:r>
              <a:rPr lang="en-US">
                <a:cs typeface="Helvetica"/>
              </a:rPr>
              <a:t>Different platforms may render that display content differently, but using these indicators make those distinctions possible</a:t>
            </a:r>
          </a:p>
        </p:txBody>
      </p:sp>
    </p:spTree>
    <p:extLst>
      <p:ext uri="{BB962C8B-B14F-4D97-AF65-F5344CB8AC3E}">
        <p14:creationId xmlns:p14="http://schemas.microsoft.com/office/powerpoint/2010/main" val="972127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97A00-50FD-8A7C-A5FB-9456E890C5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717C94-D029-0E2D-81BB-EEF11B9513BF}"/>
              </a:ext>
            </a:extLst>
          </p:cNvPr>
          <p:cNvSpPr>
            <a:spLocks noGrp="1"/>
          </p:cNvSpPr>
          <p:nvPr>
            <p:ph type="title"/>
          </p:nvPr>
        </p:nvSpPr>
        <p:spPr/>
        <p:txBody>
          <a:bodyPr/>
          <a:lstStyle/>
          <a:p>
            <a:r>
              <a:rPr lang="en-US"/>
              <a:t>Fields of Note: 526 – Study Program Information Note</a:t>
            </a:r>
          </a:p>
        </p:txBody>
      </p:sp>
      <p:sp>
        <p:nvSpPr>
          <p:cNvPr id="7" name="Content Placeholder 2">
            <a:extLst>
              <a:ext uri="{FF2B5EF4-FFF2-40B4-BE49-F238E27FC236}">
                <a16:creationId xmlns:a16="http://schemas.microsoft.com/office/drawing/2014/main" id="{4F16F431-7D12-7A0B-F9A9-5E2C206AA5CF}"/>
              </a:ext>
            </a:extLst>
          </p:cNvPr>
          <p:cNvSpPr>
            <a:spLocks noGrp="1"/>
          </p:cNvSpPr>
          <p:nvPr>
            <p:ph idx="1"/>
          </p:nvPr>
        </p:nvSpPr>
        <p:spPr>
          <a:xfrm>
            <a:off x="147484" y="1995054"/>
            <a:ext cx="11809165" cy="4181908"/>
          </a:xfrm>
        </p:spPr>
        <p:txBody>
          <a:bodyPr vert="horz" lIns="91440" tIns="45720" rIns="91440" bIns="45720" rtlCol="0" anchor="t">
            <a:normAutofit/>
          </a:bodyPr>
          <a:lstStyle/>
          <a:p>
            <a:r>
              <a:rPr lang="en-US" b="0" i="0">
                <a:effectLst/>
                <a:latin typeface="Arial" panose="020B0604020202020204" pitchFamily="34" charset="0"/>
              </a:rPr>
              <a:t>Use field </a:t>
            </a:r>
            <a:r>
              <a:rPr lang="en-US" b="0" i="0">
                <a:solidFill>
                  <a:srgbClr val="0070C0"/>
                </a:solidFill>
                <a:effectLst/>
                <a:latin typeface="Arial" panose="020B0604020202020204" pitchFamily="34" charset="0"/>
              </a:rPr>
              <a:t>526</a:t>
            </a:r>
            <a:r>
              <a:rPr lang="en-US" b="0" i="0">
                <a:effectLst/>
                <a:latin typeface="Arial" panose="020B0604020202020204" pitchFamily="34" charset="0"/>
              </a:rPr>
              <a:t> primarily for formal curriculum-based study or reading programs</a:t>
            </a:r>
          </a:p>
          <a:p>
            <a:pPr lvl="1"/>
            <a:r>
              <a:rPr lang="en-US">
                <a:solidFill>
                  <a:srgbClr val="0070C0"/>
                </a:solidFill>
                <a:cs typeface="Helvetica"/>
              </a:rPr>
              <a:t>526</a:t>
            </a:r>
            <a:r>
              <a:rPr lang="en-US">
                <a:cs typeface="Helvetica"/>
              </a:rPr>
              <a:t> </a:t>
            </a:r>
            <a:r>
              <a:rPr lang="en-US">
                <a:solidFill>
                  <a:srgbClr val="FF3399"/>
                </a:solidFill>
                <a:cs typeface="Helvetica"/>
              </a:rPr>
              <a:t>0_</a:t>
            </a:r>
            <a:r>
              <a:rPr lang="en-US">
                <a:cs typeface="Helvetica"/>
              </a:rPr>
              <a:t> </a:t>
            </a:r>
            <a:r>
              <a:rPr lang="en-US">
                <a:solidFill>
                  <a:srgbClr val="00B050"/>
                </a:solidFill>
                <a:cs typeface="Helvetica"/>
              </a:rPr>
              <a:t>$a </a:t>
            </a:r>
            <a:r>
              <a:rPr lang="en-US">
                <a:cs typeface="Helvetica"/>
              </a:rPr>
              <a:t>Scholastic Reading Counts </a:t>
            </a:r>
            <a:r>
              <a:rPr lang="en-US">
                <a:solidFill>
                  <a:srgbClr val="00B050"/>
                </a:solidFill>
                <a:cs typeface="Helvetica"/>
              </a:rPr>
              <a:t>$c </a:t>
            </a:r>
            <a:r>
              <a:rPr lang="en-US">
                <a:cs typeface="Helvetica"/>
              </a:rPr>
              <a:t>4.9 </a:t>
            </a:r>
            <a:r>
              <a:rPr lang="en-US">
                <a:solidFill>
                  <a:srgbClr val="00B050"/>
                </a:solidFill>
                <a:cs typeface="Helvetica"/>
              </a:rPr>
              <a:t>$d </a:t>
            </a:r>
            <a:r>
              <a:rPr lang="en-US">
                <a:cs typeface="Helvetica"/>
              </a:rPr>
              <a:t>6.0</a:t>
            </a:r>
          </a:p>
          <a:p>
            <a:pPr lvl="1"/>
            <a:r>
              <a:rPr lang="en-US">
                <a:solidFill>
                  <a:srgbClr val="0070C0"/>
                </a:solidFill>
                <a:cs typeface="Helvetica"/>
              </a:rPr>
              <a:t>526</a:t>
            </a:r>
            <a:r>
              <a:rPr lang="en-US">
                <a:cs typeface="Helvetica"/>
              </a:rPr>
              <a:t> </a:t>
            </a:r>
            <a:r>
              <a:rPr lang="en-US">
                <a:solidFill>
                  <a:srgbClr val="FF3399"/>
                </a:solidFill>
                <a:cs typeface="Helvetica"/>
              </a:rPr>
              <a:t>0_ </a:t>
            </a:r>
            <a:r>
              <a:rPr lang="en-US">
                <a:solidFill>
                  <a:srgbClr val="00B050"/>
                </a:solidFill>
                <a:cs typeface="Helvetica"/>
              </a:rPr>
              <a:t>$a </a:t>
            </a:r>
            <a:r>
              <a:rPr lang="en-US">
                <a:cs typeface="Helvetica"/>
              </a:rPr>
              <a:t>Accelerated Reader/Advantage Learning Systems </a:t>
            </a:r>
            <a:r>
              <a:rPr lang="en-US">
                <a:solidFill>
                  <a:srgbClr val="00B050"/>
                </a:solidFill>
                <a:cs typeface="Helvetica"/>
              </a:rPr>
              <a:t>$b </a:t>
            </a:r>
            <a:r>
              <a:rPr lang="en-US">
                <a:cs typeface="Helvetica"/>
              </a:rPr>
              <a:t>5.0 </a:t>
            </a:r>
            <a:r>
              <a:rPr lang="en-US">
                <a:solidFill>
                  <a:srgbClr val="00B050"/>
                </a:solidFill>
                <a:cs typeface="Helvetica"/>
              </a:rPr>
              <a:t>$c </a:t>
            </a:r>
            <a:r>
              <a:rPr lang="en-US">
                <a:cs typeface="Helvetica"/>
              </a:rPr>
              <a:t>4.0 </a:t>
            </a:r>
            <a:r>
              <a:rPr lang="en-US">
                <a:solidFill>
                  <a:srgbClr val="00B050"/>
                </a:solidFill>
                <a:cs typeface="Helvetica"/>
              </a:rPr>
              <a:t>$d </a:t>
            </a:r>
            <a:r>
              <a:rPr lang="en-US">
                <a:cs typeface="Helvetica"/>
              </a:rPr>
              <a:t>75</a:t>
            </a:r>
          </a:p>
          <a:p>
            <a:r>
              <a:rPr lang="en-US">
                <a:cs typeface="Helvetica"/>
              </a:rPr>
              <a:t>When you encounter these in a record, you can retain the information (as long as it’s not contradicted by the item in hand)</a:t>
            </a:r>
          </a:p>
        </p:txBody>
      </p:sp>
    </p:spTree>
    <p:extLst>
      <p:ext uri="{BB962C8B-B14F-4D97-AF65-F5344CB8AC3E}">
        <p14:creationId xmlns:p14="http://schemas.microsoft.com/office/powerpoint/2010/main" val="3886326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E297E-9BCE-9314-02D1-D4EAB3E8F0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97D9D8-A7ED-BDA0-ADE5-F10D5DB740DE}"/>
              </a:ext>
            </a:extLst>
          </p:cNvPr>
          <p:cNvSpPr>
            <a:spLocks noGrp="1"/>
          </p:cNvSpPr>
          <p:nvPr>
            <p:ph type="title"/>
          </p:nvPr>
        </p:nvSpPr>
        <p:spPr/>
        <p:txBody>
          <a:bodyPr/>
          <a:lstStyle/>
          <a:p>
            <a:r>
              <a:rPr lang="en-US"/>
              <a:t>Fields of Note: 588 – Source of Description Note</a:t>
            </a:r>
          </a:p>
        </p:txBody>
      </p:sp>
      <p:sp>
        <p:nvSpPr>
          <p:cNvPr id="6" name="Content Placeholder 2">
            <a:extLst>
              <a:ext uri="{FF2B5EF4-FFF2-40B4-BE49-F238E27FC236}">
                <a16:creationId xmlns:a16="http://schemas.microsoft.com/office/drawing/2014/main" id="{801C8D14-A21B-8F7E-D92F-FB7E5E869A80}"/>
              </a:ext>
            </a:extLst>
          </p:cNvPr>
          <p:cNvSpPr>
            <a:spLocks noGrp="1"/>
          </p:cNvSpPr>
          <p:nvPr>
            <p:ph idx="1"/>
          </p:nvPr>
        </p:nvSpPr>
        <p:spPr>
          <a:xfrm>
            <a:off x="838200" y="1995054"/>
            <a:ext cx="10515600" cy="4181908"/>
          </a:xfrm>
        </p:spPr>
        <p:txBody>
          <a:bodyPr vert="horz" lIns="91440" tIns="45720" rIns="91440" bIns="45720" rtlCol="0" anchor="t">
            <a:normAutofit/>
          </a:bodyPr>
          <a:lstStyle/>
          <a:p>
            <a:r>
              <a:rPr lang="en-US"/>
              <a:t>Some board books and picture books do not contain a title page, but rather present title and statement of responsibility information only on the cover</a:t>
            </a:r>
          </a:p>
          <a:p>
            <a:r>
              <a:rPr lang="en-US"/>
              <a:t>Use</a:t>
            </a:r>
            <a:r>
              <a:rPr lang="en-US">
                <a:cs typeface="Helvetica"/>
              </a:rPr>
              <a:t> a </a:t>
            </a:r>
            <a:r>
              <a:rPr lang="en-US">
                <a:solidFill>
                  <a:srgbClr val="0070C0"/>
                </a:solidFill>
                <a:cs typeface="Helvetica"/>
              </a:rPr>
              <a:t>588</a:t>
            </a:r>
            <a:r>
              <a:rPr lang="en-US">
                <a:cs typeface="Helvetica"/>
              </a:rPr>
              <a:t> </a:t>
            </a:r>
            <a:r>
              <a:rPr lang="en-US">
                <a:solidFill>
                  <a:srgbClr val="FF3399"/>
                </a:solidFill>
                <a:cs typeface="Helvetica"/>
              </a:rPr>
              <a:t>0_ </a:t>
            </a:r>
            <a:r>
              <a:rPr lang="en-US">
                <a:cs typeface="Helvetica"/>
              </a:rPr>
              <a:t>note to identify where that information is located</a:t>
            </a:r>
            <a:endParaRPr lang="en-US"/>
          </a:p>
          <a:p>
            <a:pPr lvl="1"/>
            <a:r>
              <a:rPr lang="en-US">
                <a:solidFill>
                  <a:srgbClr val="0070C0"/>
                </a:solidFill>
                <a:cs typeface="Helvetica"/>
              </a:rPr>
              <a:t>588</a:t>
            </a:r>
            <a:r>
              <a:rPr lang="en-US">
                <a:cs typeface="Helvetica"/>
              </a:rPr>
              <a:t> </a:t>
            </a:r>
            <a:r>
              <a:rPr lang="en-US">
                <a:solidFill>
                  <a:srgbClr val="FF3399"/>
                </a:solidFill>
                <a:cs typeface="Helvetica"/>
              </a:rPr>
              <a:t>0_</a:t>
            </a:r>
            <a:r>
              <a:rPr lang="en-US">
                <a:cs typeface="Helvetica"/>
              </a:rPr>
              <a:t> </a:t>
            </a:r>
            <a:r>
              <a:rPr lang="en-US">
                <a:solidFill>
                  <a:srgbClr val="00B050"/>
                </a:solidFill>
                <a:cs typeface="Helvetica"/>
              </a:rPr>
              <a:t>$a</a:t>
            </a:r>
            <a:r>
              <a:rPr lang="en-US">
                <a:cs typeface="Helvetica"/>
              </a:rPr>
              <a:t> Title and statement of responsibility from cover.</a:t>
            </a:r>
          </a:p>
          <a:p>
            <a:pPr lvl="1"/>
            <a:r>
              <a:rPr lang="en-US">
                <a:solidFill>
                  <a:srgbClr val="0070C0"/>
                </a:solidFill>
                <a:cs typeface="Helvetica"/>
              </a:rPr>
              <a:t>588 </a:t>
            </a:r>
            <a:r>
              <a:rPr lang="en-US">
                <a:solidFill>
                  <a:srgbClr val="FF3399"/>
                </a:solidFill>
                <a:cs typeface="Helvetica"/>
              </a:rPr>
              <a:t>0_</a:t>
            </a:r>
            <a:r>
              <a:rPr lang="en-US">
                <a:cs typeface="Helvetica"/>
              </a:rPr>
              <a:t> </a:t>
            </a:r>
            <a:r>
              <a:rPr lang="en-US">
                <a:solidFill>
                  <a:srgbClr val="00B050"/>
                </a:solidFill>
                <a:cs typeface="Helvetica"/>
              </a:rPr>
              <a:t>$a</a:t>
            </a:r>
            <a:r>
              <a:rPr lang="en-US">
                <a:cs typeface="Helvetica"/>
              </a:rPr>
              <a:t> Statement of responsibility from cover.</a:t>
            </a:r>
          </a:p>
          <a:p>
            <a:pPr lvl="1"/>
            <a:r>
              <a:rPr lang="en-US">
                <a:solidFill>
                  <a:srgbClr val="0070C0"/>
                </a:solidFill>
                <a:cs typeface="Helvetica"/>
              </a:rPr>
              <a:t>588</a:t>
            </a:r>
            <a:r>
              <a:rPr lang="en-US">
                <a:cs typeface="Helvetica"/>
              </a:rPr>
              <a:t> </a:t>
            </a:r>
            <a:r>
              <a:rPr lang="en-US">
                <a:solidFill>
                  <a:srgbClr val="FF3399"/>
                </a:solidFill>
                <a:cs typeface="Helvetica"/>
              </a:rPr>
              <a:t>0_ </a:t>
            </a:r>
            <a:r>
              <a:rPr lang="en-US">
                <a:solidFill>
                  <a:srgbClr val="00B050"/>
                </a:solidFill>
                <a:cs typeface="Helvetica"/>
              </a:rPr>
              <a:t>$a </a:t>
            </a:r>
            <a:r>
              <a:rPr lang="en-US">
                <a:cs typeface="Helvetica"/>
              </a:rPr>
              <a:t>Part of statement of responsibility taken from cover.</a:t>
            </a:r>
          </a:p>
        </p:txBody>
      </p:sp>
    </p:spTree>
    <p:extLst>
      <p:ext uri="{BB962C8B-B14F-4D97-AF65-F5344CB8AC3E}">
        <p14:creationId xmlns:p14="http://schemas.microsoft.com/office/powerpoint/2010/main" val="1419569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B9B7-85B3-EFA2-4099-FFEB83A25A2A}"/>
              </a:ext>
            </a:extLst>
          </p:cNvPr>
          <p:cNvSpPr>
            <a:spLocks noGrp="1"/>
          </p:cNvSpPr>
          <p:nvPr>
            <p:ph type="title"/>
          </p:nvPr>
        </p:nvSpPr>
        <p:spPr/>
        <p:txBody>
          <a:bodyPr>
            <a:normAutofit fontScale="90000"/>
          </a:bodyPr>
          <a:lstStyle/>
          <a:p>
            <a:r>
              <a:rPr lang="en-US"/>
              <a:t>Fields of Note: 650, 651 - Subject Headings </a:t>
            </a:r>
            <a:br>
              <a:rPr lang="en-US"/>
            </a:br>
            <a:r>
              <a:rPr lang="en-US" sz="3600"/>
              <a:t>What a book is </a:t>
            </a:r>
            <a:r>
              <a:rPr lang="en-US" sz="3600" i="1"/>
              <a:t>ABOUT</a:t>
            </a:r>
            <a:r>
              <a:rPr lang="en-US" sz="3600"/>
              <a:t> rather than what a book </a:t>
            </a:r>
            <a:r>
              <a:rPr lang="en-US" sz="3600" i="1"/>
              <a:t>IS</a:t>
            </a:r>
            <a:endParaRPr lang="en-US" i="1"/>
          </a:p>
        </p:txBody>
      </p:sp>
      <p:sp>
        <p:nvSpPr>
          <p:cNvPr id="3" name="Content Placeholder 2">
            <a:extLst>
              <a:ext uri="{FF2B5EF4-FFF2-40B4-BE49-F238E27FC236}">
                <a16:creationId xmlns:a16="http://schemas.microsoft.com/office/drawing/2014/main" id="{A93B3682-DCEB-8B1E-B47B-46576EB45D97}"/>
              </a:ext>
            </a:extLst>
          </p:cNvPr>
          <p:cNvSpPr>
            <a:spLocks noGrp="1"/>
          </p:cNvSpPr>
          <p:nvPr>
            <p:ph idx="1"/>
          </p:nvPr>
        </p:nvSpPr>
        <p:spPr/>
        <p:txBody>
          <a:bodyPr>
            <a:normAutofit/>
          </a:bodyPr>
          <a:lstStyle/>
          <a:p>
            <a:r>
              <a:rPr lang="en-US"/>
              <a:t>Adult and Children’s Headings</a:t>
            </a:r>
          </a:p>
          <a:p>
            <a:pPr lvl="1"/>
            <a:r>
              <a:rPr lang="en-US"/>
              <a:t>Library of Congress has both adult and children’s subject headings</a:t>
            </a:r>
          </a:p>
          <a:p>
            <a:pPr lvl="2"/>
            <a:r>
              <a:rPr lang="en-US"/>
              <a:t>A majority of the time, the headings are the same</a:t>
            </a:r>
          </a:p>
          <a:p>
            <a:pPr lvl="3"/>
            <a:r>
              <a:rPr lang="en-US"/>
              <a:t>Adult heading:</a:t>
            </a:r>
            <a:r>
              <a:rPr lang="en-US">
                <a:solidFill>
                  <a:srgbClr val="0070C0"/>
                </a:solidFill>
              </a:rPr>
              <a:t> 650 </a:t>
            </a:r>
            <a:r>
              <a:rPr lang="en-US">
                <a:solidFill>
                  <a:srgbClr val="FF3399"/>
                </a:solidFill>
              </a:rPr>
              <a:t>_0 </a:t>
            </a:r>
            <a:r>
              <a:rPr lang="en-US">
                <a:solidFill>
                  <a:srgbClr val="00B050"/>
                </a:solidFill>
              </a:rPr>
              <a:t>$a </a:t>
            </a:r>
            <a:r>
              <a:rPr lang="en-US"/>
              <a:t>Dinosaurs </a:t>
            </a:r>
            <a:r>
              <a:rPr lang="en-US">
                <a:solidFill>
                  <a:srgbClr val="00B050"/>
                </a:solidFill>
              </a:rPr>
              <a:t>$v </a:t>
            </a:r>
            <a:r>
              <a:rPr lang="en-US"/>
              <a:t>Juvenile fiction.</a:t>
            </a:r>
          </a:p>
          <a:p>
            <a:pPr lvl="3"/>
            <a:r>
              <a:rPr lang="en-US"/>
              <a:t>Children’s heading: </a:t>
            </a:r>
            <a:r>
              <a:rPr lang="en-US">
                <a:solidFill>
                  <a:srgbClr val="0070C0"/>
                </a:solidFill>
              </a:rPr>
              <a:t>650</a:t>
            </a:r>
            <a:r>
              <a:rPr lang="en-US"/>
              <a:t> </a:t>
            </a:r>
            <a:r>
              <a:rPr lang="en-US">
                <a:solidFill>
                  <a:srgbClr val="FF3399"/>
                </a:solidFill>
              </a:rPr>
              <a:t>_1 </a:t>
            </a:r>
            <a:r>
              <a:rPr lang="en-US">
                <a:solidFill>
                  <a:srgbClr val="00B050"/>
                </a:solidFill>
              </a:rPr>
              <a:t>$a </a:t>
            </a:r>
            <a:r>
              <a:rPr lang="en-US"/>
              <a:t>Dinosaurs </a:t>
            </a:r>
            <a:r>
              <a:rPr lang="en-US">
                <a:solidFill>
                  <a:srgbClr val="00B050"/>
                </a:solidFill>
              </a:rPr>
              <a:t>$v </a:t>
            </a:r>
            <a:r>
              <a:rPr lang="en-US"/>
              <a:t>Fiction. </a:t>
            </a:r>
            <a:br>
              <a:rPr lang="en-US"/>
            </a:br>
            <a:endParaRPr lang="en-US"/>
          </a:p>
          <a:p>
            <a:pPr lvl="1"/>
            <a:r>
              <a:rPr lang="en-US"/>
              <a:t>In some instances, the children’s subject heading will be different than its adult counterpart </a:t>
            </a:r>
          </a:p>
          <a:p>
            <a:pPr lvl="2"/>
            <a:r>
              <a:rPr lang="en-US"/>
              <a:t>Use both headings in these instances for searchability purposes</a:t>
            </a:r>
          </a:p>
          <a:p>
            <a:pPr lvl="3"/>
            <a:r>
              <a:rPr lang="en-US"/>
              <a:t>Adult heading: </a:t>
            </a:r>
            <a:r>
              <a:rPr lang="en-US">
                <a:solidFill>
                  <a:srgbClr val="0070C0"/>
                </a:solidFill>
              </a:rPr>
              <a:t>650</a:t>
            </a:r>
            <a:r>
              <a:rPr lang="en-US"/>
              <a:t> </a:t>
            </a:r>
            <a:r>
              <a:rPr lang="en-US">
                <a:solidFill>
                  <a:srgbClr val="FF3399"/>
                </a:solidFill>
              </a:rPr>
              <a:t>_0 </a:t>
            </a:r>
            <a:r>
              <a:rPr lang="en-US">
                <a:solidFill>
                  <a:srgbClr val="00B050"/>
                </a:solidFill>
              </a:rPr>
              <a:t>$a </a:t>
            </a:r>
            <a:r>
              <a:rPr lang="en-US"/>
              <a:t>Infants </a:t>
            </a:r>
            <a:r>
              <a:rPr lang="en-US">
                <a:solidFill>
                  <a:srgbClr val="00B050"/>
                </a:solidFill>
              </a:rPr>
              <a:t>$v </a:t>
            </a:r>
            <a:r>
              <a:rPr lang="en-US"/>
              <a:t>Juvenile fiction.</a:t>
            </a:r>
          </a:p>
          <a:p>
            <a:pPr lvl="3"/>
            <a:r>
              <a:rPr lang="en-US"/>
              <a:t>Juvenile heading: </a:t>
            </a:r>
            <a:r>
              <a:rPr lang="en-US">
                <a:solidFill>
                  <a:srgbClr val="0070C0"/>
                </a:solidFill>
              </a:rPr>
              <a:t>650</a:t>
            </a:r>
            <a:r>
              <a:rPr lang="en-US"/>
              <a:t> </a:t>
            </a:r>
            <a:r>
              <a:rPr lang="en-US">
                <a:solidFill>
                  <a:srgbClr val="FF3399"/>
                </a:solidFill>
              </a:rPr>
              <a:t>_1 </a:t>
            </a:r>
            <a:r>
              <a:rPr lang="en-US">
                <a:solidFill>
                  <a:srgbClr val="00B050"/>
                </a:solidFill>
              </a:rPr>
              <a:t>$a </a:t>
            </a:r>
            <a:r>
              <a:rPr lang="en-US"/>
              <a:t>Babies </a:t>
            </a:r>
            <a:r>
              <a:rPr lang="en-US">
                <a:solidFill>
                  <a:srgbClr val="00B050"/>
                </a:solidFill>
              </a:rPr>
              <a:t>$v </a:t>
            </a:r>
            <a:r>
              <a:rPr lang="en-US"/>
              <a:t>Fiction.</a:t>
            </a:r>
          </a:p>
          <a:p>
            <a:pPr lvl="2"/>
            <a:endParaRPr lang="en-US"/>
          </a:p>
        </p:txBody>
      </p:sp>
    </p:spTree>
    <p:extLst>
      <p:ext uri="{BB962C8B-B14F-4D97-AF65-F5344CB8AC3E}">
        <p14:creationId xmlns:p14="http://schemas.microsoft.com/office/powerpoint/2010/main" val="1063399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C73CB-9638-90F7-3CB2-E94618392B88}"/>
              </a:ext>
            </a:extLst>
          </p:cNvPr>
          <p:cNvSpPr>
            <a:spLocks noGrp="1"/>
          </p:cNvSpPr>
          <p:nvPr>
            <p:ph type="title"/>
          </p:nvPr>
        </p:nvSpPr>
        <p:spPr/>
        <p:txBody>
          <a:bodyPr>
            <a:normAutofit/>
          </a:bodyPr>
          <a:lstStyle/>
          <a:p>
            <a:r>
              <a:rPr lang="en-US">
                <a:ea typeface="+mj-lt"/>
                <a:cs typeface="+mj-lt"/>
              </a:rPr>
              <a:t>Fields of Note: 655 - Genre</a:t>
            </a:r>
            <a:r>
              <a:rPr lang="en-US"/>
              <a:t> Headings</a:t>
            </a:r>
            <a:br>
              <a:rPr lang="en-US"/>
            </a:br>
            <a:r>
              <a:rPr lang="en-US" sz="3200"/>
              <a:t>What a book </a:t>
            </a:r>
            <a:r>
              <a:rPr lang="en-US" sz="3200" i="1"/>
              <a:t>IS</a:t>
            </a:r>
            <a:r>
              <a:rPr lang="en-US" sz="3200"/>
              <a:t> rather than what a book is about</a:t>
            </a:r>
            <a:endParaRPr lang="en-US"/>
          </a:p>
        </p:txBody>
      </p:sp>
      <p:sp>
        <p:nvSpPr>
          <p:cNvPr id="3" name="Content Placeholder 2">
            <a:extLst>
              <a:ext uri="{FF2B5EF4-FFF2-40B4-BE49-F238E27FC236}">
                <a16:creationId xmlns:a16="http://schemas.microsoft.com/office/drawing/2014/main" id="{FCB65E26-F9DE-A54E-ACDB-81D419BFF5E3}"/>
              </a:ext>
            </a:extLst>
          </p:cNvPr>
          <p:cNvSpPr>
            <a:spLocks noGrp="1"/>
          </p:cNvSpPr>
          <p:nvPr>
            <p:ph idx="1"/>
          </p:nvPr>
        </p:nvSpPr>
        <p:spPr/>
        <p:txBody>
          <a:bodyPr>
            <a:normAutofit fontScale="85000" lnSpcReduction="20000"/>
          </a:bodyPr>
          <a:lstStyle/>
          <a:p>
            <a:r>
              <a:rPr lang="en-US"/>
              <a:t>Common Genre Headings:</a:t>
            </a:r>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Picture books.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Board books.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Toy and movable books.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Illustrated works.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Lift-the-flap books.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Pop-up books.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Textured books.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Upside-down books.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High interest-low vocabulary books.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Science fiction. </a:t>
            </a:r>
            <a:r>
              <a:rPr lang="en-US">
                <a:solidFill>
                  <a:srgbClr val="00B050"/>
                </a:solidFill>
              </a:rPr>
              <a:t>$2 </a:t>
            </a:r>
            <a:r>
              <a:rPr lang="en-US" err="1"/>
              <a:t>lcgft</a:t>
            </a:r>
            <a:endParaRPr lang="en-US"/>
          </a:p>
          <a:p>
            <a:pPr lvl="1"/>
            <a:r>
              <a:rPr lang="en-US">
                <a:solidFill>
                  <a:srgbClr val="0070C0"/>
                </a:solidFill>
              </a:rPr>
              <a:t>655</a:t>
            </a:r>
            <a:r>
              <a:rPr lang="en-US"/>
              <a:t> </a:t>
            </a:r>
            <a:r>
              <a:rPr lang="en-US">
                <a:solidFill>
                  <a:srgbClr val="FF3399"/>
                </a:solidFill>
              </a:rPr>
              <a:t>_7 </a:t>
            </a:r>
            <a:r>
              <a:rPr lang="en-US">
                <a:solidFill>
                  <a:srgbClr val="00B050"/>
                </a:solidFill>
              </a:rPr>
              <a:t>$a </a:t>
            </a:r>
            <a:r>
              <a:rPr lang="en-US"/>
              <a:t>Animal fiction. </a:t>
            </a:r>
            <a:r>
              <a:rPr lang="en-US">
                <a:solidFill>
                  <a:srgbClr val="00B050"/>
                </a:solidFill>
              </a:rPr>
              <a:t>$2 </a:t>
            </a:r>
            <a:r>
              <a:rPr lang="en-US" err="1"/>
              <a:t>lcgft</a:t>
            </a:r>
            <a:endParaRPr lang="en-US"/>
          </a:p>
          <a:p>
            <a:pPr marL="457200" lvl="1" indent="0">
              <a:buNone/>
            </a:pPr>
            <a:r>
              <a:rPr lang="en-US" sz="1600"/>
              <a:t>*This list is non-exhaustive. There are a TON of genre headings available for use!</a:t>
            </a:r>
          </a:p>
          <a:p>
            <a:pPr lvl="1"/>
            <a:endParaRPr lang="en-US"/>
          </a:p>
          <a:p>
            <a:pPr lvl="1"/>
            <a:endParaRPr lang="en-US"/>
          </a:p>
        </p:txBody>
      </p:sp>
    </p:spTree>
    <p:extLst>
      <p:ext uri="{BB962C8B-B14F-4D97-AF65-F5344CB8AC3E}">
        <p14:creationId xmlns:p14="http://schemas.microsoft.com/office/powerpoint/2010/main" val="3538680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5F67F-F5E2-B1F7-1FA5-E75F8EADE1B7}"/>
              </a:ext>
            </a:extLst>
          </p:cNvPr>
          <p:cNvSpPr>
            <a:spLocks noGrp="1"/>
          </p:cNvSpPr>
          <p:nvPr>
            <p:ph type="title"/>
          </p:nvPr>
        </p:nvSpPr>
        <p:spPr/>
        <p:txBody>
          <a:bodyPr/>
          <a:lstStyle/>
          <a:p>
            <a:r>
              <a:rPr lang="en-US"/>
              <a:t>Introduction</a:t>
            </a:r>
          </a:p>
        </p:txBody>
      </p:sp>
      <p:sp>
        <p:nvSpPr>
          <p:cNvPr id="3" name="Text Placeholder 2">
            <a:extLst>
              <a:ext uri="{FF2B5EF4-FFF2-40B4-BE49-F238E27FC236}">
                <a16:creationId xmlns:a16="http://schemas.microsoft.com/office/drawing/2014/main" id="{80CFB492-CBA5-4D77-ED6D-893E72F15866}"/>
              </a:ext>
            </a:extLst>
          </p:cNvPr>
          <p:cNvSpPr>
            <a:spLocks noGrp="1"/>
          </p:cNvSpPr>
          <p:nvPr>
            <p:ph type="body" idx="1"/>
          </p:nvPr>
        </p:nvSpPr>
        <p:spPr/>
        <p:txBody>
          <a:bodyPr/>
          <a:lstStyle/>
          <a:p>
            <a:r>
              <a:rPr lang="en-US"/>
              <a:t>General cataloging, subject headings, genre headings, and more</a:t>
            </a:r>
          </a:p>
        </p:txBody>
      </p:sp>
    </p:spTree>
    <p:extLst>
      <p:ext uri="{BB962C8B-B14F-4D97-AF65-F5344CB8AC3E}">
        <p14:creationId xmlns:p14="http://schemas.microsoft.com/office/powerpoint/2010/main" val="1107505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42D56-E6C9-9707-3B07-5845C2A79C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DAD98-5EB9-AFED-3D90-115695A1AD87}"/>
              </a:ext>
            </a:extLst>
          </p:cNvPr>
          <p:cNvSpPr>
            <a:spLocks noGrp="1"/>
          </p:cNvSpPr>
          <p:nvPr>
            <p:ph type="title"/>
          </p:nvPr>
        </p:nvSpPr>
        <p:spPr/>
        <p:txBody>
          <a:bodyPr/>
          <a:lstStyle/>
          <a:p>
            <a:r>
              <a:rPr lang="en-US"/>
              <a:t>Local Policies</a:t>
            </a:r>
          </a:p>
        </p:txBody>
      </p:sp>
      <p:sp>
        <p:nvSpPr>
          <p:cNvPr id="3" name="Text Placeholder 2">
            <a:extLst>
              <a:ext uri="{FF2B5EF4-FFF2-40B4-BE49-F238E27FC236}">
                <a16:creationId xmlns:a16="http://schemas.microsoft.com/office/drawing/2014/main" id="{F2F08789-7FCE-EFA4-D4B9-811C44B06B49}"/>
              </a:ext>
            </a:extLst>
          </p:cNvPr>
          <p:cNvSpPr>
            <a:spLocks noGrp="1"/>
          </p:cNvSpPr>
          <p:nvPr>
            <p:ph type="body" idx="1"/>
          </p:nvPr>
        </p:nvSpPr>
        <p:spPr/>
        <p:txBody>
          <a:bodyPr/>
          <a:lstStyle/>
          <a:p>
            <a:r>
              <a:rPr lang="en-US"/>
              <a:t>Subject headings, genre headings, and more</a:t>
            </a:r>
          </a:p>
        </p:txBody>
      </p:sp>
    </p:spTree>
    <p:extLst>
      <p:ext uri="{BB962C8B-B14F-4D97-AF65-F5344CB8AC3E}">
        <p14:creationId xmlns:p14="http://schemas.microsoft.com/office/powerpoint/2010/main" val="1570830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5772B-495C-3D73-790D-557505A6C879}"/>
              </a:ext>
            </a:extLst>
          </p:cNvPr>
          <p:cNvSpPr>
            <a:spLocks noGrp="1"/>
          </p:cNvSpPr>
          <p:nvPr>
            <p:ph type="title"/>
          </p:nvPr>
        </p:nvSpPr>
        <p:spPr/>
        <p:txBody>
          <a:bodyPr/>
          <a:lstStyle/>
          <a:p>
            <a:r>
              <a:rPr lang="en-US"/>
              <a:t>Children’s Subject Headings</a:t>
            </a:r>
          </a:p>
        </p:txBody>
      </p:sp>
      <p:sp>
        <p:nvSpPr>
          <p:cNvPr id="3" name="Content Placeholder 2">
            <a:extLst>
              <a:ext uri="{FF2B5EF4-FFF2-40B4-BE49-F238E27FC236}">
                <a16:creationId xmlns:a16="http://schemas.microsoft.com/office/drawing/2014/main" id="{FBD92BD3-13EB-7D6A-951B-70F4EEEF99B4}"/>
              </a:ext>
            </a:extLst>
          </p:cNvPr>
          <p:cNvSpPr>
            <a:spLocks noGrp="1"/>
          </p:cNvSpPr>
          <p:nvPr>
            <p:ph idx="1"/>
          </p:nvPr>
        </p:nvSpPr>
        <p:spPr>
          <a:xfrm>
            <a:off x="838200" y="1870911"/>
            <a:ext cx="10515600" cy="4584031"/>
          </a:xfrm>
        </p:spPr>
        <p:txBody>
          <a:bodyPr>
            <a:normAutofit lnSpcReduction="10000"/>
          </a:bodyPr>
          <a:lstStyle/>
          <a:p>
            <a:r>
              <a:rPr lang="en-US"/>
              <a:t>Delete children’s subject headings if they’re the same as the adult heading</a:t>
            </a:r>
          </a:p>
          <a:p>
            <a:pPr lvl="1"/>
            <a:r>
              <a:rPr lang="en-US"/>
              <a:t>Adult heading:</a:t>
            </a:r>
            <a:r>
              <a:rPr lang="en-US">
                <a:solidFill>
                  <a:srgbClr val="0070C0"/>
                </a:solidFill>
              </a:rPr>
              <a:t> 650 </a:t>
            </a:r>
            <a:r>
              <a:rPr lang="en-US">
                <a:solidFill>
                  <a:srgbClr val="FF3399"/>
                </a:solidFill>
              </a:rPr>
              <a:t>_0 </a:t>
            </a:r>
            <a:r>
              <a:rPr lang="en-US">
                <a:solidFill>
                  <a:srgbClr val="00B050"/>
                </a:solidFill>
              </a:rPr>
              <a:t>$a </a:t>
            </a:r>
            <a:r>
              <a:rPr lang="en-US"/>
              <a:t>Dinosaurs </a:t>
            </a:r>
            <a:r>
              <a:rPr lang="en-US">
                <a:solidFill>
                  <a:srgbClr val="00B050"/>
                </a:solidFill>
              </a:rPr>
              <a:t>$v </a:t>
            </a:r>
            <a:r>
              <a:rPr lang="en-US"/>
              <a:t>Juvenile fiction.</a:t>
            </a:r>
          </a:p>
          <a:p>
            <a:pPr lvl="1"/>
            <a:r>
              <a:rPr lang="en-US" b="1"/>
              <a:t>Delete: </a:t>
            </a:r>
            <a:r>
              <a:rPr lang="en-US"/>
              <a:t>Juvenile heading: 6</a:t>
            </a:r>
            <a:r>
              <a:rPr lang="en-US">
                <a:solidFill>
                  <a:srgbClr val="0070C0"/>
                </a:solidFill>
              </a:rPr>
              <a:t>50</a:t>
            </a:r>
            <a:r>
              <a:rPr lang="en-US"/>
              <a:t> </a:t>
            </a:r>
            <a:r>
              <a:rPr lang="en-US">
                <a:solidFill>
                  <a:srgbClr val="FF3399"/>
                </a:solidFill>
              </a:rPr>
              <a:t>_1 </a:t>
            </a:r>
            <a:r>
              <a:rPr lang="en-US">
                <a:solidFill>
                  <a:srgbClr val="00B050"/>
                </a:solidFill>
              </a:rPr>
              <a:t>$a </a:t>
            </a:r>
            <a:r>
              <a:rPr lang="en-US"/>
              <a:t>Dinosaurs </a:t>
            </a:r>
            <a:r>
              <a:rPr lang="en-US">
                <a:solidFill>
                  <a:srgbClr val="00B050"/>
                </a:solidFill>
              </a:rPr>
              <a:t>$v </a:t>
            </a:r>
            <a:r>
              <a:rPr lang="en-US"/>
              <a:t>Fiction.</a:t>
            </a:r>
            <a:br>
              <a:rPr lang="en-US"/>
            </a:br>
            <a:endParaRPr lang="en-US" b="1"/>
          </a:p>
          <a:p>
            <a:r>
              <a:rPr lang="en-US"/>
              <a:t>Keep children’s headings if they’re different from the adult heading</a:t>
            </a:r>
          </a:p>
          <a:p>
            <a:pPr lvl="1"/>
            <a:r>
              <a:rPr lang="en-US"/>
              <a:t>Adult heading: </a:t>
            </a:r>
            <a:r>
              <a:rPr lang="en-US">
                <a:solidFill>
                  <a:srgbClr val="0070C0"/>
                </a:solidFill>
              </a:rPr>
              <a:t>650</a:t>
            </a:r>
            <a:r>
              <a:rPr lang="en-US"/>
              <a:t> </a:t>
            </a:r>
            <a:r>
              <a:rPr lang="en-US">
                <a:solidFill>
                  <a:srgbClr val="FF3399"/>
                </a:solidFill>
              </a:rPr>
              <a:t>_0 </a:t>
            </a:r>
            <a:r>
              <a:rPr lang="en-US">
                <a:solidFill>
                  <a:srgbClr val="00B050"/>
                </a:solidFill>
              </a:rPr>
              <a:t>$a </a:t>
            </a:r>
            <a:r>
              <a:rPr lang="en-US"/>
              <a:t>Infants </a:t>
            </a:r>
            <a:r>
              <a:rPr lang="en-US">
                <a:solidFill>
                  <a:srgbClr val="00B050"/>
                </a:solidFill>
              </a:rPr>
              <a:t>$v </a:t>
            </a:r>
            <a:r>
              <a:rPr lang="en-US"/>
              <a:t>Juvenile fiction.</a:t>
            </a:r>
          </a:p>
          <a:p>
            <a:pPr lvl="1"/>
            <a:r>
              <a:rPr lang="en-US"/>
              <a:t>Juvenile heading: </a:t>
            </a:r>
            <a:r>
              <a:rPr lang="en-US">
                <a:solidFill>
                  <a:srgbClr val="0070C0"/>
                </a:solidFill>
              </a:rPr>
              <a:t>650</a:t>
            </a:r>
            <a:r>
              <a:rPr lang="en-US"/>
              <a:t> </a:t>
            </a:r>
            <a:r>
              <a:rPr lang="en-US">
                <a:solidFill>
                  <a:srgbClr val="FF3399"/>
                </a:solidFill>
              </a:rPr>
              <a:t>_1 </a:t>
            </a:r>
            <a:r>
              <a:rPr lang="en-US">
                <a:solidFill>
                  <a:srgbClr val="00B050"/>
                </a:solidFill>
              </a:rPr>
              <a:t>$a </a:t>
            </a:r>
            <a:r>
              <a:rPr lang="en-US"/>
              <a:t>Babies </a:t>
            </a:r>
            <a:r>
              <a:rPr lang="en-US">
                <a:solidFill>
                  <a:srgbClr val="00B050"/>
                </a:solidFill>
              </a:rPr>
              <a:t>$v </a:t>
            </a:r>
            <a:r>
              <a:rPr lang="en-US"/>
              <a:t>Fiction.</a:t>
            </a:r>
            <a:br>
              <a:rPr lang="en-US"/>
            </a:br>
            <a:endParaRPr lang="en-US"/>
          </a:p>
          <a:p>
            <a:pPr lvl="1"/>
            <a:r>
              <a:rPr lang="en-US"/>
              <a:t>Adult heading: </a:t>
            </a:r>
            <a:r>
              <a:rPr lang="en-US">
                <a:solidFill>
                  <a:srgbClr val="0070C0"/>
                </a:solidFill>
              </a:rPr>
              <a:t>650</a:t>
            </a:r>
            <a:r>
              <a:rPr lang="en-US"/>
              <a:t> </a:t>
            </a:r>
            <a:r>
              <a:rPr lang="en-US">
                <a:solidFill>
                  <a:srgbClr val="FF3399"/>
                </a:solidFill>
              </a:rPr>
              <a:t>_0 </a:t>
            </a:r>
            <a:r>
              <a:rPr lang="en-US">
                <a:solidFill>
                  <a:srgbClr val="00B050"/>
                </a:solidFill>
              </a:rPr>
              <a:t>$a </a:t>
            </a:r>
            <a:r>
              <a:rPr lang="en-US"/>
              <a:t>Enuresis </a:t>
            </a:r>
            <a:r>
              <a:rPr lang="en-US">
                <a:solidFill>
                  <a:srgbClr val="00B050"/>
                </a:solidFill>
              </a:rPr>
              <a:t>$v </a:t>
            </a:r>
            <a:r>
              <a:rPr lang="en-US"/>
              <a:t>Juvenile literature.</a:t>
            </a:r>
          </a:p>
          <a:p>
            <a:pPr lvl="1"/>
            <a:r>
              <a:rPr lang="en-US"/>
              <a:t>Juvenile heading: </a:t>
            </a:r>
            <a:r>
              <a:rPr lang="en-US">
                <a:solidFill>
                  <a:srgbClr val="0070C0"/>
                </a:solidFill>
              </a:rPr>
              <a:t>650</a:t>
            </a:r>
            <a:r>
              <a:rPr lang="en-US"/>
              <a:t> </a:t>
            </a:r>
            <a:r>
              <a:rPr lang="en-US">
                <a:solidFill>
                  <a:srgbClr val="FF3399"/>
                </a:solidFill>
              </a:rPr>
              <a:t>_1 </a:t>
            </a:r>
            <a:r>
              <a:rPr lang="en-US">
                <a:solidFill>
                  <a:srgbClr val="00B050"/>
                </a:solidFill>
              </a:rPr>
              <a:t>$a </a:t>
            </a:r>
            <a:r>
              <a:rPr lang="en-US"/>
              <a:t>Bedwetting.</a:t>
            </a:r>
          </a:p>
        </p:txBody>
      </p:sp>
    </p:spTree>
    <p:extLst>
      <p:ext uri="{BB962C8B-B14F-4D97-AF65-F5344CB8AC3E}">
        <p14:creationId xmlns:p14="http://schemas.microsoft.com/office/powerpoint/2010/main" val="1978152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F9A96-D47F-3EF4-23BD-D73644709EA0}"/>
              </a:ext>
            </a:extLst>
          </p:cNvPr>
          <p:cNvSpPr>
            <a:spLocks noGrp="1"/>
          </p:cNvSpPr>
          <p:nvPr>
            <p:ph type="title"/>
          </p:nvPr>
        </p:nvSpPr>
        <p:spPr/>
        <p:txBody>
          <a:bodyPr/>
          <a:lstStyle/>
          <a:p>
            <a:r>
              <a:rPr lang="en-US"/>
              <a:t>Form Subdivisions</a:t>
            </a:r>
          </a:p>
        </p:txBody>
      </p:sp>
      <p:sp>
        <p:nvSpPr>
          <p:cNvPr id="3" name="Content Placeholder 2">
            <a:extLst>
              <a:ext uri="{FF2B5EF4-FFF2-40B4-BE49-F238E27FC236}">
                <a16:creationId xmlns:a16="http://schemas.microsoft.com/office/drawing/2014/main" id="{BFFA6A6B-FD59-2668-32CF-BC293B07E054}"/>
              </a:ext>
            </a:extLst>
          </p:cNvPr>
          <p:cNvSpPr>
            <a:spLocks noGrp="1"/>
          </p:cNvSpPr>
          <p:nvPr>
            <p:ph idx="1"/>
          </p:nvPr>
        </p:nvSpPr>
        <p:spPr/>
        <p:txBody>
          <a:bodyPr>
            <a:normAutofit fontScale="92500"/>
          </a:bodyPr>
          <a:lstStyle/>
          <a:p>
            <a:r>
              <a:rPr lang="en-US"/>
              <a:t>Use “</a:t>
            </a:r>
            <a:r>
              <a:rPr lang="en-US">
                <a:solidFill>
                  <a:srgbClr val="00B050"/>
                </a:solidFill>
              </a:rPr>
              <a:t>$v </a:t>
            </a:r>
            <a:r>
              <a:rPr lang="en-US"/>
              <a:t>Juvenile fiction” for fiction books when using adult headings</a:t>
            </a:r>
          </a:p>
          <a:p>
            <a:pPr lvl="1"/>
            <a:r>
              <a:rPr lang="en-US"/>
              <a:t>Use “</a:t>
            </a:r>
            <a:r>
              <a:rPr lang="en-US">
                <a:solidFill>
                  <a:srgbClr val="00B050"/>
                </a:solidFill>
              </a:rPr>
              <a:t>$v </a:t>
            </a:r>
            <a:r>
              <a:rPr lang="en-US"/>
              <a:t>Fiction” for fiction books when using children’s headings</a:t>
            </a:r>
          </a:p>
          <a:p>
            <a:pPr lvl="2"/>
            <a:r>
              <a:rPr lang="en-US"/>
              <a:t>Adult heading: </a:t>
            </a:r>
            <a:r>
              <a:rPr lang="en-US">
                <a:solidFill>
                  <a:srgbClr val="0070C0"/>
                </a:solidFill>
              </a:rPr>
              <a:t>650</a:t>
            </a:r>
            <a:r>
              <a:rPr lang="en-US"/>
              <a:t> </a:t>
            </a:r>
            <a:r>
              <a:rPr lang="en-US">
                <a:solidFill>
                  <a:srgbClr val="FF3399"/>
                </a:solidFill>
              </a:rPr>
              <a:t>_0 </a:t>
            </a:r>
            <a:r>
              <a:rPr lang="en-US">
                <a:solidFill>
                  <a:srgbClr val="00B050"/>
                </a:solidFill>
              </a:rPr>
              <a:t>$a </a:t>
            </a:r>
            <a:r>
              <a:rPr lang="en-US"/>
              <a:t>Infants </a:t>
            </a:r>
            <a:r>
              <a:rPr lang="en-US">
                <a:solidFill>
                  <a:srgbClr val="00B050"/>
                </a:solidFill>
              </a:rPr>
              <a:t>$v </a:t>
            </a:r>
            <a:r>
              <a:rPr lang="en-US"/>
              <a:t>Juvenile fiction.</a:t>
            </a:r>
          </a:p>
          <a:p>
            <a:pPr lvl="2"/>
            <a:r>
              <a:rPr lang="en-US"/>
              <a:t>Juvenile heading: </a:t>
            </a:r>
            <a:r>
              <a:rPr lang="en-US">
                <a:solidFill>
                  <a:srgbClr val="0070C0"/>
                </a:solidFill>
              </a:rPr>
              <a:t>650</a:t>
            </a:r>
            <a:r>
              <a:rPr lang="en-US"/>
              <a:t> </a:t>
            </a:r>
            <a:r>
              <a:rPr lang="en-US">
                <a:solidFill>
                  <a:srgbClr val="FF3399"/>
                </a:solidFill>
              </a:rPr>
              <a:t>_1 </a:t>
            </a:r>
            <a:r>
              <a:rPr lang="en-US">
                <a:solidFill>
                  <a:srgbClr val="00B050"/>
                </a:solidFill>
              </a:rPr>
              <a:t>$a </a:t>
            </a:r>
            <a:r>
              <a:rPr lang="en-US"/>
              <a:t>Babies </a:t>
            </a:r>
            <a:r>
              <a:rPr lang="en-US">
                <a:solidFill>
                  <a:srgbClr val="00B050"/>
                </a:solidFill>
              </a:rPr>
              <a:t>$v </a:t>
            </a:r>
            <a:r>
              <a:rPr lang="en-US"/>
              <a:t>Fiction.</a:t>
            </a:r>
            <a:br>
              <a:rPr lang="en-US"/>
            </a:br>
            <a:endParaRPr lang="en-US"/>
          </a:p>
          <a:p>
            <a:r>
              <a:rPr lang="en-US"/>
              <a:t>Use “</a:t>
            </a:r>
            <a:r>
              <a:rPr lang="en-US">
                <a:solidFill>
                  <a:srgbClr val="00B050"/>
                </a:solidFill>
              </a:rPr>
              <a:t>$v </a:t>
            </a:r>
            <a:r>
              <a:rPr lang="en-US"/>
              <a:t>Juvenile literature” for non-fiction books when using adult headings</a:t>
            </a:r>
          </a:p>
          <a:p>
            <a:pPr lvl="1"/>
            <a:r>
              <a:rPr lang="en-US"/>
              <a:t>“</a:t>
            </a:r>
            <a:r>
              <a:rPr lang="en-US">
                <a:solidFill>
                  <a:srgbClr val="00B050"/>
                </a:solidFill>
              </a:rPr>
              <a:t>$v </a:t>
            </a:r>
            <a:r>
              <a:rPr lang="en-US"/>
              <a:t>Literature” for non-fiction books when using children’s headings is unnecessary. </a:t>
            </a:r>
          </a:p>
          <a:p>
            <a:pPr lvl="2"/>
            <a:r>
              <a:rPr lang="en-US"/>
              <a:t>Adult heading: </a:t>
            </a:r>
            <a:r>
              <a:rPr lang="en-US">
                <a:solidFill>
                  <a:srgbClr val="0070C0"/>
                </a:solidFill>
              </a:rPr>
              <a:t>650</a:t>
            </a:r>
            <a:r>
              <a:rPr lang="en-US"/>
              <a:t> </a:t>
            </a:r>
            <a:r>
              <a:rPr lang="en-US">
                <a:solidFill>
                  <a:srgbClr val="FF3399"/>
                </a:solidFill>
              </a:rPr>
              <a:t>_0 </a:t>
            </a:r>
            <a:r>
              <a:rPr lang="en-US">
                <a:solidFill>
                  <a:srgbClr val="00B050"/>
                </a:solidFill>
              </a:rPr>
              <a:t>$a </a:t>
            </a:r>
            <a:r>
              <a:rPr lang="en-US"/>
              <a:t>Enuresis </a:t>
            </a:r>
            <a:r>
              <a:rPr lang="en-US">
                <a:solidFill>
                  <a:srgbClr val="00B050"/>
                </a:solidFill>
              </a:rPr>
              <a:t>$v </a:t>
            </a:r>
            <a:r>
              <a:rPr lang="en-US"/>
              <a:t>Juvenile literature.</a:t>
            </a:r>
          </a:p>
          <a:p>
            <a:pPr lvl="2"/>
            <a:r>
              <a:rPr lang="en-US"/>
              <a:t>Juvenile heading: </a:t>
            </a:r>
            <a:r>
              <a:rPr lang="en-US">
                <a:solidFill>
                  <a:srgbClr val="0070C0"/>
                </a:solidFill>
              </a:rPr>
              <a:t>650</a:t>
            </a:r>
            <a:r>
              <a:rPr lang="en-US"/>
              <a:t> </a:t>
            </a:r>
            <a:r>
              <a:rPr lang="en-US">
                <a:solidFill>
                  <a:srgbClr val="FF3399"/>
                </a:solidFill>
              </a:rPr>
              <a:t>_1 </a:t>
            </a:r>
            <a:r>
              <a:rPr lang="en-US">
                <a:solidFill>
                  <a:srgbClr val="00B050"/>
                </a:solidFill>
              </a:rPr>
              <a:t>$a </a:t>
            </a:r>
            <a:r>
              <a:rPr lang="en-US"/>
              <a:t>Bedwetting.</a:t>
            </a:r>
          </a:p>
          <a:p>
            <a:pPr lvl="2"/>
            <a:endParaRPr lang="en-US"/>
          </a:p>
        </p:txBody>
      </p:sp>
    </p:spTree>
    <p:extLst>
      <p:ext uri="{BB962C8B-B14F-4D97-AF65-F5344CB8AC3E}">
        <p14:creationId xmlns:p14="http://schemas.microsoft.com/office/powerpoint/2010/main" val="2932915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01FA6-5D6E-59F5-0620-34B4564F2B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68120B-6E89-AED4-5FF1-E2148F221D93}"/>
              </a:ext>
            </a:extLst>
          </p:cNvPr>
          <p:cNvSpPr>
            <a:spLocks noGrp="1"/>
          </p:cNvSpPr>
          <p:nvPr>
            <p:ph type="title"/>
          </p:nvPr>
        </p:nvSpPr>
        <p:spPr/>
        <p:txBody>
          <a:bodyPr/>
          <a:lstStyle/>
          <a:p>
            <a:r>
              <a:rPr lang="en-US"/>
              <a:t>Form Subdivisions cont. </a:t>
            </a:r>
          </a:p>
        </p:txBody>
      </p:sp>
      <p:sp>
        <p:nvSpPr>
          <p:cNvPr id="3" name="Content Placeholder 2">
            <a:extLst>
              <a:ext uri="{FF2B5EF4-FFF2-40B4-BE49-F238E27FC236}">
                <a16:creationId xmlns:a16="http://schemas.microsoft.com/office/drawing/2014/main" id="{5339C11E-CECE-FDF9-3D48-75994CDDD610}"/>
              </a:ext>
            </a:extLst>
          </p:cNvPr>
          <p:cNvSpPr>
            <a:spLocks noGrp="1"/>
          </p:cNvSpPr>
          <p:nvPr>
            <p:ph idx="1"/>
          </p:nvPr>
        </p:nvSpPr>
        <p:spPr/>
        <p:txBody>
          <a:bodyPr>
            <a:normAutofit fontScale="85000" lnSpcReduction="20000"/>
          </a:bodyPr>
          <a:lstStyle/>
          <a:p>
            <a:r>
              <a:rPr lang="en-US" b="1" i="1"/>
              <a:t>PROCEDURE CHANGE: Use “</a:t>
            </a:r>
            <a:r>
              <a:rPr lang="en-US" b="1" i="1">
                <a:solidFill>
                  <a:srgbClr val="00B050"/>
                </a:solidFill>
              </a:rPr>
              <a:t>$v </a:t>
            </a:r>
            <a:r>
              <a:rPr lang="en-US" b="1" i="1"/>
              <a:t>Juvenile drama” for kids’ fiction movies</a:t>
            </a:r>
          </a:p>
          <a:p>
            <a:pPr lvl="1"/>
            <a:r>
              <a:rPr lang="en-US">
                <a:solidFill>
                  <a:srgbClr val="0070C0"/>
                </a:solidFill>
              </a:rPr>
              <a:t>650</a:t>
            </a:r>
            <a:r>
              <a:rPr lang="en-US"/>
              <a:t> </a:t>
            </a:r>
            <a:r>
              <a:rPr lang="en-US">
                <a:solidFill>
                  <a:srgbClr val="FF3399"/>
                </a:solidFill>
              </a:rPr>
              <a:t>_0</a:t>
            </a:r>
            <a:r>
              <a:rPr lang="en-US"/>
              <a:t> </a:t>
            </a:r>
            <a:r>
              <a:rPr lang="en-US">
                <a:solidFill>
                  <a:srgbClr val="00B050"/>
                </a:solidFill>
              </a:rPr>
              <a:t>$a </a:t>
            </a:r>
            <a:r>
              <a:rPr lang="en-US"/>
              <a:t>Survival </a:t>
            </a:r>
            <a:r>
              <a:rPr lang="en-US">
                <a:solidFill>
                  <a:srgbClr val="00B050"/>
                </a:solidFill>
              </a:rPr>
              <a:t>$v</a:t>
            </a:r>
            <a:r>
              <a:rPr lang="en-US"/>
              <a:t> Juvenile drama.</a:t>
            </a:r>
          </a:p>
          <a:p>
            <a:pPr lvl="1"/>
            <a:r>
              <a:rPr lang="en-US">
                <a:solidFill>
                  <a:srgbClr val="0070C0"/>
                </a:solidFill>
              </a:rPr>
              <a:t>650</a:t>
            </a:r>
            <a:r>
              <a:rPr lang="en-US"/>
              <a:t> </a:t>
            </a:r>
            <a:r>
              <a:rPr lang="en-US">
                <a:solidFill>
                  <a:srgbClr val="FF3399"/>
                </a:solidFill>
              </a:rPr>
              <a:t>_0</a:t>
            </a:r>
            <a:r>
              <a:rPr lang="en-US"/>
              <a:t> </a:t>
            </a:r>
            <a:r>
              <a:rPr lang="en-US">
                <a:solidFill>
                  <a:srgbClr val="00B050"/>
                </a:solidFill>
              </a:rPr>
              <a:t>$a </a:t>
            </a:r>
            <a:r>
              <a:rPr lang="en-US"/>
              <a:t>Contents </a:t>
            </a:r>
            <a:r>
              <a:rPr lang="en-US">
                <a:solidFill>
                  <a:srgbClr val="00B050"/>
                </a:solidFill>
              </a:rPr>
              <a:t>$v </a:t>
            </a:r>
            <a:r>
              <a:rPr lang="en-US"/>
              <a:t>Juvenile drama.</a:t>
            </a:r>
          </a:p>
          <a:p>
            <a:r>
              <a:rPr lang="en-US"/>
              <a:t>Use “</a:t>
            </a:r>
            <a:r>
              <a:rPr lang="en-US">
                <a:solidFill>
                  <a:srgbClr val="00B050"/>
                </a:solidFill>
              </a:rPr>
              <a:t>$v </a:t>
            </a:r>
            <a:r>
              <a:rPr lang="en-US"/>
              <a:t>Juvenile films” for kids’ nonfiction movies only</a:t>
            </a:r>
          </a:p>
          <a:p>
            <a:pPr lvl="1"/>
            <a:r>
              <a:rPr lang="en-US">
                <a:solidFill>
                  <a:srgbClr val="0070C0"/>
                </a:solidFill>
              </a:rPr>
              <a:t>650</a:t>
            </a:r>
            <a:r>
              <a:rPr lang="en-US"/>
              <a:t> </a:t>
            </a:r>
            <a:r>
              <a:rPr lang="en-US">
                <a:solidFill>
                  <a:srgbClr val="FF3399"/>
                </a:solidFill>
              </a:rPr>
              <a:t>_0</a:t>
            </a:r>
            <a:r>
              <a:rPr lang="en-US"/>
              <a:t> </a:t>
            </a:r>
            <a:r>
              <a:rPr lang="en-US">
                <a:solidFill>
                  <a:srgbClr val="00B050"/>
                </a:solidFill>
              </a:rPr>
              <a:t>$a </a:t>
            </a:r>
            <a:r>
              <a:rPr lang="en-US"/>
              <a:t>Penguins </a:t>
            </a:r>
            <a:r>
              <a:rPr lang="en-US">
                <a:solidFill>
                  <a:srgbClr val="00B050"/>
                </a:solidFill>
              </a:rPr>
              <a:t>$v</a:t>
            </a:r>
            <a:r>
              <a:rPr lang="en-US"/>
              <a:t> Juvenile films.</a:t>
            </a:r>
          </a:p>
          <a:p>
            <a:pPr lvl="1"/>
            <a:r>
              <a:rPr lang="en-US">
                <a:solidFill>
                  <a:srgbClr val="0070C0"/>
                </a:solidFill>
              </a:rPr>
              <a:t>650</a:t>
            </a:r>
            <a:r>
              <a:rPr lang="en-US"/>
              <a:t> </a:t>
            </a:r>
            <a:r>
              <a:rPr lang="en-US">
                <a:solidFill>
                  <a:srgbClr val="FF3399"/>
                </a:solidFill>
              </a:rPr>
              <a:t>_0</a:t>
            </a:r>
            <a:r>
              <a:rPr lang="en-US"/>
              <a:t> </a:t>
            </a:r>
            <a:r>
              <a:rPr lang="en-US">
                <a:solidFill>
                  <a:srgbClr val="00B050"/>
                </a:solidFill>
              </a:rPr>
              <a:t>$a </a:t>
            </a:r>
            <a:r>
              <a:rPr lang="en-US"/>
              <a:t>Dinosaurs </a:t>
            </a:r>
            <a:r>
              <a:rPr lang="en-US">
                <a:solidFill>
                  <a:srgbClr val="00B050"/>
                </a:solidFill>
              </a:rPr>
              <a:t>$v</a:t>
            </a:r>
            <a:r>
              <a:rPr lang="en-US"/>
              <a:t> Juvenile films.</a:t>
            </a:r>
          </a:p>
          <a:p>
            <a:r>
              <a:rPr lang="en-US"/>
              <a:t>Don’t use “</a:t>
            </a:r>
            <a:r>
              <a:rPr lang="en-US">
                <a:solidFill>
                  <a:srgbClr val="00B050"/>
                </a:solidFill>
              </a:rPr>
              <a:t>$v </a:t>
            </a:r>
            <a:r>
              <a:rPr lang="en-US"/>
              <a:t>Juvenile sound recordings” for audiobooks – use “Juvenile fiction” or “Juvenile literature” as appropriate instead.</a:t>
            </a:r>
          </a:p>
          <a:p>
            <a:pPr lvl="1"/>
            <a:r>
              <a:rPr lang="en-US">
                <a:solidFill>
                  <a:srgbClr val="0070C0"/>
                </a:solidFill>
              </a:rPr>
              <a:t>600 </a:t>
            </a:r>
            <a:r>
              <a:rPr lang="en-US">
                <a:solidFill>
                  <a:srgbClr val="FF3399"/>
                </a:solidFill>
              </a:rPr>
              <a:t>00</a:t>
            </a:r>
            <a:r>
              <a:rPr lang="en-US"/>
              <a:t> </a:t>
            </a:r>
            <a:r>
              <a:rPr lang="en-US">
                <a:solidFill>
                  <a:srgbClr val="00B050"/>
                </a:solidFill>
              </a:rPr>
              <a:t>$a</a:t>
            </a:r>
            <a:r>
              <a:rPr lang="en-US"/>
              <a:t> Peppa Pig </a:t>
            </a:r>
            <a:r>
              <a:rPr lang="en-US">
                <a:solidFill>
                  <a:srgbClr val="00B050"/>
                </a:solidFill>
              </a:rPr>
              <a:t>$c</a:t>
            </a:r>
            <a:r>
              <a:rPr lang="en-US"/>
              <a:t> (Fictitious character) </a:t>
            </a:r>
            <a:r>
              <a:rPr lang="en-US">
                <a:solidFill>
                  <a:srgbClr val="00B050"/>
                </a:solidFill>
              </a:rPr>
              <a:t>$v</a:t>
            </a:r>
            <a:r>
              <a:rPr lang="en-US"/>
              <a:t> Juvenile fiction.</a:t>
            </a:r>
            <a:br>
              <a:rPr lang="en-US"/>
            </a:br>
            <a:br>
              <a:rPr lang="en-US"/>
            </a:br>
            <a:r>
              <a:rPr lang="en-US" b="1" i="1" u="sng"/>
              <a:t>NOT</a:t>
            </a:r>
          </a:p>
          <a:p>
            <a:pPr lvl="1"/>
            <a:r>
              <a:rPr lang="en-US">
                <a:solidFill>
                  <a:srgbClr val="0070C0"/>
                </a:solidFill>
              </a:rPr>
              <a:t>600</a:t>
            </a:r>
            <a:r>
              <a:rPr lang="en-US"/>
              <a:t> </a:t>
            </a:r>
            <a:r>
              <a:rPr lang="en-US">
                <a:solidFill>
                  <a:srgbClr val="FF3399"/>
                </a:solidFill>
              </a:rPr>
              <a:t>00</a:t>
            </a:r>
            <a:r>
              <a:rPr lang="en-US"/>
              <a:t> </a:t>
            </a:r>
            <a:r>
              <a:rPr lang="en-US">
                <a:solidFill>
                  <a:srgbClr val="00B050"/>
                </a:solidFill>
              </a:rPr>
              <a:t>$a </a:t>
            </a:r>
            <a:r>
              <a:rPr lang="en-US"/>
              <a:t>Peppa Pig </a:t>
            </a:r>
            <a:r>
              <a:rPr lang="en-US">
                <a:solidFill>
                  <a:srgbClr val="00B050"/>
                </a:solidFill>
              </a:rPr>
              <a:t>$c</a:t>
            </a:r>
            <a:r>
              <a:rPr lang="en-US"/>
              <a:t> (Fictitious character) </a:t>
            </a:r>
            <a:r>
              <a:rPr lang="en-US">
                <a:solidFill>
                  <a:srgbClr val="00B050"/>
                </a:solidFill>
              </a:rPr>
              <a:t>$v</a:t>
            </a:r>
            <a:r>
              <a:rPr lang="en-US"/>
              <a:t> Juvenile sound recording.</a:t>
            </a:r>
          </a:p>
          <a:p>
            <a:endParaRPr lang="en-US"/>
          </a:p>
        </p:txBody>
      </p:sp>
    </p:spTree>
    <p:extLst>
      <p:ext uri="{BB962C8B-B14F-4D97-AF65-F5344CB8AC3E}">
        <p14:creationId xmlns:p14="http://schemas.microsoft.com/office/powerpoint/2010/main" val="2633053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DB604-D27B-0F63-3C0E-2340DEC72A16}"/>
              </a:ext>
            </a:extLst>
          </p:cNvPr>
          <p:cNvSpPr>
            <a:spLocks noGrp="1"/>
          </p:cNvSpPr>
          <p:nvPr>
            <p:ph type="title"/>
          </p:nvPr>
        </p:nvSpPr>
        <p:spPr/>
        <p:txBody>
          <a:bodyPr/>
          <a:lstStyle/>
          <a:p>
            <a:r>
              <a:rPr lang="en-US"/>
              <a:t>Genre Headings</a:t>
            </a:r>
          </a:p>
        </p:txBody>
      </p:sp>
      <p:sp>
        <p:nvSpPr>
          <p:cNvPr id="3" name="Content Placeholder 2">
            <a:extLst>
              <a:ext uri="{FF2B5EF4-FFF2-40B4-BE49-F238E27FC236}">
                <a16:creationId xmlns:a16="http://schemas.microsoft.com/office/drawing/2014/main" id="{97565FF7-97D7-0EA3-B478-8779A587A314}"/>
              </a:ext>
            </a:extLst>
          </p:cNvPr>
          <p:cNvSpPr>
            <a:spLocks noGrp="1"/>
          </p:cNvSpPr>
          <p:nvPr>
            <p:ph idx="1"/>
          </p:nvPr>
        </p:nvSpPr>
        <p:spPr/>
        <p:txBody>
          <a:bodyPr>
            <a:normAutofit lnSpcReduction="10000"/>
          </a:bodyPr>
          <a:lstStyle/>
          <a:p>
            <a:r>
              <a:rPr lang="en-US"/>
              <a:t>Add “</a:t>
            </a:r>
            <a:r>
              <a:rPr lang="en-US">
                <a:solidFill>
                  <a:srgbClr val="0070C0"/>
                </a:solidFill>
              </a:rPr>
              <a:t>655</a:t>
            </a:r>
            <a:r>
              <a:rPr lang="en-US"/>
              <a:t> </a:t>
            </a:r>
            <a:r>
              <a:rPr lang="en-US">
                <a:solidFill>
                  <a:srgbClr val="FF3399"/>
                </a:solidFill>
              </a:rPr>
              <a:t>_0 </a:t>
            </a:r>
            <a:r>
              <a:rPr lang="en-US">
                <a:solidFill>
                  <a:srgbClr val="00B050"/>
                </a:solidFill>
              </a:rPr>
              <a:t>$a </a:t>
            </a:r>
            <a:r>
              <a:rPr lang="en-US"/>
              <a:t>Young adult fiction.” to young adult fiction materials per SHARE local practice</a:t>
            </a:r>
          </a:p>
          <a:p>
            <a:pPr lvl="1"/>
            <a:r>
              <a:rPr lang="en-US"/>
              <a:t>Note the 2</a:t>
            </a:r>
            <a:r>
              <a:rPr lang="en-US" baseline="30000"/>
              <a:t>nd</a:t>
            </a:r>
            <a:r>
              <a:rPr lang="en-US"/>
              <a:t> indicator “</a:t>
            </a:r>
            <a:r>
              <a:rPr lang="en-US">
                <a:solidFill>
                  <a:srgbClr val="FF3399"/>
                </a:solidFill>
              </a:rPr>
              <a:t>0</a:t>
            </a:r>
            <a:r>
              <a:rPr lang="en-US"/>
              <a:t>”, which indicates the thesaurus used for the term is Library of Congress Subject Headings</a:t>
            </a:r>
          </a:p>
          <a:p>
            <a:pPr lvl="1"/>
            <a:r>
              <a:rPr lang="en-US">
                <a:solidFill>
                  <a:srgbClr val="00B050"/>
                </a:solidFill>
              </a:rPr>
              <a:t>$2 </a:t>
            </a:r>
            <a:r>
              <a:rPr lang="en-US"/>
              <a:t>is missing, as this subfield is for “source of term”, which is already covered by the indicator</a:t>
            </a:r>
          </a:p>
          <a:p>
            <a:r>
              <a:rPr lang="en-US"/>
              <a:t>Add “</a:t>
            </a:r>
            <a:r>
              <a:rPr lang="en-US">
                <a:solidFill>
                  <a:srgbClr val="0070C0"/>
                </a:solidFill>
              </a:rPr>
              <a:t>655</a:t>
            </a:r>
            <a:r>
              <a:rPr lang="en-US"/>
              <a:t> </a:t>
            </a:r>
            <a:r>
              <a:rPr lang="en-US">
                <a:solidFill>
                  <a:srgbClr val="FF3399"/>
                </a:solidFill>
              </a:rPr>
              <a:t>_7 </a:t>
            </a:r>
            <a:r>
              <a:rPr lang="en-US">
                <a:solidFill>
                  <a:srgbClr val="00B050"/>
                </a:solidFill>
              </a:rPr>
              <a:t>$a </a:t>
            </a:r>
            <a:r>
              <a:rPr lang="en-US"/>
              <a:t>Children’s audiobooks. </a:t>
            </a:r>
            <a:r>
              <a:rPr lang="en-US">
                <a:solidFill>
                  <a:srgbClr val="00B050"/>
                </a:solidFill>
              </a:rPr>
              <a:t>$2 </a:t>
            </a:r>
            <a:r>
              <a:rPr lang="en-US" err="1"/>
              <a:t>lcgft</a:t>
            </a:r>
            <a:r>
              <a:rPr lang="en-US"/>
              <a:t>” to juvenile audiobooks</a:t>
            </a:r>
          </a:p>
          <a:p>
            <a:pPr lvl="1"/>
            <a:r>
              <a:rPr lang="en-US"/>
              <a:t>Note the 2</a:t>
            </a:r>
            <a:r>
              <a:rPr lang="en-US" baseline="30000"/>
              <a:t>nd</a:t>
            </a:r>
            <a:r>
              <a:rPr lang="en-US"/>
              <a:t> indicator and </a:t>
            </a:r>
            <a:r>
              <a:rPr lang="en-US">
                <a:solidFill>
                  <a:srgbClr val="00B050"/>
                </a:solidFill>
              </a:rPr>
              <a:t>$2 </a:t>
            </a:r>
            <a:r>
              <a:rPr lang="en-US"/>
              <a:t>(</a:t>
            </a:r>
            <a:r>
              <a:rPr lang="en-US" err="1"/>
              <a:t>lcgft</a:t>
            </a:r>
            <a:r>
              <a:rPr lang="en-US"/>
              <a:t> = Library of Congress Genre/Form Terms)</a:t>
            </a:r>
          </a:p>
        </p:txBody>
      </p:sp>
    </p:spTree>
    <p:extLst>
      <p:ext uri="{BB962C8B-B14F-4D97-AF65-F5344CB8AC3E}">
        <p14:creationId xmlns:p14="http://schemas.microsoft.com/office/powerpoint/2010/main" val="2946957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69A87-9C65-3D7F-6874-99C89062974B}"/>
              </a:ext>
            </a:extLst>
          </p:cNvPr>
          <p:cNvSpPr>
            <a:spLocks noGrp="1"/>
          </p:cNvSpPr>
          <p:nvPr>
            <p:ph type="title"/>
          </p:nvPr>
        </p:nvSpPr>
        <p:spPr/>
        <p:txBody>
          <a:bodyPr/>
          <a:lstStyle/>
          <a:p>
            <a:r>
              <a:rPr lang="en-US"/>
              <a:t>Local Headings</a:t>
            </a:r>
          </a:p>
        </p:txBody>
      </p:sp>
      <p:sp>
        <p:nvSpPr>
          <p:cNvPr id="3" name="Content Placeholder 2">
            <a:extLst>
              <a:ext uri="{FF2B5EF4-FFF2-40B4-BE49-F238E27FC236}">
                <a16:creationId xmlns:a16="http://schemas.microsoft.com/office/drawing/2014/main" id="{62D0E13F-1362-A76C-C828-D5AEC0901203}"/>
              </a:ext>
            </a:extLst>
          </p:cNvPr>
          <p:cNvSpPr>
            <a:spLocks noGrp="1"/>
          </p:cNvSpPr>
          <p:nvPr>
            <p:ph idx="1"/>
          </p:nvPr>
        </p:nvSpPr>
        <p:spPr>
          <a:xfrm>
            <a:off x="329045" y="2146301"/>
            <a:ext cx="11533910" cy="3570196"/>
          </a:xfrm>
        </p:spPr>
        <p:txBody>
          <a:bodyPr vert="horz" lIns="91440" tIns="45720" rIns="91440" bIns="45720" numCol="2" rtlCol="0" anchor="t">
            <a:normAutofit/>
          </a:bodyPr>
          <a:lstStyle/>
          <a:p>
            <a:r>
              <a:rPr lang="en-US">
                <a:solidFill>
                  <a:srgbClr val="0070C0"/>
                </a:solidFill>
              </a:rPr>
              <a:t>690 </a:t>
            </a:r>
            <a:r>
              <a:rPr lang="en-US" dirty="0">
                <a:solidFill>
                  <a:srgbClr val="FF3399"/>
                </a:solidFill>
              </a:rPr>
              <a:t>_ </a:t>
            </a:r>
            <a:r>
              <a:rPr lang="en-US">
                <a:solidFill>
                  <a:srgbClr val="FF3399"/>
                </a:solidFill>
              </a:rPr>
              <a:t>_</a:t>
            </a:r>
            <a:r>
              <a:rPr lang="en-US"/>
              <a:t> </a:t>
            </a:r>
            <a:r>
              <a:rPr lang="en-US">
                <a:solidFill>
                  <a:srgbClr val="00B050"/>
                </a:solidFill>
              </a:rPr>
              <a:t>$a </a:t>
            </a:r>
            <a:r>
              <a:rPr lang="en-US"/>
              <a:t>Vox Book</a:t>
            </a:r>
          </a:p>
          <a:p>
            <a:r>
              <a:rPr lang="en-US">
                <a:solidFill>
                  <a:srgbClr val="0070C0"/>
                </a:solidFill>
              </a:rPr>
              <a:t>690 </a:t>
            </a:r>
            <a:r>
              <a:rPr lang="en-US" dirty="0">
                <a:solidFill>
                  <a:srgbClr val="FF3399"/>
                </a:solidFill>
              </a:rPr>
              <a:t>_ </a:t>
            </a:r>
            <a:r>
              <a:rPr lang="en-US">
                <a:solidFill>
                  <a:srgbClr val="FF3399"/>
                </a:solidFill>
              </a:rPr>
              <a:t>_</a:t>
            </a:r>
            <a:r>
              <a:rPr lang="en-US"/>
              <a:t> </a:t>
            </a:r>
            <a:r>
              <a:rPr lang="en-US">
                <a:solidFill>
                  <a:srgbClr val="00B050"/>
                </a:solidFill>
              </a:rPr>
              <a:t>$a </a:t>
            </a:r>
            <a:r>
              <a:rPr lang="en-US"/>
              <a:t>Yoto Card</a:t>
            </a:r>
            <a:endParaRPr lang="en-US" dirty="0">
              <a:cs typeface="Helvetica"/>
            </a:endParaRPr>
          </a:p>
          <a:p>
            <a:r>
              <a:rPr lang="en-US">
                <a:solidFill>
                  <a:srgbClr val="0070C0"/>
                </a:solidFill>
              </a:rPr>
              <a:t>690 </a:t>
            </a:r>
            <a:r>
              <a:rPr lang="en-US" dirty="0">
                <a:solidFill>
                  <a:srgbClr val="FF3399"/>
                </a:solidFill>
              </a:rPr>
              <a:t>_ </a:t>
            </a:r>
            <a:r>
              <a:rPr lang="en-US">
                <a:solidFill>
                  <a:srgbClr val="FF3399"/>
                </a:solidFill>
              </a:rPr>
              <a:t>_</a:t>
            </a:r>
            <a:r>
              <a:rPr lang="en-US"/>
              <a:t> </a:t>
            </a:r>
            <a:r>
              <a:rPr lang="en-US">
                <a:solidFill>
                  <a:srgbClr val="00B050"/>
                </a:solidFill>
              </a:rPr>
              <a:t>$a </a:t>
            </a:r>
            <a:r>
              <a:rPr lang="en-US"/>
              <a:t>Yoto Player</a:t>
            </a:r>
            <a:endParaRPr lang="en-US" dirty="0">
              <a:cs typeface="Helvetica"/>
            </a:endParaRPr>
          </a:p>
          <a:p>
            <a:r>
              <a:rPr lang="en-US">
                <a:solidFill>
                  <a:srgbClr val="0070C0"/>
                </a:solidFill>
              </a:rPr>
              <a:t>690 </a:t>
            </a:r>
            <a:r>
              <a:rPr lang="en-US" dirty="0">
                <a:solidFill>
                  <a:srgbClr val="FF3399"/>
                </a:solidFill>
              </a:rPr>
              <a:t>_ </a:t>
            </a:r>
            <a:r>
              <a:rPr lang="en-US">
                <a:solidFill>
                  <a:srgbClr val="FF3399"/>
                </a:solidFill>
              </a:rPr>
              <a:t>_</a:t>
            </a:r>
            <a:r>
              <a:rPr lang="en-US"/>
              <a:t> </a:t>
            </a:r>
            <a:r>
              <a:rPr lang="en-US">
                <a:solidFill>
                  <a:srgbClr val="00B050"/>
                </a:solidFill>
              </a:rPr>
              <a:t>$a </a:t>
            </a:r>
            <a:r>
              <a:rPr lang="en-US"/>
              <a:t>Tonie Figurine</a:t>
            </a:r>
            <a:endParaRPr lang="en-US" dirty="0">
              <a:cs typeface="Helvetica"/>
            </a:endParaRPr>
          </a:p>
          <a:p>
            <a:r>
              <a:rPr lang="en-US">
                <a:solidFill>
                  <a:srgbClr val="0070C0"/>
                </a:solidFill>
              </a:rPr>
              <a:t>690 </a:t>
            </a:r>
            <a:r>
              <a:rPr lang="en-US" dirty="0">
                <a:solidFill>
                  <a:srgbClr val="FF3399"/>
                </a:solidFill>
              </a:rPr>
              <a:t>_ </a:t>
            </a:r>
            <a:r>
              <a:rPr lang="en-US">
                <a:solidFill>
                  <a:srgbClr val="FF3399"/>
                </a:solidFill>
              </a:rPr>
              <a:t>_</a:t>
            </a:r>
            <a:r>
              <a:rPr lang="en-US"/>
              <a:t> </a:t>
            </a:r>
            <a:r>
              <a:rPr lang="en-US">
                <a:solidFill>
                  <a:srgbClr val="00B050"/>
                </a:solidFill>
              </a:rPr>
              <a:t>$a </a:t>
            </a:r>
            <a:r>
              <a:rPr lang="en-US" err="1"/>
              <a:t>Toniebox</a:t>
            </a:r>
            <a:endParaRPr lang="en-US" dirty="0">
              <a:cs typeface="Helvetica"/>
            </a:endParaRPr>
          </a:p>
          <a:p>
            <a:r>
              <a:rPr lang="en-US">
                <a:solidFill>
                  <a:srgbClr val="0070C0"/>
                </a:solidFill>
              </a:rPr>
              <a:t>690 </a:t>
            </a:r>
            <a:r>
              <a:rPr lang="en-US" dirty="0">
                <a:solidFill>
                  <a:srgbClr val="FF3399"/>
                </a:solidFill>
              </a:rPr>
              <a:t>_ </a:t>
            </a:r>
            <a:r>
              <a:rPr lang="en-US">
                <a:solidFill>
                  <a:srgbClr val="FF3399"/>
                </a:solidFill>
              </a:rPr>
              <a:t>_</a:t>
            </a:r>
            <a:r>
              <a:rPr lang="en-US"/>
              <a:t> </a:t>
            </a:r>
            <a:r>
              <a:rPr lang="en-US">
                <a:solidFill>
                  <a:srgbClr val="00B050"/>
                </a:solidFill>
              </a:rPr>
              <a:t>$a </a:t>
            </a:r>
            <a:r>
              <a:rPr lang="en-US" err="1"/>
              <a:t>Wonderbook</a:t>
            </a:r>
            <a:endParaRPr lang="en-US" dirty="0">
              <a:cs typeface="Helvetica"/>
            </a:endParaRPr>
          </a:p>
          <a:p>
            <a:pPr marL="0" indent="0">
              <a:buNone/>
            </a:pPr>
            <a:endParaRPr lang="en-US">
              <a:solidFill>
                <a:srgbClr val="0070C0"/>
              </a:solidFill>
            </a:endParaRPr>
          </a:p>
          <a:p>
            <a:r>
              <a:rPr lang="en-US" sz="2400">
                <a:solidFill>
                  <a:srgbClr val="0070C0"/>
                </a:solidFill>
              </a:rPr>
              <a:t>690 </a:t>
            </a:r>
            <a:r>
              <a:rPr lang="en-US" sz="2400" dirty="0">
                <a:solidFill>
                  <a:srgbClr val="FF3399"/>
                </a:solidFill>
              </a:rPr>
              <a:t>_ </a:t>
            </a:r>
            <a:r>
              <a:rPr lang="en-US" sz="2400">
                <a:solidFill>
                  <a:srgbClr val="FF3399"/>
                </a:solidFill>
              </a:rPr>
              <a:t>_</a:t>
            </a:r>
            <a:r>
              <a:rPr lang="en-US" sz="2400"/>
              <a:t> </a:t>
            </a:r>
            <a:r>
              <a:rPr lang="en-US" sz="2400">
                <a:solidFill>
                  <a:srgbClr val="00B050"/>
                </a:solidFill>
              </a:rPr>
              <a:t>$a </a:t>
            </a:r>
            <a:r>
              <a:rPr lang="en-US" sz="2400" dirty="0"/>
              <a:t>GoReader</a:t>
            </a:r>
            <a:r>
              <a:rPr lang="en-US" sz="2400"/>
              <a:t> (Preloaded audio player)</a:t>
            </a:r>
            <a:endParaRPr lang="en-US" sz="2400" dirty="0">
              <a:cs typeface="Helvetica"/>
            </a:endParaRPr>
          </a:p>
          <a:p>
            <a:r>
              <a:rPr lang="en-US" sz="2400">
                <a:solidFill>
                  <a:srgbClr val="0070C0"/>
                </a:solidFill>
              </a:rPr>
              <a:t>690 </a:t>
            </a:r>
            <a:r>
              <a:rPr lang="en-US" sz="2400" dirty="0">
                <a:solidFill>
                  <a:srgbClr val="FF3399"/>
                </a:solidFill>
              </a:rPr>
              <a:t>_ </a:t>
            </a:r>
            <a:r>
              <a:rPr lang="en-US" sz="2400">
                <a:solidFill>
                  <a:srgbClr val="FF3399"/>
                </a:solidFill>
              </a:rPr>
              <a:t>_</a:t>
            </a:r>
            <a:r>
              <a:rPr lang="en-US" sz="2400">
                <a:solidFill>
                  <a:srgbClr val="0070C0"/>
                </a:solidFill>
              </a:rPr>
              <a:t> </a:t>
            </a:r>
            <a:r>
              <a:rPr lang="en-US" sz="2400">
                <a:solidFill>
                  <a:srgbClr val="00B050"/>
                </a:solidFill>
              </a:rPr>
              <a:t>$a </a:t>
            </a:r>
            <a:r>
              <a:rPr lang="en-US" sz="2400" err="1"/>
              <a:t>OpenDyslexic</a:t>
            </a:r>
            <a:r>
              <a:rPr lang="en-US" sz="2400"/>
              <a:t> Font. </a:t>
            </a:r>
            <a:r>
              <a:rPr lang="en-US" sz="2400">
                <a:solidFill>
                  <a:srgbClr val="00B050"/>
                </a:solidFill>
              </a:rPr>
              <a:t>$2 </a:t>
            </a:r>
            <a:r>
              <a:rPr lang="en-US" sz="2400"/>
              <a:t>local</a:t>
            </a:r>
            <a:endParaRPr lang="en-US" sz="2400" dirty="0">
              <a:cs typeface="Helvetica"/>
            </a:endParaRPr>
          </a:p>
          <a:p>
            <a:r>
              <a:rPr lang="en-US" sz="2400">
                <a:solidFill>
                  <a:srgbClr val="0070C0"/>
                </a:solidFill>
              </a:rPr>
              <a:t>655 </a:t>
            </a:r>
            <a:r>
              <a:rPr lang="en-US" sz="2400" dirty="0">
                <a:solidFill>
                  <a:srgbClr val="FF3399"/>
                </a:solidFill>
              </a:rPr>
              <a:t>_ </a:t>
            </a:r>
            <a:r>
              <a:rPr lang="en-US" sz="2400">
                <a:solidFill>
                  <a:srgbClr val="FF3399"/>
                </a:solidFill>
              </a:rPr>
              <a:t>0</a:t>
            </a:r>
            <a:r>
              <a:rPr lang="en-US" sz="2400">
                <a:solidFill>
                  <a:srgbClr val="00B050"/>
                </a:solidFill>
              </a:rPr>
              <a:t> $a </a:t>
            </a:r>
            <a:r>
              <a:rPr lang="en-US" sz="2400"/>
              <a:t>Playaway (Preloaded audio player)</a:t>
            </a:r>
            <a:endParaRPr lang="en-US" sz="2400" dirty="0">
              <a:cs typeface="Helvetica"/>
            </a:endParaRPr>
          </a:p>
        </p:txBody>
      </p:sp>
      <p:sp>
        <p:nvSpPr>
          <p:cNvPr id="4" name="TextBox 3">
            <a:extLst>
              <a:ext uri="{FF2B5EF4-FFF2-40B4-BE49-F238E27FC236}">
                <a16:creationId xmlns:a16="http://schemas.microsoft.com/office/drawing/2014/main" id="{5D9472BB-8894-AD31-42FA-D8B0F5FE0EB7}"/>
              </a:ext>
            </a:extLst>
          </p:cNvPr>
          <p:cNvSpPr txBox="1"/>
          <p:nvPr/>
        </p:nvSpPr>
        <p:spPr>
          <a:xfrm>
            <a:off x="838200" y="1776968"/>
            <a:ext cx="10515600" cy="369332"/>
          </a:xfrm>
          <a:prstGeom prst="rect">
            <a:avLst/>
          </a:prstGeom>
          <a:noFill/>
        </p:spPr>
        <p:txBody>
          <a:bodyPr wrap="square" rtlCol="0">
            <a:spAutoFit/>
          </a:bodyPr>
          <a:lstStyle/>
          <a:p>
            <a:r>
              <a:rPr lang="en-US"/>
              <a:t>Full List: </a:t>
            </a:r>
            <a:r>
              <a:rPr lang="en-US">
                <a:solidFill>
                  <a:schemeClr val="bg2"/>
                </a:solidFill>
                <a:hlinkClick r:id="rId3">
                  <a:extLst>
                    <a:ext uri="{A12FA001-AC4F-418D-AE19-62706E023703}">
                      <ahyp:hlinkClr xmlns:ahyp="http://schemas.microsoft.com/office/drawing/2018/hyperlinkcolor" val="tx"/>
                    </a:ext>
                  </a:extLst>
                </a:hlinkClick>
              </a:rPr>
              <a:t>Approved local subject headings | SHARE</a:t>
            </a:r>
            <a:endParaRPr lang="en-US">
              <a:solidFill>
                <a:schemeClr val="bg2"/>
              </a:solidFill>
            </a:endParaRPr>
          </a:p>
        </p:txBody>
      </p:sp>
      <p:sp>
        <p:nvSpPr>
          <p:cNvPr id="5" name="TextBox 4">
            <a:extLst>
              <a:ext uri="{FF2B5EF4-FFF2-40B4-BE49-F238E27FC236}">
                <a16:creationId xmlns:a16="http://schemas.microsoft.com/office/drawing/2014/main" id="{CD199D00-E6AC-0FF4-4FBE-70EE57AFE27C}"/>
              </a:ext>
            </a:extLst>
          </p:cNvPr>
          <p:cNvSpPr txBox="1"/>
          <p:nvPr/>
        </p:nvSpPr>
        <p:spPr>
          <a:xfrm>
            <a:off x="329046" y="5362554"/>
            <a:ext cx="11533909" cy="707886"/>
          </a:xfrm>
          <a:prstGeom prst="rect">
            <a:avLst/>
          </a:prstGeom>
          <a:noFill/>
        </p:spPr>
        <p:txBody>
          <a:bodyPr wrap="square" rtlCol="0">
            <a:spAutoFit/>
          </a:bodyPr>
          <a:lstStyle/>
          <a:p>
            <a:pPr marL="0" indent="0" algn="ctr">
              <a:buNone/>
            </a:pPr>
            <a:r>
              <a:rPr lang="en-US" sz="2400"/>
              <a:t> </a:t>
            </a:r>
            <a:r>
              <a:rPr lang="en-US" sz="1600"/>
              <a:t>*For more in-depth guidance on cataloging audiobooks/media players, reference the </a:t>
            </a:r>
          </a:p>
          <a:p>
            <a:pPr marL="0" indent="0" algn="ctr">
              <a:buNone/>
            </a:pPr>
            <a:r>
              <a:rPr lang="en-US" sz="1600"/>
              <a:t>Nov. 2023 and Sept. 2023 SHARE Catalogers Training Sessions</a:t>
            </a:r>
            <a:endParaRPr lang="en-US" sz="2400"/>
          </a:p>
        </p:txBody>
      </p:sp>
    </p:spTree>
    <p:extLst>
      <p:ext uri="{BB962C8B-B14F-4D97-AF65-F5344CB8AC3E}">
        <p14:creationId xmlns:p14="http://schemas.microsoft.com/office/powerpoint/2010/main" val="44966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3CD8F-8047-CDF8-2A06-52E484D4782E}"/>
              </a:ext>
            </a:extLst>
          </p:cNvPr>
          <p:cNvSpPr>
            <a:spLocks noGrp="1"/>
          </p:cNvSpPr>
          <p:nvPr>
            <p:ph type="title"/>
          </p:nvPr>
        </p:nvSpPr>
        <p:spPr/>
        <p:txBody>
          <a:bodyPr/>
          <a:lstStyle/>
          <a:p>
            <a:r>
              <a:rPr lang="en-US"/>
              <a:t>Questions?</a:t>
            </a:r>
          </a:p>
        </p:txBody>
      </p:sp>
      <p:sp>
        <p:nvSpPr>
          <p:cNvPr id="3" name="TextBox 2">
            <a:extLst>
              <a:ext uri="{FF2B5EF4-FFF2-40B4-BE49-F238E27FC236}">
                <a16:creationId xmlns:a16="http://schemas.microsoft.com/office/drawing/2014/main" id="{70E05658-E224-DCEC-CE46-5D83AAC2E40F}"/>
              </a:ext>
            </a:extLst>
          </p:cNvPr>
          <p:cNvSpPr txBox="1"/>
          <p:nvPr/>
        </p:nvSpPr>
        <p:spPr>
          <a:xfrm>
            <a:off x="838200" y="3568219"/>
            <a:ext cx="6717632" cy="646331"/>
          </a:xfrm>
          <a:prstGeom prst="rect">
            <a:avLst/>
          </a:prstGeom>
          <a:noFill/>
        </p:spPr>
        <p:txBody>
          <a:bodyPr wrap="square" rtlCol="0">
            <a:spAutoFit/>
          </a:bodyPr>
          <a:lstStyle/>
          <a:p>
            <a:r>
              <a:rPr lang="en-US">
                <a:solidFill>
                  <a:schemeClr val="accent6">
                    <a:lumMod val="75000"/>
                  </a:schemeClr>
                </a:solidFill>
                <a:hlinkClick r:id="rId3">
                  <a:extLst>
                    <a:ext uri="{A12FA001-AC4F-418D-AE19-62706E023703}">
                      <ahyp:hlinkClr xmlns:ahyp="http://schemas.microsoft.com/office/drawing/2018/hyperlinkcolor" val="tx"/>
                    </a:ext>
                  </a:extLst>
                </a:hlinkClick>
              </a:rPr>
              <a:t>Charlie Jorgenson - cjorgenson@illinoisheartland.org</a:t>
            </a:r>
            <a:r>
              <a:rPr lang="en-US">
                <a:solidFill>
                  <a:schemeClr val="accent6">
                    <a:lumMod val="75000"/>
                  </a:schemeClr>
                </a:solidFill>
              </a:rPr>
              <a:t> </a:t>
            </a:r>
          </a:p>
          <a:p>
            <a:r>
              <a:rPr lang="en-US">
                <a:solidFill>
                  <a:schemeClr val="accent6">
                    <a:lumMod val="75000"/>
                  </a:schemeClr>
                </a:solidFill>
                <a:hlinkClick r:id="rId4">
                  <a:extLst>
                    <a:ext uri="{A12FA001-AC4F-418D-AE19-62706E023703}">
                      <ahyp:hlinkClr xmlns:ahyp="http://schemas.microsoft.com/office/drawing/2018/hyperlinkcolor" val="tx"/>
                    </a:ext>
                  </a:extLst>
                </a:hlinkClick>
              </a:rPr>
              <a:t>Jace Cook - jcook@illinoisheartland.org</a:t>
            </a:r>
            <a:endParaRPr lang="en-US">
              <a:solidFill>
                <a:schemeClr val="accent6">
                  <a:lumMod val="75000"/>
                </a:schemeClr>
              </a:solidFill>
            </a:endParaRPr>
          </a:p>
        </p:txBody>
      </p:sp>
    </p:spTree>
    <p:extLst>
      <p:ext uri="{BB962C8B-B14F-4D97-AF65-F5344CB8AC3E}">
        <p14:creationId xmlns:p14="http://schemas.microsoft.com/office/powerpoint/2010/main" val="2091982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D8DDF-EC33-E548-17EF-6DBCE51EE0BD}"/>
              </a:ext>
            </a:extLst>
          </p:cNvPr>
          <p:cNvSpPr>
            <a:spLocks noGrp="1"/>
          </p:cNvSpPr>
          <p:nvPr>
            <p:ph type="title"/>
          </p:nvPr>
        </p:nvSpPr>
        <p:spPr/>
        <p:txBody>
          <a:bodyPr/>
          <a:lstStyle/>
          <a:p>
            <a:r>
              <a:rPr lang="en-US"/>
              <a:t>General Cataloging</a:t>
            </a:r>
          </a:p>
        </p:txBody>
      </p:sp>
      <p:sp>
        <p:nvSpPr>
          <p:cNvPr id="3" name="Content Placeholder 2">
            <a:extLst>
              <a:ext uri="{FF2B5EF4-FFF2-40B4-BE49-F238E27FC236}">
                <a16:creationId xmlns:a16="http://schemas.microsoft.com/office/drawing/2014/main" id="{C1B4CDC3-E6F4-99E4-3918-242643EA32E6}"/>
              </a:ext>
            </a:extLst>
          </p:cNvPr>
          <p:cNvSpPr>
            <a:spLocks noGrp="1"/>
          </p:cNvSpPr>
          <p:nvPr>
            <p:ph idx="1"/>
          </p:nvPr>
        </p:nvSpPr>
        <p:spPr>
          <a:xfrm>
            <a:off x="838200" y="2006601"/>
            <a:ext cx="10515600" cy="3890963"/>
          </a:xfrm>
        </p:spPr>
        <p:txBody>
          <a:bodyPr vert="horz" lIns="91440" tIns="45720" rIns="91440" bIns="45720" rtlCol="0" anchor="t">
            <a:normAutofit fontScale="92500"/>
          </a:bodyPr>
          <a:lstStyle/>
          <a:p>
            <a:pPr>
              <a:spcAft>
                <a:spcPts val="1800"/>
              </a:spcAft>
            </a:pPr>
            <a:r>
              <a:rPr lang="en-US" sz="4000"/>
              <a:t>What are juvenile materials?</a:t>
            </a:r>
            <a:endParaRPr lang="en-US">
              <a:cs typeface="Helvetica"/>
            </a:endParaRPr>
          </a:p>
          <a:p>
            <a:pPr lvl="1"/>
            <a:r>
              <a:rPr lang="en-US" sz="3600"/>
              <a:t>Library of Congress Subject Headings Manual states, “</a:t>
            </a:r>
            <a:r>
              <a:rPr lang="en-US" sz="3600" i="1"/>
              <a:t>Treat topical materials intended primarily for children and young people through the age of 15, or the 9th grade, as juvenile. Treat fiction intended primarily for children and young people through high school age as juvenile</a:t>
            </a:r>
            <a:r>
              <a:rPr lang="en-US" sz="3600"/>
              <a:t>.”</a:t>
            </a:r>
          </a:p>
        </p:txBody>
      </p:sp>
    </p:spTree>
    <p:extLst>
      <p:ext uri="{BB962C8B-B14F-4D97-AF65-F5344CB8AC3E}">
        <p14:creationId xmlns:p14="http://schemas.microsoft.com/office/powerpoint/2010/main" val="2874217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3AB41-A4CF-93F1-4A7F-C6B85C479FDE}"/>
              </a:ext>
            </a:extLst>
          </p:cNvPr>
          <p:cNvSpPr>
            <a:spLocks noGrp="1"/>
          </p:cNvSpPr>
          <p:nvPr>
            <p:ph type="title"/>
          </p:nvPr>
        </p:nvSpPr>
        <p:spPr/>
        <p:txBody>
          <a:bodyPr/>
          <a:lstStyle/>
          <a:p>
            <a:r>
              <a:rPr lang="en-US"/>
              <a:t>Common Juvenile Materials</a:t>
            </a:r>
          </a:p>
        </p:txBody>
      </p:sp>
      <p:sp>
        <p:nvSpPr>
          <p:cNvPr id="3" name="Content Placeholder 2">
            <a:extLst>
              <a:ext uri="{FF2B5EF4-FFF2-40B4-BE49-F238E27FC236}">
                <a16:creationId xmlns:a16="http://schemas.microsoft.com/office/drawing/2014/main" id="{244FB9A5-895B-DB5C-5F4E-BDB031A9CF73}"/>
              </a:ext>
            </a:extLst>
          </p:cNvPr>
          <p:cNvSpPr>
            <a:spLocks noGrp="1"/>
          </p:cNvSpPr>
          <p:nvPr>
            <p:ph idx="1"/>
          </p:nvPr>
        </p:nvSpPr>
        <p:spPr/>
        <p:txBody>
          <a:bodyPr numCol="2">
            <a:normAutofit/>
          </a:bodyPr>
          <a:lstStyle/>
          <a:p>
            <a:r>
              <a:rPr lang="en-US"/>
              <a:t>Standard books</a:t>
            </a:r>
          </a:p>
          <a:p>
            <a:pPr lvl="1"/>
            <a:r>
              <a:rPr lang="en-US"/>
              <a:t>Picture books</a:t>
            </a:r>
          </a:p>
          <a:p>
            <a:pPr lvl="1"/>
            <a:r>
              <a:rPr lang="en-US"/>
              <a:t>High-interest, Low Vocabulary</a:t>
            </a:r>
          </a:p>
          <a:p>
            <a:pPr lvl="1"/>
            <a:r>
              <a:rPr lang="en-US"/>
              <a:t>Prebound books</a:t>
            </a:r>
          </a:p>
          <a:p>
            <a:r>
              <a:rPr lang="en-US"/>
              <a:t>Board books</a:t>
            </a:r>
          </a:p>
          <a:p>
            <a:pPr lvl="1"/>
            <a:r>
              <a:rPr lang="en-US"/>
              <a:t>Textured books</a:t>
            </a:r>
          </a:p>
          <a:p>
            <a:pPr lvl="1"/>
            <a:r>
              <a:rPr lang="en-US"/>
              <a:t>Lift-the-flap books</a:t>
            </a:r>
          </a:p>
          <a:p>
            <a:pPr lvl="1"/>
            <a:r>
              <a:rPr lang="en-US"/>
              <a:t>Toy and movable books</a:t>
            </a:r>
          </a:p>
          <a:p>
            <a:endParaRPr lang="en-US"/>
          </a:p>
          <a:p>
            <a:r>
              <a:rPr lang="en-US"/>
              <a:t>Audiobooks</a:t>
            </a:r>
          </a:p>
          <a:p>
            <a:pPr lvl="1"/>
            <a:r>
              <a:rPr lang="en-US"/>
              <a:t>Yoto Players</a:t>
            </a:r>
          </a:p>
          <a:p>
            <a:pPr lvl="1"/>
            <a:r>
              <a:rPr lang="en-US"/>
              <a:t>Tonies</a:t>
            </a:r>
          </a:p>
          <a:p>
            <a:pPr lvl="1"/>
            <a:r>
              <a:rPr lang="en-US" err="1"/>
              <a:t>Wonderbooks</a:t>
            </a:r>
            <a:endParaRPr lang="en-US"/>
          </a:p>
          <a:p>
            <a:pPr lvl="1"/>
            <a:r>
              <a:rPr lang="en-US"/>
              <a:t>Vox</a:t>
            </a:r>
          </a:p>
          <a:p>
            <a:pPr lvl="1"/>
            <a:r>
              <a:rPr lang="en-US" err="1"/>
              <a:t>Playaways</a:t>
            </a:r>
            <a:endParaRPr lang="en-US"/>
          </a:p>
          <a:p>
            <a:pPr lvl="1"/>
            <a:r>
              <a:rPr lang="en-US"/>
              <a:t>CDs</a:t>
            </a:r>
          </a:p>
          <a:p>
            <a:pPr marL="0" indent="0">
              <a:buNone/>
            </a:pPr>
            <a:r>
              <a:rPr lang="en-US"/>
              <a:t> </a:t>
            </a:r>
            <a:r>
              <a:rPr lang="en-US" sz="1600"/>
              <a:t>*For more in-depth guidance on cataloging audiobooks/media players, reference the Nov. 2023 and Sept. 2023 SHARE Catalogers Training Sessions</a:t>
            </a:r>
            <a:endParaRPr lang="en-US"/>
          </a:p>
        </p:txBody>
      </p:sp>
    </p:spTree>
    <p:extLst>
      <p:ext uri="{BB962C8B-B14F-4D97-AF65-F5344CB8AC3E}">
        <p14:creationId xmlns:p14="http://schemas.microsoft.com/office/powerpoint/2010/main" val="1552831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24F07-D692-CF2A-3591-910BFDAD0E33}"/>
              </a:ext>
            </a:extLst>
          </p:cNvPr>
          <p:cNvSpPr>
            <a:spLocks noGrp="1"/>
          </p:cNvSpPr>
          <p:nvPr>
            <p:ph type="title"/>
          </p:nvPr>
        </p:nvSpPr>
        <p:spPr/>
        <p:txBody>
          <a:bodyPr/>
          <a:lstStyle/>
          <a:p>
            <a:r>
              <a:rPr lang="en-US">
                <a:ea typeface="+mj-lt"/>
                <a:cs typeface="+mj-lt"/>
              </a:rPr>
              <a:t>Fields of Note: </a:t>
            </a:r>
            <a:r>
              <a:rPr lang="en-US" err="1">
                <a:ea typeface="+mj-lt"/>
                <a:cs typeface="+mj-lt"/>
              </a:rPr>
              <a:t>Audn</a:t>
            </a:r>
            <a:r>
              <a:rPr lang="en-US">
                <a:ea typeface="+mj-lt"/>
                <a:cs typeface="+mj-lt"/>
              </a:rPr>
              <a:t> – Target Audience</a:t>
            </a:r>
          </a:p>
        </p:txBody>
      </p:sp>
      <p:sp>
        <p:nvSpPr>
          <p:cNvPr id="3" name="Content Placeholder 2">
            <a:extLst>
              <a:ext uri="{FF2B5EF4-FFF2-40B4-BE49-F238E27FC236}">
                <a16:creationId xmlns:a16="http://schemas.microsoft.com/office/drawing/2014/main" id="{C0F7E5C1-0629-09C2-8E2A-3FC8895E4490}"/>
              </a:ext>
            </a:extLst>
          </p:cNvPr>
          <p:cNvSpPr>
            <a:spLocks noGrp="1"/>
          </p:cNvSpPr>
          <p:nvPr>
            <p:ph idx="1"/>
          </p:nvPr>
        </p:nvSpPr>
        <p:spPr/>
        <p:txBody>
          <a:bodyPr vert="horz" lIns="91440" tIns="45720" rIns="91440" bIns="45720" rtlCol="0" anchor="t">
            <a:normAutofit/>
          </a:bodyPr>
          <a:lstStyle/>
          <a:p>
            <a:r>
              <a:rPr lang="en-US"/>
              <a:t>For </a:t>
            </a:r>
            <a:r>
              <a:rPr lang="en-US" err="1"/>
              <a:t>Audn</a:t>
            </a:r>
            <a:r>
              <a:rPr lang="en-US"/>
              <a:t>: Target Audience choose an appropriate code based on the target age range of the material</a:t>
            </a:r>
            <a:endParaRPr lang="en-US">
              <a:cs typeface="Helvetica"/>
            </a:endParaRPr>
          </a:p>
          <a:p>
            <a:pPr lvl="1"/>
            <a:r>
              <a:rPr lang="en-US"/>
              <a:t>a – Preschool (0-5 years)</a:t>
            </a:r>
            <a:endParaRPr lang="en-US">
              <a:cs typeface="Helvetica"/>
            </a:endParaRPr>
          </a:p>
          <a:p>
            <a:pPr lvl="1"/>
            <a:r>
              <a:rPr lang="en-US"/>
              <a:t>b – Primary (6-8 years)</a:t>
            </a:r>
            <a:endParaRPr lang="en-US">
              <a:cs typeface="Helvetica"/>
            </a:endParaRPr>
          </a:p>
          <a:p>
            <a:pPr lvl="1"/>
            <a:r>
              <a:rPr lang="en-US"/>
              <a:t>c – Pre-adolescent (9-13 years)</a:t>
            </a:r>
            <a:endParaRPr lang="en-US">
              <a:cs typeface="Helvetica"/>
            </a:endParaRPr>
          </a:p>
          <a:p>
            <a:pPr lvl="1"/>
            <a:r>
              <a:rPr lang="en-US"/>
              <a:t>d – Adolescent (14-17 years)</a:t>
            </a:r>
            <a:endParaRPr lang="en-US">
              <a:cs typeface="Helvetica"/>
            </a:endParaRPr>
          </a:p>
          <a:p>
            <a:pPr lvl="1"/>
            <a:r>
              <a:rPr lang="en-US"/>
              <a:t>e – Adult (18+ years)</a:t>
            </a:r>
            <a:endParaRPr lang="en-US">
              <a:cs typeface="Helvetica"/>
            </a:endParaRPr>
          </a:p>
          <a:p>
            <a:pPr lvl="1"/>
            <a:r>
              <a:rPr lang="en-US"/>
              <a:t>j – Juvenile (0-15 years)</a:t>
            </a:r>
            <a:endParaRPr lang="en-US">
              <a:cs typeface="Helvetica"/>
            </a:endParaRPr>
          </a:p>
          <a:p>
            <a:endParaRPr lang="en-US"/>
          </a:p>
        </p:txBody>
      </p:sp>
    </p:spTree>
    <p:extLst>
      <p:ext uri="{BB962C8B-B14F-4D97-AF65-F5344CB8AC3E}">
        <p14:creationId xmlns:p14="http://schemas.microsoft.com/office/powerpoint/2010/main" val="299417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A5BA0-634F-ECDC-EFB4-A0FE50D5C7A8}"/>
              </a:ext>
            </a:extLst>
          </p:cNvPr>
          <p:cNvSpPr>
            <a:spLocks noGrp="1"/>
          </p:cNvSpPr>
          <p:nvPr>
            <p:ph type="title"/>
          </p:nvPr>
        </p:nvSpPr>
        <p:spPr/>
        <p:txBody>
          <a:bodyPr/>
          <a:lstStyle/>
          <a:p>
            <a:r>
              <a:rPr lang="en-US"/>
              <a:t>Fields of Note: </a:t>
            </a:r>
            <a:r>
              <a:rPr lang="en-US" err="1"/>
              <a:t>LitF</a:t>
            </a:r>
            <a:r>
              <a:rPr lang="en-US"/>
              <a:t> – Literary Form</a:t>
            </a:r>
          </a:p>
        </p:txBody>
      </p:sp>
      <p:sp>
        <p:nvSpPr>
          <p:cNvPr id="3" name="Content Placeholder 2">
            <a:extLst>
              <a:ext uri="{FF2B5EF4-FFF2-40B4-BE49-F238E27FC236}">
                <a16:creationId xmlns:a16="http://schemas.microsoft.com/office/drawing/2014/main" id="{3CE248A9-6E8F-A415-6B67-9BA7120C857F}"/>
              </a:ext>
            </a:extLst>
          </p:cNvPr>
          <p:cNvSpPr>
            <a:spLocks noGrp="1"/>
          </p:cNvSpPr>
          <p:nvPr>
            <p:ph idx="1"/>
          </p:nvPr>
        </p:nvSpPr>
        <p:spPr/>
        <p:txBody>
          <a:bodyPr vert="horz" lIns="91440" tIns="45720" rIns="91440" bIns="45720" rtlCol="0" anchor="t">
            <a:normAutofit/>
          </a:bodyPr>
          <a:lstStyle/>
          <a:p>
            <a:r>
              <a:rPr lang="en-US"/>
              <a:t>Children’s books are often educational, even if they are told through fictional means</a:t>
            </a:r>
            <a:r>
              <a:rPr lang="en-US">
                <a:solidFill>
                  <a:srgbClr val="FF0000"/>
                </a:solidFill>
              </a:rPr>
              <a:t> </a:t>
            </a:r>
          </a:p>
          <a:p>
            <a:pPr lvl="1"/>
            <a:r>
              <a:rPr lang="en-US"/>
              <a:t>Are these fiction or nonfiction? </a:t>
            </a:r>
          </a:p>
          <a:p>
            <a:r>
              <a:rPr lang="en-US">
                <a:cs typeface="Helvetica"/>
              </a:rPr>
              <a:t>Some of the most commonly used codes for </a:t>
            </a:r>
            <a:r>
              <a:rPr lang="en-US" err="1">
                <a:cs typeface="Helvetica"/>
              </a:rPr>
              <a:t>LitF</a:t>
            </a:r>
            <a:r>
              <a:rPr lang="en-US">
                <a:cs typeface="Helvetica"/>
              </a:rPr>
              <a:t> are:</a:t>
            </a:r>
            <a:endParaRPr lang="en-US"/>
          </a:p>
          <a:p>
            <a:pPr lvl="1"/>
            <a:r>
              <a:rPr lang="en-US"/>
              <a:t>0: Not fiction</a:t>
            </a:r>
            <a:endParaRPr lang="en-US">
              <a:cs typeface="Helvetica"/>
            </a:endParaRPr>
          </a:p>
          <a:p>
            <a:pPr lvl="1"/>
            <a:r>
              <a:rPr lang="en-US"/>
              <a:t>1: Fiction</a:t>
            </a:r>
            <a:endParaRPr lang="en-US">
              <a:cs typeface="Helvetica"/>
            </a:endParaRPr>
          </a:p>
          <a:p>
            <a:pPr lvl="1"/>
            <a:r>
              <a:rPr lang="en-US"/>
              <a:t>j: Short stories</a:t>
            </a:r>
            <a:endParaRPr lang="en-US">
              <a:cs typeface="Helvetica"/>
            </a:endParaRPr>
          </a:p>
          <a:p>
            <a:pPr lvl="1"/>
            <a:r>
              <a:rPr lang="en-US"/>
              <a:t>p: Poetry</a:t>
            </a:r>
            <a:endParaRPr lang="en-US">
              <a:cs typeface="Helvetica"/>
            </a:endParaRPr>
          </a:p>
        </p:txBody>
      </p:sp>
    </p:spTree>
    <p:extLst>
      <p:ext uri="{BB962C8B-B14F-4D97-AF65-F5344CB8AC3E}">
        <p14:creationId xmlns:p14="http://schemas.microsoft.com/office/powerpoint/2010/main" val="3995496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CEC99-1C31-9424-F8D3-C0505EECAA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CB9843-9500-449E-D6BC-A2BC84CF55B6}"/>
              </a:ext>
            </a:extLst>
          </p:cNvPr>
          <p:cNvSpPr>
            <a:spLocks noGrp="1"/>
          </p:cNvSpPr>
          <p:nvPr>
            <p:ph type="title"/>
          </p:nvPr>
        </p:nvSpPr>
        <p:spPr/>
        <p:txBody>
          <a:bodyPr/>
          <a:lstStyle/>
          <a:p>
            <a:r>
              <a:rPr lang="en-US"/>
              <a:t>Fields of Note: 020 - ISBN</a:t>
            </a:r>
          </a:p>
        </p:txBody>
      </p:sp>
      <p:sp>
        <p:nvSpPr>
          <p:cNvPr id="3" name="Content Placeholder 2">
            <a:extLst>
              <a:ext uri="{FF2B5EF4-FFF2-40B4-BE49-F238E27FC236}">
                <a16:creationId xmlns:a16="http://schemas.microsoft.com/office/drawing/2014/main" id="{D21431AB-3DD6-7490-2E99-E5260962219D}"/>
              </a:ext>
            </a:extLst>
          </p:cNvPr>
          <p:cNvSpPr>
            <a:spLocks noGrp="1"/>
          </p:cNvSpPr>
          <p:nvPr>
            <p:ph idx="1"/>
          </p:nvPr>
        </p:nvSpPr>
        <p:spPr>
          <a:xfrm>
            <a:off x="838200" y="2008909"/>
            <a:ext cx="10971663" cy="4168053"/>
          </a:xfrm>
        </p:spPr>
        <p:txBody>
          <a:bodyPr vert="horz" lIns="91440" tIns="45720" rIns="91440" bIns="45720" rtlCol="0" anchor="t">
            <a:normAutofit fontScale="85000" lnSpcReduction="20000"/>
          </a:bodyPr>
          <a:lstStyle/>
          <a:p>
            <a:pPr>
              <a:spcAft>
                <a:spcPts val="600"/>
              </a:spcAft>
            </a:pPr>
            <a:r>
              <a:rPr lang="en-US">
                <a:cs typeface="Helvetica"/>
              </a:rPr>
              <a:t>Should always contain a </a:t>
            </a:r>
            <a:r>
              <a:rPr lang="en-US">
                <a:solidFill>
                  <a:srgbClr val="00B050"/>
                </a:solidFill>
                <a:cs typeface="Helvetica"/>
              </a:rPr>
              <a:t>$q </a:t>
            </a:r>
            <a:r>
              <a:rPr lang="en-US">
                <a:cs typeface="Helvetica"/>
              </a:rPr>
              <a:t>subfield denoting the binding</a:t>
            </a:r>
          </a:p>
          <a:p>
            <a:pPr>
              <a:spcAft>
                <a:spcPts val="300"/>
              </a:spcAft>
            </a:pPr>
            <a:r>
              <a:rPr lang="en-US">
                <a:cs typeface="Helvetica"/>
              </a:rPr>
              <a:t>We commonly see </a:t>
            </a:r>
            <a:r>
              <a:rPr lang="en-US">
                <a:solidFill>
                  <a:srgbClr val="00B050"/>
                </a:solidFill>
                <a:cs typeface="Helvetica"/>
              </a:rPr>
              <a:t>$q </a:t>
            </a:r>
            <a:r>
              <a:rPr lang="en-US">
                <a:cs typeface="Helvetica"/>
              </a:rPr>
              <a:t>(paperback) and </a:t>
            </a:r>
            <a:r>
              <a:rPr lang="en-US">
                <a:solidFill>
                  <a:srgbClr val="00B050"/>
                </a:solidFill>
                <a:cs typeface="Helvetica"/>
              </a:rPr>
              <a:t>$q </a:t>
            </a:r>
            <a:r>
              <a:rPr lang="en-US">
                <a:cs typeface="Helvetica"/>
              </a:rPr>
              <a:t>(hardcover), but for juvenile materials you may need to use other options:</a:t>
            </a:r>
          </a:p>
          <a:p>
            <a:pPr lvl="1">
              <a:spcAft>
                <a:spcPts val="300"/>
              </a:spcAft>
            </a:pPr>
            <a:r>
              <a:rPr lang="en-US">
                <a:solidFill>
                  <a:srgbClr val="0070C0"/>
                </a:solidFill>
                <a:cs typeface="Helvetica"/>
              </a:rPr>
              <a:t>020 </a:t>
            </a:r>
            <a:r>
              <a:rPr lang="en-US">
                <a:solidFill>
                  <a:srgbClr val="FF3399"/>
                </a:solidFill>
                <a:cs typeface="Helvetica"/>
              </a:rPr>
              <a:t>_ _ </a:t>
            </a:r>
            <a:r>
              <a:rPr lang="en-US">
                <a:solidFill>
                  <a:srgbClr val="00B050"/>
                </a:solidFill>
                <a:cs typeface="Helvetica"/>
              </a:rPr>
              <a:t>$a</a:t>
            </a:r>
            <a:r>
              <a:rPr lang="en-US">
                <a:cs typeface="Helvetica"/>
              </a:rPr>
              <a:t> </a:t>
            </a:r>
            <a:r>
              <a:rPr lang="en-US">
                <a:solidFill>
                  <a:srgbClr val="000000"/>
                </a:solidFill>
                <a:ea typeface="+mn-lt"/>
                <a:cs typeface="+mn-lt"/>
              </a:rPr>
              <a:t>9780593898642</a:t>
            </a:r>
            <a:r>
              <a:rPr lang="en-US">
                <a:cs typeface="Helvetica"/>
              </a:rPr>
              <a:t> </a:t>
            </a:r>
            <a:r>
              <a:rPr lang="en-US">
                <a:solidFill>
                  <a:srgbClr val="00B050"/>
                </a:solidFill>
                <a:cs typeface="Helvetica"/>
              </a:rPr>
              <a:t>$q</a:t>
            </a:r>
            <a:r>
              <a:rPr lang="en-US">
                <a:cs typeface="Helvetica"/>
              </a:rPr>
              <a:t> (board book)</a:t>
            </a:r>
          </a:p>
          <a:p>
            <a:pPr lvl="1">
              <a:spcAft>
                <a:spcPts val="300"/>
              </a:spcAft>
            </a:pPr>
            <a:r>
              <a:rPr lang="en-US">
                <a:solidFill>
                  <a:srgbClr val="0070C0"/>
                </a:solidFill>
                <a:cs typeface="Helvetica"/>
              </a:rPr>
              <a:t>020 </a:t>
            </a:r>
            <a:r>
              <a:rPr lang="en-US">
                <a:solidFill>
                  <a:srgbClr val="FF3399"/>
                </a:solidFill>
                <a:cs typeface="Helvetica"/>
              </a:rPr>
              <a:t>_ _ </a:t>
            </a:r>
            <a:r>
              <a:rPr lang="en-US">
                <a:solidFill>
                  <a:srgbClr val="00B050"/>
                </a:solidFill>
                <a:cs typeface="Helvetica"/>
              </a:rPr>
              <a:t>$a</a:t>
            </a:r>
            <a:r>
              <a:rPr lang="en-US">
                <a:cs typeface="Helvetica"/>
              </a:rPr>
              <a:t> 9780605943537 </a:t>
            </a:r>
            <a:r>
              <a:rPr lang="en-US">
                <a:solidFill>
                  <a:srgbClr val="00B050"/>
                </a:solidFill>
                <a:cs typeface="Helvetica"/>
              </a:rPr>
              <a:t>$q</a:t>
            </a:r>
            <a:r>
              <a:rPr lang="en-US">
                <a:cs typeface="Helvetica"/>
              </a:rPr>
              <a:t> (library binding)</a:t>
            </a:r>
          </a:p>
          <a:p>
            <a:pPr lvl="1">
              <a:spcAft>
                <a:spcPts val="300"/>
              </a:spcAft>
            </a:pPr>
            <a:r>
              <a:rPr lang="en-US">
                <a:solidFill>
                  <a:srgbClr val="0070C0"/>
                </a:solidFill>
                <a:cs typeface="Helvetica"/>
              </a:rPr>
              <a:t>020 </a:t>
            </a:r>
            <a:r>
              <a:rPr lang="en-US">
                <a:solidFill>
                  <a:srgbClr val="FF3399"/>
                </a:solidFill>
                <a:cs typeface="Helvetica"/>
              </a:rPr>
              <a:t>_ _ </a:t>
            </a:r>
            <a:r>
              <a:rPr lang="en-US">
                <a:solidFill>
                  <a:srgbClr val="00B050"/>
                </a:solidFill>
                <a:cs typeface="Helvetica"/>
              </a:rPr>
              <a:t>$a</a:t>
            </a:r>
            <a:r>
              <a:rPr lang="en-US">
                <a:cs typeface="Helvetica"/>
              </a:rPr>
              <a:t> 9781713740599 </a:t>
            </a:r>
            <a:r>
              <a:rPr lang="en-US">
                <a:solidFill>
                  <a:srgbClr val="00B050"/>
                </a:solidFill>
                <a:cs typeface="Helvetica"/>
              </a:rPr>
              <a:t>$q</a:t>
            </a:r>
            <a:r>
              <a:rPr lang="en-US">
                <a:cs typeface="Helvetica"/>
              </a:rPr>
              <a:t> (</a:t>
            </a:r>
            <a:r>
              <a:rPr lang="en-US" err="1">
                <a:cs typeface="Helvetica"/>
              </a:rPr>
              <a:t>FollettBound</a:t>
            </a:r>
            <a:r>
              <a:rPr lang="en-US">
                <a:cs typeface="Helvetica"/>
              </a:rPr>
              <a:t>)</a:t>
            </a:r>
          </a:p>
          <a:p>
            <a:pPr lvl="1">
              <a:spcAft>
                <a:spcPts val="600"/>
              </a:spcAft>
            </a:pPr>
            <a:r>
              <a:rPr lang="en-US">
                <a:solidFill>
                  <a:srgbClr val="0070C0"/>
                </a:solidFill>
                <a:cs typeface="Helvetica"/>
              </a:rPr>
              <a:t>020 </a:t>
            </a:r>
            <a:r>
              <a:rPr lang="en-US">
                <a:solidFill>
                  <a:srgbClr val="FF3399"/>
                </a:solidFill>
                <a:cs typeface="Helvetica"/>
              </a:rPr>
              <a:t>_ _ </a:t>
            </a:r>
            <a:r>
              <a:rPr lang="en-US">
                <a:solidFill>
                  <a:srgbClr val="00B050"/>
                </a:solidFill>
                <a:cs typeface="Helvetica"/>
              </a:rPr>
              <a:t>$a</a:t>
            </a:r>
            <a:r>
              <a:rPr lang="en-US">
                <a:cs typeface="Helvetica"/>
              </a:rPr>
              <a:t> </a:t>
            </a:r>
            <a:r>
              <a:rPr lang="en-US">
                <a:solidFill>
                  <a:srgbClr val="000000"/>
                </a:solidFill>
                <a:ea typeface="+mn-lt"/>
                <a:cs typeface="+mn-lt"/>
              </a:rPr>
              <a:t>9780605929746</a:t>
            </a:r>
            <a:r>
              <a:rPr lang="en-US">
                <a:cs typeface="Helvetica"/>
              </a:rPr>
              <a:t> </a:t>
            </a:r>
            <a:r>
              <a:rPr lang="en-US">
                <a:solidFill>
                  <a:srgbClr val="00B050"/>
                </a:solidFill>
                <a:cs typeface="Helvetica"/>
              </a:rPr>
              <a:t>$q</a:t>
            </a:r>
            <a:r>
              <a:rPr lang="en-US">
                <a:cs typeface="Helvetica"/>
              </a:rPr>
              <a:t> (PermaBound)</a:t>
            </a:r>
          </a:p>
          <a:p>
            <a:pPr>
              <a:spcAft>
                <a:spcPts val="300"/>
              </a:spcAft>
            </a:pPr>
            <a:r>
              <a:rPr lang="en-US">
                <a:cs typeface="Helvetica"/>
              </a:rPr>
              <a:t>"Prebound" books have been rebound by a trade binder </a:t>
            </a:r>
            <a:r>
              <a:rPr lang="en-US" sz="2200">
                <a:cs typeface="Helvetica"/>
              </a:rPr>
              <a:t>(e.g. Turtleback, </a:t>
            </a:r>
            <a:r>
              <a:rPr lang="en-US" sz="2200" err="1">
                <a:cs typeface="Helvetica"/>
              </a:rPr>
              <a:t>Penworthy</a:t>
            </a:r>
            <a:r>
              <a:rPr lang="en-US" sz="2200">
                <a:cs typeface="Helvetica"/>
              </a:rPr>
              <a:t>, </a:t>
            </a:r>
            <a:r>
              <a:rPr lang="en-US" sz="2200" err="1">
                <a:cs typeface="Helvetica"/>
              </a:rPr>
              <a:t>FollettBound</a:t>
            </a:r>
            <a:r>
              <a:rPr lang="en-US" sz="2200">
                <a:cs typeface="Helvetica"/>
              </a:rPr>
              <a:t>, </a:t>
            </a:r>
            <a:r>
              <a:rPr lang="en-US" sz="2200" err="1">
                <a:cs typeface="Helvetica"/>
              </a:rPr>
              <a:t>PermaBound</a:t>
            </a:r>
            <a:r>
              <a:rPr lang="en-US" sz="2200">
                <a:cs typeface="Helvetica"/>
              </a:rPr>
              <a:t>, Bound to Stay Bound)</a:t>
            </a:r>
            <a:r>
              <a:rPr lang="en-US">
                <a:cs typeface="Helvetica"/>
              </a:rPr>
              <a:t> in a sturdier binding</a:t>
            </a:r>
          </a:p>
          <a:p>
            <a:pPr lvl="1">
              <a:spcAft>
                <a:spcPts val="300"/>
              </a:spcAft>
            </a:pPr>
            <a:r>
              <a:rPr lang="en-US">
                <a:cs typeface="Helvetica"/>
              </a:rPr>
              <a:t>New ISBN on the back cover to reflect the new binding</a:t>
            </a:r>
          </a:p>
          <a:p>
            <a:pPr lvl="1">
              <a:spcAft>
                <a:spcPts val="600"/>
              </a:spcAft>
            </a:pPr>
            <a:r>
              <a:rPr lang="en-US">
                <a:cs typeface="Helvetica"/>
              </a:rPr>
              <a:t>Original ISBN is still present inside the book</a:t>
            </a:r>
          </a:p>
          <a:p>
            <a:pPr lvl="1">
              <a:spcAft>
                <a:spcPts val="600"/>
              </a:spcAft>
            </a:pPr>
            <a:r>
              <a:rPr lang="en-US">
                <a:cs typeface="Helvetica"/>
              </a:rPr>
              <a:t>020s with other ISBNs can always be added to existing records if everything else matches</a:t>
            </a:r>
          </a:p>
          <a:p>
            <a:pPr lvl="1"/>
            <a:endParaRPr lang="en-US">
              <a:cs typeface="Helvetica"/>
            </a:endParaRPr>
          </a:p>
        </p:txBody>
      </p:sp>
    </p:spTree>
    <p:extLst>
      <p:ext uri="{BB962C8B-B14F-4D97-AF65-F5344CB8AC3E}">
        <p14:creationId xmlns:p14="http://schemas.microsoft.com/office/powerpoint/2010/main" val="4181053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DDF81C-CA34-7DB8-9405-C0CD065C8D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C5C6AC-69DE-F96D-FE2A-77F01CBD073C}"/>
              </a:ext>
            </a:extLst>
          </p:cNvPr>
          <p:cNvSpPr>
            <a:spLocks noGrp="1"/>
          </p:cNvSpPr>
          <p:nvPr>
            <p:ph type="title"/>
          </p:nvPr>
        </p:nvSpPr>
        <p:spPr/>
        <p:txBody>
          <a:bodyPr/>
          <a:lstStyle/>
          <a:p>
            <a:r>
              <a:rPr lang="en-US"/>
              <a:t>Fields of Note: 082 - Dewey Decimal</a:t>
            </a:r>
          </a:p>
        </p:txBody>
      </p:sp>
      <p:sp>
        <p:nvSpPr>
          <p:cNvPr id="3" name="Content Placeholder 2">
            <a:extLst>
              <a:ext uri="{FF2B5EF4-FFF2-40B4-BE49-F238E27FC236}">
                <a16:creationId xmlns:a16="http://schemas.microsoft.com/office/drawing/2014/main" id="{1129F522-55F4-83F3-37A6-DB3448E27E33}"/>
              </a:ext>
            </a:extLst>
          </p:cNvPr>
          <p:cNvSpPr>
            <a:spLocks noGrp="1"/>
          </p:cNvSpPr>
          <p:nvPr>
            <p:ph idx="1"/>
          </p:nvPr>
        </p:nvSpPr>
        <p:spPr>
          <a:xfrm>
            <a:off x="838200" y="2008909"/>
            <a:ext cx="10834254" cy="4168053"/>
          </a:xfrm>
        </p:spPr>
        <p:txBody>
          <a:bodyPr vert="horz" lIns="91440" tIns="45720" rIns="91440" bIns="45720" rtlCol="0" anchor="t">
            <a:normAutofit/>
          </a:bodyPr>
          <a:lstStyle/>
          <a:p>
            <a:pPr>
              <a:spcAft>
                <a:spcPts val="600"/>
              </a:spcAft>
            </a:pPr>
            <a:r>
              <a:rPr lang="en-US">
                <a:cs typeface="Helvetica"/>
              </a:rPr>
              <a:t>[E] – Easy Reader (Pre-K through 3</a:t>
            </a:r>
            <a:r>
              <a:rPr lang="en-US" baseline="30000">
                <a:cs typeface="Helvetica"/>
              </a:rPr>
              <a:t>rd</a:t>
            </a:r>
            <a:r>
              <a:rPr lang="en-US">
                <a:cs typeface="Helvetica"/>
              </a:rPr>
              <a:t> Grade)</a:t>
            </a:r>
          </a:p>
          <a:p>
            <a:pPr>
              <a:spcAft>
                <a:spcPts val="600"/>
              </a:spcAft>
            </a:pPr>
            <a:r>
              <a:rPr lang="en-US">
                <a:cs typeface="Helvetica"/>
              </a:rPr>
              <a:t>[Fic] – Fiction for juveniles (4</a:t>
            </a:r>
            <a:r>
              <a:rPr lang="en-US" baseline="30000">
                <a:cs typeface="Helvetica"/>
              </a:rPr>
              <a:t>th</a:t>
            </a:r>
            <a:r>
              <a:rPr lang="en-US">
                <a:cs typeface="Helvetica"/>
              </a:rPr>
              <a:t> through 12</a:t>
            </a:r>
            <a:r>
              <a:rPr lang="en-US" baseline="30000">
                <a:cs typeface="Helvetica"/>
              </a:rPr>
              <a:t>th</a:t>
            </a:r>
            <a:r>
              <a:rPr lang="en-US">
                <a:cs typeface="Helvetica"/>
              </a:rPr>
              <a:t> Grade)</a:t>
            </a:r>
          </a:p>
          <a:p>
            <a:pPr>
              <a:spcAft>
                <a:spcPts val="600"/>
              </a:spcAft>
            </a:pPr>
            <a:r>
              <a:rPr lang="en-US">
                <a:cs typeface="Helvetica"/>
              </a:rPr>
              <a:t>Assign DDC numbers for juvenile nonfiction as usual</a:t>
            </a:r>
          </a:p>
          <a:p>
            <a:pPr>
              <a:spcAft>
                <a:spcPts val="600"/>
              </a:spcAft>
            </a:pPr>
            <a:r>
              <a:rPr lang="en-US">
                <a:solidFill>
                  <a:srgbClr val="0070C0"/>
                </a:solidFill>
                <a:cs typeface="Helvetica"/>
              </a:rPr>
              <a:t>810-890</a:t>
            </a:r>
            <a:r>
              <a:rPr lang="en-US">
                <a:cs typeface="Helvetica"/>
              </a:rPr>
              <a:t>: Literatures of specific languages and language families</a:t>
            </a:r>
          </a:p>
          <a:p>
            <a:pPr lvl="1">
              <a:spcAft>
                <a:spcPts val="600"/>
              </a:spcAft>
            </a:pPr>
            <a:r>
              <a:rPr lang="en-US">
                <a:solidFill>
                  <a:srgbClr val="0070C0"/>
                </a:solidFill>
                <a:cs typeface="Helvetica"/>
              </a:rPr>
              <a:t>813/.6</a:t>
            </a:r>
            <a:r>
              <a:rPr lang="en-US">
                <a:cs typeface="Helvetica"/>
              </a:rPr>
              <a:t>: American Fiction – 2000-</a:t>
            </a:r>
          </a:p>
          <a:p>
            <a:pPr lvl="1">
              <a:spcAft>
                <a:spcPts val="600"/>
              </a:spcAft>
            </a:pPr>
            <a:r>
              <a:rPr lang="en-US">
                <a:solidFill>
                  <a:srgbClr val="0070C0"/>
                </a:solidFill>
                <a:cs typeface="Helvetica"/>
              </a:rPr>
              <a:t>823/.91</a:t>
            </a:r>
            <a:r>
              <a:rPr lang="en-US">
                <a:cs typeface="Helvetica"/>
              </a:rPr>
              <a:t>: English fiction – 1900-1999</a:t>
            </a:r>
          </a:p>
          <a:p>
            <a:pPr lvl="1">
              <a:spcAft>
                <a:spcPts val="600"/>
              </a:spcAft>
            </a:pPr>
            <a:r>
              <a:rPr lang="en-US" b="0" i="0">
                <a:solidFill>
                  <a:srgbClr val="0070C0"/>
                </a:solidFill>
                <a:effectLst/>
                <a:latin typeface="Arial" panose="020B0604020202020204" pitchFamily="34" charset="0"/>
              </a:rPr>
              <a:t>863/.7</a:t>
            </a:r>
            <a:r>
              <a:rPr lang="en-US">
                <a:solidFill>
                  <a:srgbClr val="000000"/>
                </a:solidFill>
                <a:latin typeface="Arial" panose="020B0604020202020204" pitchFamily="34" charset="0"/>
              </a:rPr>
              <a:t>: </a:t>
            </a:r>
            <a:r>
              <a:rPr lang="en-US" b="0" i="0">
                <a:solidFill>
                  <a:srgbClr val="000000"/>
                </a:solidFill>
                <a:effectLst/>
                <a:latin typeface="Arial" panose="020B0604020202020204" pitchFamily="34" charset="0"/>
              </a:rPr>
              <a:t>Spanish fiction – 2000-</a:t>
            </a:r>
            <a:endParaRPr lang="en-US">
              <a:cs typeface="Helvetica"/>
            </a:endParaRPr>
          </a:p>
        </p:txBody>
      </p:sp>
    </p:spTree>
    <p:extLst>
      <p:ext uri="{BB962C8B-B14F-4D97-AF65-F5344CB8AC3E}">
        <p14:creationId xmlns:p14="http://schemas.microsoft.com/office/powerpoint/2010/main" val="760348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FDD2CE-57C4-0554-5E7B-1418F0C1B5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833C34-E4CB-F06E-FA08-C19E335640D6}"/>
              </a:ext>
            </a:extLst>
          </p:cNvPr>
          <p:cNvSpPr>
            <a:spLocks noGrp="1"/>
          </p:cNvSpPr>
          <p:nvPr>
            <p:ph type="title"/>
          </p:nvPr>
        </p:nvSpPr>
        <p:spPr>
          <a:xfrm>
            <a:off x="838200" y="681038"/>
            <a:ext cx="11333018" cy="1325563"/>
          </a:xfrm>
        </p:spPr>
        <p:txBody>
          <a:bodyPr/>
          <a:lstStyle/>
          <a:p>
            <a:r>
              <a:rPr lang="en-US"/>
              <a:t>Fields of Note: 100 - </a:t>
            </a:r>
            <a:r>
              <a:rPr lang="en-US" sz="4000"/>
              <a:t>Main Entry—Personal Name</a:t>
            </a:r>
          </a:p>
        </p:txBody>
      </p:sp>
      <p:sp>
        <p:nvSpPr>
          <p:cNvPr id="3" name="Content Placeholder 2">
            <a:extLst>
              <a:ext uri="{FF2B5EF4-FFF2-40B4-BE49-F238E27FC236}">
                <a16:creationId xmlns:a16="http://schemas.microsoft.com/office/drawing/2014/main" id="{2573A37B-03ED-DF06-B823-A727A4DBAAF3}"/>
              </a:ext>
            </a:extLst>
          </p:cNvPr>
          <p:cNvSpPr>
            <a:spLocks noGrp="1"/>
          </p:cNvSpPr>
          <p:nvPr>
            <p:ph idx="1"/>
          </p:nvPr>
        </p:nvSpPr>
        <p:spPr>
          <a:xfrm>
            <a:off x="838200" y="2240138"/>
            <a:ext cx="10834254" cy="3761270"/>
          </a:xfrm>
        </p:spPr>
        <p:txBody>
          <a:bodyPr vert="horz" lIns="91440" tIns="45720" rIns="91440" bIns="45720" rtlCol="0" anchor="t">
            <a:normAutofit/>
          </a:bodyPr>
          <a:lstStyle/>
          <a:p>
            <a:pPr>
              <a:spcAft>
                <a:spcPts val="600"/>
              </a:spcAft>
            </a:pPr>
            <a:r>
              <a:rPr lang="en-US">
                <a:cs typeface="Helvetica"/>
              </a:rPr>
              <a:t>The </a:t>
            </a:r>
            <a:r>
              <a:rPr lang="en-US">
                <a:solidFill>
                  <a:srgbClr val="0070C0"/>
                </a:solidFill>
                <a:cs typeface="Helvetica"/>
              </a:rPr>
              <a:t>100</a:t>
            </a:r>
            <a:r>
              <a:rPr lang="en-US">
                <a:cs typeface="Helvetica"/>
              </a:rPr>
              <a:t> field should contain the name of the author (with </a:t>
            </a:r>
            <a:r>
              <a:rPr lang="en-US">
                <a:solidFill>
                  <a:srgbClr val="00B050"/>
                </a:solidFill>
                <a:cs typeface="Helvetica"/>
              </a:rPr>
              <a:t>$e </a:t>
            </a:r>
            <a:r>
              <a:rPr lang="en-US">
                <a:cs typeface="Helvetica"/>
              </a:rPr>
              <a:t>subfield of "author") or MARC Report will object</a:t>
            </a:r>
            <a:endParaRPr lang="en-US"/>
          </a:p>
          <a:p>
            <a:pPr>
              <a:spcAft>
                <a:spcPts val="300"/>
              </a:spcAft>
            </a:pPr>
            <a:r>
              <a:rPr lang="en-US">
                <a:cs typeface="Helvetica"/>
              </a:rPr>
              <a:t>Some picture books may prioritize a prominent illustrator over the author of the text on their covers and title pages, but the author must still be in the </a:t>
            </a:r>
            <a:r>
              <a:rPr lang="en-US">
                <a:solidFill>
                  <a:srgbClr val="0070C0"/>
                </a:solidFill>
                <a:cs typeface="Helvetica"/>
              </a:rPr>
              <a:t>100</a:t>
            </a:r>
            <a:r>
              <a:rPr lang="en-US">
                <a:cs typeface="Helvetica"/>
              </a:rPr>
              <a:t>, with the illustrator's name in a </a:t>
            </a:r>
            <a:r>
              <a:rPr lang="en-US">
                <a:solidFill>
                  <a:srgbClr val="0070C0"/>
                </a:solidFill>
                <a:cs typeface="Helvetica"/>
              </a:rPr>
              <a:t>700</a:t>
            </a:r>
            <a:endParaRPr lang="en-US">
              <a:cs typeface="Helvetica"/>
            </a:endParaRPr>
          </a:p>
        </p:txBody>
      </p:sp>
    </p:spTree>
    <p:extLst>
      <p:ext uri="{BB962C8B-B14F-4D97-AF65-F5344CB8AC3E}">
        <p14:creationId xmlns:p14="http://schemas.microsoft.com/office/powerpoint/2010/main" val="2504671059"/>
      </p:ext>
    </p:extLst>
  </p:cSld>
  <p:clrMapOvr>
    <a:masterClrMapping/>
  </p:clrMapOvr>
</p:sld>
</file>

<file path=ppt/theme/theme1.xml><?xml version="1.0" encoding="utf-8"?>
<a:theme xmlns:a="http://schemas.openxmlformats.org/drawingml/2006/main" name="Office Theme">
  <a:themeElements>
    <a:clrScheme name="SHARE Colors">
      <a:dk1>
        <a:srgbClr val="000000"/>
      </a:dk1>
      <a:lt1>
        <a:srgbClr val="FFFFFF"/>
      </a:lt1>
      <a:dk2>
        <a:srgbClr val="E4E4E4"/>
      </a:dk2>
      <a:lt2>
        <a:srgbClr val="7C4081"/>
      </a:lt2>
      <a:accent1>
        <a:srgbClr val="BEA0C0"/>
      </a:accent1>
      <a:accent2>
        <a:srgbClr val="8998B2"/>
      </a:accent2>
      <a:accent3>
        <a:srgbClr val="133064"/>
      </a:accent3>
      <a:accent4>
        <a:srgbClr val="DECFE0"/>
      </a:accent4>
      <a:accent5>
        <a:srgbClr val="999999"/>
      </a:accent5>
      <a:accent6>
        <a:srgbClr val="CCCCCC"/>
      </a:accent6>
      <a:hlink>
        <a:srgbClr val="C4CBD8"/>
      </a:hlink>
      <a:folHlink>
        <a:srgbClr val="E6E6E6"/>
      </a:folHlink>
    </a:clrScheme>
    <a:fontScheme name="SHARE Fonts">
      <a:majorFont>
        <a:latin typeface="Sansation"/>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RE Theme 2" id="{E32878A8-439E-4C62-BC41-78A1954D72A4}" vid="{9E9DF148-485F-4E1C-954A-24FE09B0C24B}"/>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RE Theme 2" id="{E32878A8-439E-4C62-BC41-78A1954D72A4}" vid="{95F78B3A-E929-4630-B398-8974110BC04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43A0C1C8EEE0440B74CAB231F157A23" ma:contentTypeVersion="20" ma:contentTypeDescription="Create a new document." ma:contentTypeScope="" ma:versionID="34c52eea6783fe299ab98fec46721f85">
  <xsd:schema xmlns:xsd="http://www.w3.org/2001/XMLSchema" xmlns:xs="http://www.w3.org/2001/XMLSchema" xmlns:p="http://schemas.microsoft.com/office/2006/metadata/properties" xmlns:ns2="84d73e86-90d7-45a1-a792-35a39d6fa55d" xmlns:ns3="491c43ce-54a1-4fda-a61b-10adbb923a01" targetNamespace="http://schemas.microsoft.com/office/2006/metadata/properties" ma:root="true" ma:fieldsID="8640ab4188e477a491e68059b2baa400" ns2:_="" ns3:_="">
    <xsd:import namespace="84d73e86-90d7-45a1-a792-35a39d6fa55d"/>
    <xsd:import namespace="491c43ce-54a1-4fda-a61b-10adbb923a0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3:TaxCatchAll" minOccurs="0"/>
                <xsd:element ref="ns2:lcf76f155ced4ddcb4097134ff3c332f"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d73e86-90d7-45a1-a792-35a39d6fa55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46ab139-beac-4a0c-b3a9-d02764f684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91c43ce-54a1-4fda-a61b-10adbb923a0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912104e9-5f9b-4980-8abb-7b4028d8bf83}" ma:internalName="TaxCatchAll" ma:showField="CatchAllData" ma:web="491c43ce-54a1-4fda-a61b-10adbb923a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91c43ce-54a1-4fda-a61b-10adbb923a01" xsi:nil="true"/>
    <lcf76f155ced4ddcb4097134ff3c332f xmlns="84d73e86-90d7-45a1-a792-35a39d6fa55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355EF84-DF27-4FE3-9C88-F90008ACD091}">
  <ds:schemaRefs>
    <ds:schemaRef ds:uri="http://schemas.microsoft.com/sharepoint/v3/contenttype/forms"/>
  </ds:schemaRefs>
</ds:datastoreItem>
</file>

<file path=customXml/itemProps2.xml><?xml version="1.0" encoding="utf-8"?>
<ds:datastoreItem xmlns:ds="http://schemas.openxmlformats.org/officeDocument/2006/customXml" ds:itemID="{6C3F52BE-0971-44B3-B321-1038E5EE4168}">
  <ds:schemaRefs>
    <ds:schemaRef ds:uri="491c43ce-54a1-4fda-a61b-10adbb923a01"/>
    <ds:schemaRef ds:uri="84d73e86-90d7-45a1-a792-35a39d6fa55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7F4394C-AD86-4C65-B81F-ABF2E4914A92}">
  <ds:schemaRefs>
    <ds:schemaRef ds:uri="491c43ce-54a1-4fda-a61b-10adbb923a01"/>
    <ds:schemaRef ds:uri="http://purl.org/dc/terms/"/>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purl.org/dc/dcmitype/"/>
    <ds:schemaRef ds:uri="84d73e86-90d7-45a1-a792-35a39d6fa55d"/>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SHARE Theme 2</Template>
  <TotalTime>0</TotalTime>
  <Words>2346</Words>
  <Application>Microsoft Office PowerPoint</Application>
  <PresentationFormat>Widescreen</PresentationFormat>
  <Paragraphs>228</Paragraphs>
  <Slides>26</Slides>
  <Notes>26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26</vt:i4>
      </vt:variant>
    </vt:vector>
  </HeadingPairs>
  <TitlesOfParts>
    <vt:vector size="36" baseType="lpstr">
      <vt:lpstr>Aptos</vt:lpstr>
      <vt:lpstr>Aptos Narrow</vt:lpstr>
      <vt:lpstr>Arial</vt:lpstr>
      <vt:lpstr>Calibri</vt:lpstr>
      <vt:lpstr>Helvetica</vt:lpstr>
      <vt:lpstr>Helvetica CE</vt:lpstr>
      <vt:lpstr>Sansation</vt:lpstr>
      <vt:lpstr>Wingdings</vt:lpstr>
      <vt:lpstr>Office Theme</vt:lpstr>
      <vt:lpstr>Custom Design</vt:lpstr>
      <vt:lpstr>Juvenile Materials</vt:lpstr>
      <vt:lpstr>Introduction</vt:lpstr>
      <vt:lpstr>General Cataloging</vt:lpstr>
      <vt:lpstr>Common Juvenile Materials</vt:lpstr>
      <vt:lpstr>Fields of Note: Audn – Target Audience</vt:lpstr>
      <vt:lpstr>Fields of Note: LitF – Literary Form</vt:lpstr>
      <vt:lpstr>Fields of Note: 020 - ISBN</vt:lpstr>
      <vt:lpstr>Fields of Note: 082 - Dewey Decimal</vt:lpstr>
      <vt:lpstr>Fields of Note: 100 - Main Entry—Personal Name</vt:lpstr>
      <vt:lpstr>Fields of Note: 264 – Publication/Copyright</vt:lpstr>
      <vt:lpstr>Fields of Note: 300 – Physical Description</vt:lpstr>
      <vt:lpstr>Fields of Note: 490, 8xx – Series</vt:lpstr>
      <vt:lpstr>Fields of Note: 500 – General note</vt:lpstr>
      <vt:lpstr>Fields of Note: 520 – Summary, Etc.</vt:lpstr>
      <vt:lpstr>Fields of Note: 521 – Target Audience Note</vt:lpstr>
      <vt:lpstr>Fields of Note: 526 – Study Program Information Note</vt:lpstr>
      <vt:lpstr>Fields of Note: 588 – Source of Description Note</vt:lpstr>
      <vt:lpstr>Fields of Note: 650, 651 - Subject Headings  What a book is ABOUT rather than what a book IS</vt:lpstr>
      <vt:lpstr>Fields of Note: 655 - Genre Headings What a book IS rather than what a book is about</vt:lpstr>
      <vt:lpstr>Local Policies</vt:lpstr>
      <vt:lpstr>Children’s Subject Headings</vt:lpstr>
      <vt:lpstr>Form Subdivisions</vt:lpstr>
      <vt:lpstr>Form Subdivisions cont. </vt:lpstr>
      <vt:lpstr>Genre Headings</vt:lpstr>
      <vt:lpstr>Local Headings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Jace Cook</dc:creator>
  <cp:lastModifiedBy>Jace Cook</cp:lastModifiedBy>
  <cp:revision>1</cp:revision>
  <dcterms:created xsi:type="dcterms:W3CDTF">2025-05-05T16:43:48Z</dcterms:created>
  <dcterms:modified xsi:type="dcterms:W3CDTF">2025-06-04T22:51:56Z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0x010100343A0C1C8EEE0440B74CAB231F157A23</vt:lpwstr>
  </property>
  <property fmtid="{D5CDD505-2E9C-101B-9397-08002B2CF9AE}" pid="3" name="MediaServiceImageTags">
    <vt:lpwstr/>
  </property>
</Properties>
</file>