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58"/>
  </p:notesMasterIdLst>
  <p:sldIdLst>
    <p:sldId id="256" r:id="rId2"/>
    <p:sldId id="336" r:id="rId3"/>
    <p:sldId id="322" r:id="rId4"/>
    <p:sldId id="334" r:id="rId5"/>
    <p:sldId id="337" r:id="rId6"/>
    <p:sldId id="339" r:id="rId7"/>
    <p:sldId id="338" r:id="rId8"/>
    <p:sldId id="340" r:id="rId9"/>
    <p:sldId id="325" r:id="rId10"/>
    <p:sldId id="328" r:id="rId11"/>
    <p:sldId id="354" r:id="rId12"/>
    <p:sldId id="329" r:id="rId13"/>
    <p:sldId id="369" r:id="rId14"/>
    <p:sldId id="371" r:id="rId15"/>
    <p:sldId id="372" r:id="rId16"/>
    <p:sldId id="370" r:id="rId17"/>
    <p:sldId id="373" r:id="rId18"/>
    <p:sldId id="374" r:id="rId19"/>
    <p:sldId id="331" r:id="rId20"/>
    <p:sldId id="390" r:id="rId21"/>
    <p:sldId id="375" r:id="rId22"/>
    <p:sldId id="381" r:id="rId23"/>
    <p:sldId id="330" r:id="rId24"/>
    <p:sldId id="333" r:id="rId25"/>
    <p:sldId id="341" r:id="rId26"/>
    <p:sldId id="342" r:id="rId27"/>
    <p:sldId id="343" r:id="rId28"/>
    <p:sldId id="345" r:id="rId29"/>
    <p:sldId id="344" r:id="rId30"/>
    <p:sldId id="348" r:id="rId31"/>
    <p:sldId id="350" r:id="rId32"/>
    <p:sldId id="356" r:id="rId33"/>
    <p:sldId id="382" r:id="rId34"/>
    <p:sldId id="398" r:id="rId35"/>
    <p:sldId id="397" r:id="rId36"/>
    <p:sldId id="407" r:id="rId37"/>
    <p:sldId id="346" r:id="rId38"/>
    <p:sldId id="391" r:id="rId39"/>
    <p:sldId id="401" r:id="rId40"/>
    <p:sldId id="392" r:id="rId41"/>
    <p:sldId id="399" r:id="rId42"/>
    <p:sldId id="400" r:id="rId43"/>
    <p:sldId id="393" r:id="rId44"/>
    <p:sldId id="351" r:id="rId45"/>
    <p:sldId id="352" r:id="rId46"/>
    <p:sldId id="362" r:id="rId47"/>
    <p:sldId id="361" r:id="rId48"/>
    <p:sldId id="386" r:id="rId49"/>
    <p:sldId id="364" r:id="rId50"/>
    <p:sldId id="387" r:id="rId51"/>
    <p:sldId id="389" r:id="rId52"/>
    <p:sldId id="379" r:id="rId53"/>
    <p:sldId id="394" r:id="rId54"/>
    <p:sldId id="395" r:id="rId55"/>
    <p:sldId id="396" r:id="rId56"/>
    <p:sldId id="365" r:id="rId5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6D9C"/>
    <a:srgbClr val="A53103"/>
    <a:srgbClr val="FBAB01"/>
    <a:srgbClr val="252528"/>
    <a:srgbClr val="4B8C5E"/>
    <a:srgbClr val="7C4F4A"/>
    <a:srgbClr val="A8636C"/>
    <a:srgbClr val="8EAED5"/>
    <a:srgbClr val="99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99" autoAdjust="0"/>
    <p:restoredTop sz="77284" autoAdjust="0"/>
  </p:normalViewPr>
  <p:slideViewPr>
    <p:cSldViewPr snapToGrid="0">
      <p:cViewPr varScale="1">
        <p:scale>
          <a:sx n="86" d="100"/>
          <a:sy n="86" d="100"/>
        </p:scale>
        <p:origin x="540"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C8FA51A-FD2D-448A-893F-6556FAA13CC5}" type="datetimeFigureOut">
              <a:rPr lang="en-US" smtClean="0"/>
              <a:t>11/12/2025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A6F981B-4F37-4625-9892-7DBFDF089C24}" type="slidenum">
              <a:rPr lang="en-US" smtClean="0"/>
              <a:t>‹#›</a:t>
            </a:fld>
            <a:endParaRPr lang="en-US"/>
          </a:p>
        </p:txBody>
      </p:sp>
    </p:spTree>
    <p:extLst>
      <p:ext uri="{BB962C8B-B14F-4D97-AF65-F5344CB8AC3E}">
        <p14:creationId xmlns:p14="http://schemas.microsoft.com/office/powerpoint/2010/main" val="2963753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r>
              <a:rPr lang="en-US" baseline="0" dirty="0"/>
              <a:t> everyone! Thank you Jennifer and Anna for inviting me to speak today about Mahomet Library’s </a:t>
            </a:r>
            <a:r>
              <a:rPr lang="en-US" baseline="0" dirty="0" err="1"/>
              <a:t>genrefication</a:t>
            </a:r>
            <a:r>
              <a:rPr lang="en-US" baseline="0" dirty="0"/>
              <a:t> project. This was an exciting project for us to work on and I am thrilled to have the opportunity to share the details of the project with other members of the library community.</a:t>
            </a:r>
          </a:p>
          <a:p>
            <a:endParaRPr lang="en-US" baseline="0" dirty="0"/>
          </a:p>
        </p:txBody>
      </p:sp>
      <p:sp>
        <p:nvSpPr>
          <p:cNvPr id="4" name="Slide Number Placeholder 3"/>
          <p:cNvSpPr>
            <a:spLocks noGrp="1"/>
          </p:cNvSpPr>
          <p:nvPr>
            <p:ph type="sldNum" sz="quarter" idx="10"/>
          </p:nvPr>
        </p:nvSpPr>
        <p:spPr/>
        <p:txBody>
          <a:bodyPr/>
          <a:lstStyle/>
          <a:p>
            <a:fld id="{AA6F981B-4F37-4625-9892-7DBFDF089C24}" type="slidenum">
              <a:rPr lang="en-US" smtClean="0"/>
              <a:t>1</a:t>
            </a:fld>
            <a:endParaRPr lang="en-US"/>
          </a:p>
        </p:txBody>
      </p:sp>
    </p:spTree>
    <p:extLst>
      <p:ext uri="{BB962C8B-B14F-4D97-AF65-F5344CB8AC3E}">
        <p14:creationId xmlns:p14="http://schemas.microsoft.com/office/powerpoint/2010/main" val="3478812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might ask…Why in the world</a:t>
            </a:r>
            <a:r>
              <a:rPr lang="en-US" baseline="0" dirty="0"/>
              <a:t> would you do this?</a:t>
            </a:r>
            <a:endParaRPr lang="en-US" dirty="0"/>
          </a:p>
          <a:p>
            <a:endParaRPr lang="en-US" dirty="0"/>
          </a:p>
          <a:p>
            <a:r>
              <a:rPr lang="en-US" dirty="0"/>
              <a:t>It’s a lot of work.</a:t>
            </a:r>
          </a:p>
          <a:p>
            <a:r>
              <a:rPr lang="en-US" dirty="0"/>
              <a:t>It</a:t>
            </a:r>
            <a:r>
              <a:rPr lang="en-US" baseline="0" dirty="0"/>
              <a:t> will </a:t>
            </a:r>
            <a:r>
              <a:rPr lang="en-US" dirty="0"/>
              <a:t>take months to complete.</a:t>
            </a:r>
          </a:p>
          <a:p>
            <a:r>
              <a:rPr lang="en-US" dirty="0"/>
              <a:t>It</a:t>
            </a:r>
            <a:r>
              <a:rPr lang="en-US" baseline="0" dirty="0"/>
              <a:t> </a:t>
            </a:r>
            <a:r>
              <a:rPr lang="en-US" baseline="0" dirty="0" smtClean="0"/>
              <a:t>can </a:t>
            </a:r>
            <a:r>
              <a:rPr lang="en-US" baseline="0" dirty="0"/>
              <a:t>be difficult to categorize a book in one genre.</a:t>
            </a:r>
            <a:endParaRPr lang="en-US" dirty="0"/>
          </a:p>
          <a:p>
            <a:r>
              <a:rPr lang="en-US" dirty="0"/>
              <a:t>Will</a:t>
            </a:r>
            <a:r>
              <a:rPr lang="en-US" baseline="0" dirty="0"/>
              <a:t> patrons like the change?</a:t>
            </a:r>
          </a:p>
          <a:p>
            <a:endParaRPr lang="en-US" baseline="0" dirty="0"/>
          </a:p>
          <a:p>
            <a:r>
              <a:rPr lang="en-US" baseline="0" dirty="0"/>
              <a:t>Yes, it was a lot of work.</a:t>
            </a:r>
          </a:p>
          <a:p>
            <a:r>
              <a:rPr lang="en-US" baseline="0" dirty="0"/>
              <a:t>Yes, it did take months to complete.</a:t>
            </a:r>
          </a:p>
          <a:p>
            <a:r>
              <a:rPr lang="en-US" baseline="0" dirty="0"/>
              <a:t>Yes, it is difficult to categorize a book in one genre but it is quite doable.</a:t>
            </a:r>
          </a:p>
          <a:p>
            <a:r>
              <a:rPr lang="en-US" baseline="0" dirty="0"/>
              <a:t>and Yes, our patrons did like the change. (at least the majority of them)</a:t>
            </a:r>
          </a:p>
          <a:p>
            <a:endParaRPr lang="en-US" baseline="0" dirty="0"/>
          </a:p>
          <a:p>
            <a:r>
              <a:rPr lang="en-US" baseline="0" dirty="0"/>
              <a:t>There were two reasons we made the decision to </a:t>
            </a:r>
            <a:r>
              <a:rPr lang="en-US" baseline="0" dirty="0" err="1"/>
              <a:t>genrefy</a:t>
            </a:r>
            <a:r>
              <a:rPr lang="en-US" baseline="0" dirty="0"/>
              <a:t> our adult fiction collection.</a:t>
            </a:r>
            <a:endParaRPr lang="en-US" dirty="0"/>
          </a:p>
        </p:txBody>
      </p:sp>
      <p:sp>
        <p:nvSpPr>
          <p:cNvPr id="4" name="Slide Number Placeholder 3"/>
          <p:cNvSpPr>
            <a:spLocks noGrp="1"/>
          </p:cNvSpPr>
          <p:nvPr>
            <p:ph type="sldNum" sz="quarter" idx="10"/>
          </p:nvPr>
        </p:nvSpPr>
        <p:spPr/>
        <p:txBody>
          <a:bodyPr/>
          <a:lstStyle/>
          <a:p>
            <a:fld id="{AA6F981B-4F37-4625-9892-7DBFDF089C24}" type="slidenum">
              <a:rPr lang="en-US" smtClean="0"/>
              <a:t>10</a:t>
            </a:fld>
            <a:endParaRPr lang="en-US"/>
          </a:p>
        </p:txBody>
      </p:sp>
    </p:spTree>
    <p:extLst>
      <p:ext uri="{BB962C8B-B14F-4D97-AF65-F5344CB8AC3E}">
        <p14:creationId xmlns:p14="http://schemas.microsoft.com/office/powerpoint/2010/main" val="2970776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aspect</a:t>
            </a:r>
            <a:r>
              <a:rPr lang="en-US" baseline="0" dirty="0"/>
              <a:t> of our strategic plan challenges us to make the facility easier for patrons to use.</a:t>
            </a:r>
          </a:p>
          <a:p>
            <a:endParaRPr lang="en-US" baseline="0" dirty="0"/>
          </a:p>
          <a:p>
            <a:r>
              <a:rPr lang="en-US" baseline="0" dirty="0"/>
              <a:t>Our director, John Howard, wanted to explore the possibility of </a:t>
            </a:r>
            <a:r>
              <a:rPr lang="en-US" baseline="0" dirty="0" err="1"/>
              <a:t>generfying</a:t>
            </a:r>
            <a:r>
              <a:rPr lang="en-US" baseline="0" dirty="0"/>
              <a:t> our adult fiction collection as a way to make it easier for patrons to find materials they are looking for.</a:t>
            </a:r>
            <a:endParaRPr lang="en-US" dirty="0"/>
          </a:p>
        </p:txBody>
      </p:sp>
      <p:sp>
        <p:nvSpPr>
          <p:cNvPr id="4" name="Slide Number Placeholder 3"/>
          <p:cNvSpPr>
            <a:spLocks noGrp="1"/>
          </p:cNvSpPr>
          <p:nvPr>
            <p:ph type="sldNum" sz="quarter" idx="10"/>
          </p:nvPr>
        </p:nvSpPr>
        <p:spPr/>
        <p:txBody>
          <a:bodyPr/>
          <a:lstStyle/>
          <a:p>
            <a:fld id="{AA6F981B-4F37-4625-9892-7DBFDF089C24}" type="slidenum">
              <a:rPr lang="en-US" smtClean="0"/>
              <a:t>11</a:t>
            </a:fld>
            <a:endParaRPr lang="en-US"/>
          </a:p>
        </p:txBody>
      </p:sp>
    </p:spTree>
    <p:extLst>
      <p:ext uri="{BB962C8B-B14F-4D97-AF65-F5344CB8AC3E}">
        <p14:creationId xmlns:p14="http://schemas.microsoft.com/office/powerpoint/2010/main" val="1865999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reason was based on responses</a:t>
            </a:r>
            <a:r>
              <a:rPr lang="en-US" baseline="0" dirty="0"/>
              <a:t> from our patron survey.</a:t>
            </a:r>
            <a:endParaRPr lang="en-US" dirty="0"/>
          </a:p>
        </p:txBody>
      </p:sp>
      <p:sp>
        <p:nvSpPr>
          <p:cNvPr id="4" name="Slide Number Placeholder 3"/>
          <p:cNvSpPr>
            <a:spLocks noGrp="1"/>
          </p:cNvSpPr>
          <p:nvPr>
            <p:ph type="sldNum" sz="quarter" idx="10"/>
          </p:nvPr>
        </p:nvSpPr>
        <p:spPr/>
        <p:txBody>
          <a:bodyPr/>
          <a:lstStyle/>
          <a:p>
            <a:fld id="{AA6F981B-4F37-4625-9892-7DBFDF089C24}" type="slidenum">
              <a:rPr lang="en-US" smtClean="0"/>
              <a:t>12</a:t>
            </a:fld>
            <a:endParaRPr lang="en-US"/>
          </a:p>
        </p:txBody>
      </p:sp>
    </p:spTree>
    <p:extLst>
      <p:ext uri="{BB962C8B-B14F-4D97-AF65-F5344CB8AC3E}">
        <p14:creationId xmlns:p14="http://schemas.microsoft.com/office/powerpoint/2010/main" val="2673417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a:t>
            </a:r>
            <a:r>
              <a:rPr lang="en-US" baseline="0" dirty="0"/>
              <a:t> question we asked patrons was</a:t>
            </a:r>
            <a:endParaRPr lang="en-US" dirty="0"/>
          </a:p>
        </p:txBody>
      </p:sp>
      <p:sp>
        <p:nvSpPr>
          <p:cNvPr id="4" name="Slide Number Placeholder 3"/>
          <p:cNvSpPr>
            <a:spLocks noGrp="1"/>
          </p:cNvSpPr>
          <p:nvPr>
            <p:ph type="sldNum" sz="quarter" idx="10"/>
          </p:nvPr>
        </p:nvSpPr>
        <p:spPr/>
        <p:txBody>
          <a:bodyPr/>
          <a:lstStyle/>
          <a:p>
            <a:fld id="{AA6F981B-4F37-4625-9892-7DBFDF089C24}" type="slidenum">
              <a:rPr lang="en-US" smtClean="0"/>
              <a:t>13</a:t>
            </a:fld>
            <a:endParaRPr lang="en-US"/>
          </a:p>
        </p:txBody>
      </p:sp>
    </p:spTree>
    <p:extLst>
      <p:ext uri="{BB962C8B-B14F-4D97-AF65-F5344CB8AC3E}">
        <p14:creationId xmlns:p14="http://schemas.microsoft.com/office/powerpoint/2010/main" val="159301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also asked patrons</a:t>
            </a:r>
            <a:endParaRPr lang="en-US" dirty="0"/>
          </a:p>
        </p:txBody>
      </p:sp>
      <p:sp>
        <p:nvSpPr>
          <p:cNvPr id="4" name="Slide Number Placeholder 3"/>
          <p:cNvSpPr>
            <a:spLocks noGrp="1"/>
          </p:cNvSpPr>
          <p:nvPr>
            <p:ph type="sldNum" sz="quarter" idx="10"/>
          </p:nvPr>
        </p:nvSpPr>
        <p:spPr/>
        <p:txBody>
          <a:bodyPr/>
          <a:lstStyle/>
          <a:p>
            <a:fld id="{AA6F981B-4F37-4625-9892-7DBFDF089C24}" type="slidenum">
              <a:rPr lang="en-US" smtClean="0"/>
              <a:t>16</a:t>
            </a:fld>
            <a:endParaRPr lang="en-US"/>
          </a:p>
        </p:txBody>
      </p:sp>
    </p:spTree>
    <p:extLst>
      <p:ext uri="{BB962C8B-B14F-4D97-AF65-F5344CB8AC3E}">
        <p14:creationId xmlns:p14="http://schemas.microsoft.com/office/powerpoint/2010/main" val="352518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seeing a high percentage of patrons responding in a positive manner, we chose to move forward with the project.</a:t>
            </a:r>
            <a:endParaRPr lang="en-US" dirty="0"/>
          </a:p>
        </p:txBody>
      </p:sp>
      <p:sp>
        <p:nvSpPr>
          <p:cNvPr id="4" name="Slide Number Placeholder 3"/>
          <p:cNvSpPr>
            <a:spLocks noGrp="1"/>
          </p:cNvSpPr>
          <p:nvPr>
            <p:ph type="sldNum" sz="quarter" idx="10"/>
          </p:nvPr>
        </p:nvSpPr>
        <p:spPr/>
        <p:txBody>
          <a:bodyPr/>
          <a:lstStyle/>
          <a:p>
            <a:fld id="{AA6F981B-4F37-4625-9892-7DBFDF089C24}" type="slidenum">
              <a:rPr lang="en-US" smtClean="0"/>
              <a:t>18</a:t>
            </a:fld>
            <a:endParaRPr lang="en-US"/>
          </a:p>
        </p:txBody>
      </p:sp>
    </p:spTree>
    <p:extLst>
      <p:ext uri="{BB962C8B-B14F-4D97-AF65-F5344CB8AC3E}">
        <p14:creationId xmlns:p14="http://schemas.microsoft.com/office/powerpoint/2010/main" val="1828073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a:t>
            </a:r>
            <a:r>
              <a:rPr lang="en-US" baseline="0" dirty="0"/>
              <a:t> staff had to handle every single book in our adult fiction collection. We decided to take advantage of this opportunity to make it even easier for patrons to find the materials they are looking for.</a:t>
            </a:r>
          </a:p>
          <a:p>
            <a:endParaRPr lang="en-US" baseline="0" dirty="0"/>
          </a:p>
        </p:txBody>
      </p:sp>
      <p:sp>
        <p:nvSpPr>
          <p:cNvPr id="4" name="Slide Number Placeholder 3"/>
          <p:cNvSpPr>
            <a:spLocks noGrp="1"/>
          </p:cNvSpPr>
          <p:nvPr>
            <p:ph type="sldNum" sz="quarter" idx="10"/>
          </p:nvPr>
        </p:nvSpPr>
        <p:spPr/>
        <p:txBody>
          <a:bodyPr/>
          <a:lstStyle/>
          <a:p>
            <a:fld id="{AA6F981B-4F37-4625-9892-7DBFDF089C24}" type="slidenum">
              <a:rPr lang="en-US" smtClean="0"/>
              <a:t>19</a:t>
            </a:fld>
            <a:endParaRPr lang="en-US"/>
          </a:p>
        </p:txBody>
      </p:sp>
    </p:spTree>
    <p:extLst>
      <p:ext uri="{BB962C8B-B14F-4D97-AF65-F5344CB8AC3E}">
        <p14:creationId xmlns:p14="http://schemas.microsoft.com/office/powerpoint/2010/main" val="1878946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a:t>
            </a:r>
            <a:r>
              <a:rPr lang="en-US" baseline="0" dirty="0"/>
              <a:t> staff had to handle every single book in our adult fiction collection. We decided to take advantage of this opportunity to make it even easier for patrons to find the materials they are looking for.</a:t>
            </a:r>
          </a:p>
          <a:p>
            <a:endParaRPr lang="en-US" baseline="0" dirty="0"/>
          </a:p>
          <a:p>
            <a:r>
              <a:rPr lang="en-US" baseline="0" dirty="0"/>
              <a:t>We changed the call number on each book from the first 3 letters of the author’s last name to the author’s entire name.</a:t>
            </a:r>
            <a:endParaRPr lang="en-US" dirty="0"/>
          </a:p>
        </p:txBody>
      </p:sp>
      <p:sp>
        <p:nvSpPr>
          <p:cNvPr id="4" name="Slide Number Placeholder 3"/>
          <p:cNvSpPr>
            <a:spLocks noGrp="1"/>
          </p:cNvSpPr>
          <p:nvPr>
            <p:ph type="sldNum" sz="quarter" idx="10"/>
          </p:nvPr>
        </p:nvSpPr>
        <p:spPr/>
        <p:txBody>
          <a:bodyPr/>
          <a:lstStyle/>
          <a:p>
            <a:fld id="{AA6F981B-4F37-4625-9892-7DBFDF089C24}" type="slidenum">
              <a:rPr lang="en-US" smtClean="0"/>
              <a:t>20</a:t>
            </a:fld>
            <a:endParaRPr lang="en-US"/>
          </a:p>
        </p:txBody>
      </p:sp>
    </p:spTree>
    <p:extLst>
      <p:ext uri="{BB962C8B-B14F-4D97-AF65-F5344CB8AC3E}">
        <p14:creationId xmlns:p14="http://schemas.microsoft.com/office/powerpoint/2010/main" val="259468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the series name &amp; number to the </a:t>
            </a:r>
            <a:r>
              <a:rPr lang="en-US" dirty="0" smtClean="0"/>
              <a:t>spine</a:t>
            </a:r>
          </a:p>
          <a:p>
            <a:endParaRPr lang="en-US" dirty="0" smtClean="0"/>
          </a:p>
          <a:p>
            <a:r>
              <a:rPr lang="en-US" dirty="0" smtClean="0"/>
              <a:t>In</a:t>
            </a:r>
            <a:r>
              <a:rPr lang="en-US" baseline="0" dirty="0" smtClean="0"/>
              <a:t> this picture y</a:t>
            </a:r>
            <a:r>
              <a:rPr lang="en-US" dirty="0" smtClean="0"/>
              <a:t>ou can see the series</a:t>
            </a:r>
            <a:r>
              <a:rPr lang="en-US" baseline="0" dirty="0" smtClean="0"/>
              <a:t> information at the top of the spine and the author’s full name on the call number label.</a:t>
            </a:r>
            <a:endParaRPr lang="en-US" dirty="0"/>
          </a:p>
        </p:txBody>
      </p:sp>
      <p:sp>
        <p:nvSpPr>
          <p:cNvPr id="4" name="Slide Number Placeholder 3"/>
          <p:cNvSpPr>
            <a:spLocks noGrp="1"/>
          </p:cNvSpPr>
          <p:nvPr>
            <p:ph type="sldNum" sz="quarter" idx="10"/>
          </p:nvPr>
        </p:nvSpPr>
        <p:spPr/>
        <p:txBody>
          <a:bodyPr/>
          <a:lstStyle/>
          <a:p>
            <a:fld id="{AA6F981B-4F37-4625-9892-7DBFDF089C24}" type="slidenum">
              <a:rPr lang="en-US" smtClean="0"/>
              <a:t>21</a:t>
            </a:fld>
            <a:endParaRPr lang="en-US"/>
          </a:p>
        </p:txBody>
      </p:sp>
    </p:spTree>
    <p:extLst>
      <p:ext uri="{BB962C8B-B14F-4D97-AF65-F5344CB8AC3E}">
        <p14:creationId xmlns:p14="http://schemas.microsoft.com/office/powerpoint/2010/main" val="1455072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a:t>
            </a:r>
            <a:r>
              <a:rPr lang="en-US" baseline="0" dirty="0"/>
              <a:t> strategic plan guides us in our decision making process. These two decisions </a:t>
            </a:r>
            <a:r>
              <a:rPr lang="en-US" baseline="0" dirty="0" smtClean="0"/>
              <a:t>were </a:t>
            </a:r>
            <a:r>
              <a:rPr lang="en-US" baseline="0" dirty="0"/>
              <a:t>no exception. We continue to find ways to ‘make the facility easier for patrons to use’.</a:t>
            </a:r>
            <a:endParaRPr lang="en-US" dirty="0"/>
          </a:p>
        </p:txBody>
      </p:sp>
      <p:sp>
        <p:nvSpPr>
          <p:cNvPr id="4" name="Slide Number Placeholder 3"/>
          <p:cNvSpPr>
            <a:spLocks noGrp="1"/>
          </p:cNvSpPr>
          <p:nvPr>
            <p:ph type="sldNum" sz="quarter" idx="10"/>
          </p:nvPr>
        </p:nvSpPr>
        <p:spPr/>
        <p:txBody>
          <a:bodyPr/>
          <a:lstStyle/>
          <a:p>
            <a:fld id="{AA6F981B-4F37-4625-9892-7DBFDF089C24}" type="slidenum">
              <a:rPr lang="en-US" smtClean="0"/>
              <a:t>22</a:t>
            </a:fld>
            <a:endParaRPr lang="en-US"/>
          </a:p>
        </p:txBody>
      </p:sp>
    </p:spTree>
    <p:extLst>
      <p:ext uri="{BB962C8B-B14F-4D97-AF65-F5344CB8AC3E}">
        <p14:creationId xmlns:p14="http://schemas.microsoft.com/office/powerpoint/2010/main" val="2099010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a:t>
            </a:r>
            <a:r>
              <a:rPr lang="en-US" baseline="0" dirty="0"/>
              <a:t> me introduce myself!</a:t>
            </a:r>
          </a:p>
          <a:p>
            <a:endParaRPr lang="en-US" baseline="0" dirty="0"/>
          </a:p>
          <a:p>
            <a:r>
              <a:rPr lang="en-US" dirty="0"/>
              <a:t>My second and FAVORITE career</a:t>
            </a:r>
            <a:r>
              <a:rPr lang="en-US" baseline="0" dirty="0"/>
              <a:t> is as a librarian…</a:t>
            </a:r>
          </a:p>
          <a:p>
            <a:r>
              <a:rPr lang="en-US" baseline="0" dirty="0"/>
              <a:t>My first career was…</a:t>
            </a:r>
          </a:p>
          <a:p>
            <a:endParaRPr lang="en-US" baseline="0" dirty="0"/>
          </a:p>
          <a:p>
            <a:r>
              <a:rPr lang="en-US" baseline="0" dirty="0"/>
              <a:t>My husband Jim &amp; I raised two children. We have two beautiful grandchildren. AND we enjoy the company of our two cats </a:t>
            </a:r>
            <a:r>
              <a:rPr lang="en-US" baseline="0" dirty="0" err="1"/>
              <a:t>JoJo</a:t>
            </a:r>
            <a:r>
              <a:rPr lang="en-US" baseline="0" dirty="0"/>
              <a:t> and Butters (who, I might add, are avid library fans too!)</a:t>
            </a:r>
          </a:p>
          <a:p>
            <a:endParaRPr lang="en-US" baseline="0" dirty="0"/>
          </a:p>
          <a:p>
            <a:r>
              <a:rPr lang="en-US" baseline="0" dirty="0"/>
              <a:t>One more thing about me…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A6F981B-4F37-4625-9892-7DBFDF089C24}" type="slidenum">
              <a:rPr lang="en-US" smtClean="0"/>
              <a:t>2</a:t>
            </a:fld>
            <a:endParaRPr lang="en-US"/>
          </a:p>
        </p:txBody>
      </p:sp>
    </p:spTree>
    <p:extLst>
      <p:ext uri="{BB962C8B-B14F-4D97-AF65-F5344CB8AC3E}">
        <p14:creationId xmlns:p14="http://schemas.microsoft.com/office/powerpoint/2010/main" val="571781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did we do it?</a:t>
            </a:r>
          </a:p>
          <a:p>
            <a:endParaRPr lang="en-US" dirty="0"/>
          </a:p>
          <a:p>
            <a:r>
              <a:rPr lang="en-US" dirty="0" smtClean="0"/>
              <a:t>The </a:t>
            </a:r>
            <a:r>
              <a:rPr lang="en-US" dirty="0"/>
              <a:t>plan consisted of 5 parts.</a:t>
            </a:r>
          </a:p>
        </p:txBody>
      </p:sp>
      <p:sp>
        <p:nvSpPr>
          <p:cNvPr id="4" name="Slide Number Placeholder 3"/>
          <p:cNvSpPr>
            <a:spLocks noGrp="1"/>
          </p:cNvSpPr>
          <p:nvPr>
            <p:ph type="sldNum" sz="quarter" idx="10"/>
          </p:nvPr>
        </p:nvSpPr>
        <p:spPr/>
        <p:txBody>
          <a:bodyPr/>
          <a:lstStyle/>
          <a:p>
            <a:fld id="{AA6F981B-4F37-4625-9892-7DBFDF089C24}" type="slidenum">
              <a:rPr lang="en-US" smtClean="0"/>
              <a:t>23</a:t>
            </a:fld>
            <a:endParaRPr lang="en-US"/>
          </a:p>
        </p:txBody>
      </p:sp>
    </p:spTree>
    <p:extLst>
      <p:ext uri="{BB962C8B-B14F-4D97-AF65-F5344CB8AC3E}">
        <p14:creationId xmlns:p14="http://schemas.microsoft.com/office/powerpoint/2010/main" val="31940870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the first step</a:t>
            </a:r>
            <a:r>
              <a:rPr lang="en-US" baseline="0" dirty="0"/>
              <a:t> in our plan. We used the 8 most popular genres based on the results of our patron survey. We ended up combining the Fantasy and Science Fiction genres into one: Fantasy/SF.</a:t>
            </a:r>
            <a:endParaRPr lang="en-US" dirty="0"/>
          </a:p>
        </p:txBody>
      </p:sp>
      <p:sp>
        <p:nvSpPr>
          <p:cNvPr id="4" name="Slide Number Placeholder 3"/>
          <p:cNvSpPr>
            <a:spLocks noGrp="1"/>
          </p:cNvSpPr>
          <p:nvPr>
            <p:ph type="sldNum" sz="quarter" idx="10"/>
          </p:nvPr>
        </p:nvSpPr>
        <p:spPr/>
        <p:txBody>
          <a:bodyPr/>
          <a:lstStyle/>
          <a:p>
            <a:fld id="{AA6F981B-4F37-4625-9892-7DBFDF089C24}" type="slidenum">
              <a:rPr lang="en-US" smtClean="0"/>
              <a:t>29</a:t>
            </a:fld>
            <a:endParaRPr lang="en-US"/>
          </a:p>
        </p:txBody>
      </p:sp>
    </p:spTree>
    <p:extLst>
      <p:ext uri="{BB962C8B-B14F-4D97-AF65-F5344CB8AC3E}">
        <p14:creationId xmlns:p14="http://schemas.microsoft.com/office/powerpoint/2010/main" val="4229802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added a general fiction genre…</a:t>
            </a:r>
          </a:p>
          <a:p>
            <a:endParaRPr lang="en-US" dirty="0"/>
          </a:p>
          <a:p>
            <a:r>
              <a:rPr lang="en-US" dirty="0"/>
              <a:t>We ended up with a total 8 genres.</a:t>
            </a:r>
          </a:p>
        </p:txBody>
      </p:sp>
      <p:sp>
        <p:nvSpPr>
          <p:cNvPr id="4" name="Slide Number Placeholder 3"/>
          <p:cNvSpPr>
            <a:spLocks noGrp="1"/>
          </p:cNvSpPr>
          <p:nvPr>
            <p:ph type="sldNum" sz="quarter" idx="10"/>
          </p:nvPr>
        </p:nvSpPr>
        <p:spPr/>
        <p:txBody>
          <a:bodyPr/>
          <a:lstStyle/>
          <a:p>
            <a:fld id="{AA6F981B-4F37-4625-9892-7DBFDF089C24}" type="slidenum">
              <a:rPr lang="en-US" smtClean="0"/>
              <a:t>30</a:t>
            </a:fld>
            <a:endParaRPr lang="en-US"/>
          </a:p>
        </p:txBody>
      </p:sp>
    </p:spTree>
    <p:extLst>
      <p:ext uri="{BB962C8B-B14F-4D97-AF65-F5344CB8AC3E}">
        <p14:creationId xmlns:p14="http://schemas.microsoft.com/office/powerpoint/2010/main" val="23957121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step</a:t>
            </a:r>
            <a:r>
              <a:rPr lang="en-US" baseline="0" dirty="0"/>
              <a:t> in our plan was to decide how we were going to determine the genre. To ensure consistency, it was important the same procedure was followed by all staff members responsible for </a:t>
            </a:r>
            <a:r>
              <a:rPr lang="en-US" baseline="0" dirty="0" err="1"/>
              <a:t>genrefying</a:t>
            </a:r>
            <a:r>
              <a:rPr lang="en-US" baseline="0" dirty="0"/>
              <a:t>.</a:t>
            </a:r>
          </a:p>
        </p:txBody>
      </p:sp>
      <p:sp>
        <p:nvSpPr>
          <p:cNvPr id="4" name="Slide Number Placeholder 3"/>
          <p:cNvSpPr>
            <a:spLocks noGrp="1"/>
          </p:cNvSpPr>
          <p:nvPr>
            <p:ph type="sldNum" sz="quarter" idx="10"/>
          </p:nvPr>
        </p:nvSpPr>
        <p:spPr/>
        <p:txBody>
          <a:bodyPr/>
          <a:lstStyle/>
          <a:p>
            <a:fld id="{AA6F981B-4F37-4625-9892-7DBFDF089C24}" type="slidenum">
              <a:rPr lang="en-US" smtClean="0"/>
              <a:t>31</a:t>
            </a:fld>
            <a:endParaRPr lang="en-US"/>
          </a:p>
        </p:txBody>
      </p:sp>
    </p:spTree>
    <p:extLst>
      <p:ext uri="{BB962C8B-B14F-4D97-AF65-F5344CB8AC3E}">
        <p14:creationId xmlns:p14="http://schemas.microsoft.com/office/powerpoint/2010/main" val="1667708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teach</a:t>
            </a:r>
            <a:r>
              <a:rPr lang="en-US" baseline="0" dirty="0"/>
              <a:t> staff the </a:t>
            </a:r>
            <a:r>
              <a:rPr lang="en-US" baseline="0" dirty="0" err="1"/>
              <a:t>genrefication</a:t>
            </a:r>
            <a:r>
              <a:rPr lang="en-US" baseline="0" dirty="0"/>
              <a:t> process, </a:t>
            </a:r>
            <a:r>
              <a:rPr lang="en-US" dirty="0"/>
              <a:t>I created a flowchart laying out</a:t>
            </a:r>
            <a:r>
              <a:rPr lang="en-US" baseline="0" dirty="0"/>
              <a:t> various parts of the project. One section of the flowchart steps staff members through the genre decision making process. </a:t>
            </a:r>
          </a:p>
          <a:p>
            <a:endParaRPr lang="en-US" baseline="0" dirty="0"/>
          </a:p>
          <a:p>
            <a:r>
              <a:rPr lang="en-US" baseline="0" dirty="0"/>
              <a:t>Let’s take a look</a:t>
            </a:r>
            <a:r>
              <a:rPr lang="en-US" baseline="0" dirty="0" smtClean="0"/>
              <a:t>.</a:t>
            </a:r>
            <a:endParaRPr lang="en-US" baseline="0" dirty="0"/>
          </a:p>
        </p:txBody>
      </p:sp>
      <p:sp>
        <p:nvSpPr>
          <p:cNvPr id="4" name="Slide Number Placeholder 3"/>
          <p:cNvSpPr>
            <a:spLocks noGrp="1"/>
          </p:cNvSpPr>
          <p:nvPr>
            <p:ph type="sldNum" sz="quarter" idx="10"/>
          </p:nvPr>
        </p:nvSpPr>
        <p:spPr/>
        <p:txBody>
          <a:bodyPr/>
          <a:lstStyle/>
          <a:p>
            <a:fld id="{AA6F981B-4F37-4625-9892-7DBFDF089C24}" type="slidenum">
              <a:rPr lang="en-US" smtClean="0"/>
              <a:t>32</a:t>
            </a:fld>
            <a:endParaRPr lang="en-US"/>
          </a:p>
        </p:txBody>
      </p:sp>
    </p:spTree>
    <p:extLst>
      <p:ext uri="{BB962C8B-B14F-4D97-AF65-F5344CB8AC3E}">
        <p14:creationId xmlns:p14="http://schemas.microsoft.com/office/powerpoint/2010/main" val="1303028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 little</a:t>
            </a:r>
            <a:r>
              <a:rPr lang="en-US" baseline="0" dirty="0"/>
              <a:t> bit more about the ‘grey area’. </a:t>
            </a:r>
          </a:p>
          <a:p>
            <a:endParaRPr lang="en-US" baseline="0" dirty="0"/>
          </a:p>
          <a:p>
            <a:r>
              <a:rPr lang="en-US" baseline="0" dirty="0"/>
              <a:t>We wanted a way to inform patrons the author writes in more than one genre. We kept track of these authors in a spreadsheet</a:t>
            </a:r>
            <a:endParaRPr lang="en-US" dirty="0"/>
          </a:p>
        </p:txBody>
      </p:sp>
      <p:sp>
        <p:nvSpPr>
          <p:cNvPr id="4" name="Slide Number Placeholder 3"/>
          <p:cNvSpPr>
            <a:spLocks noGrp="1"/>
          </p:cNvSpPr>
          <p:nvPr>
            <p:ph type="sldNum" sz="quarter" idx="10"/>
          </p:nvPr>
        </p:nvSpPr>
        <p:spPr/>
        <p:txBody>
          <a:bodyPr/>
          <a:lstStyle/>
          <a:p>
            <a:fld id="{AA6F981B-4F37-4625-9892-7DBFDF089C24}" type="slidenum">
              <a:rPr lang="en-US" smtClean="0"/>
              <a:t>33</a:t>
            </a:fld>
            <a:endParaRPr lang="en-US"/>
          </a:p>
        </p:txBody>
      </p:sp>
    </p:spTree>
    <p:extLst>
      <p:ext uri="{BB962C8B-B14F-4D97-AF65-F5344CB8AC3E}">
        <p14:creationId xmlns:p14="http://schemas.microsoft.com/office/powerpoint/2010/main" val="13958808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kept track of these authors in a spreadsheet</a:t>
            </a:r>
            <a:endParaRPr lang="en-US" dirty="0"/>
          </a:p>
        </p:txBody>
      </p:sp>
      <p:sp>
        <p:nvSpPr>
          <p:cNvPr id="4" name="Slide Number Placeholder 3"/>
          <p:cNvSpPr>
            <a:spLocks noGrp="1"/>
          </p:cNvSpPr>
          <p:nvPr>
            <p:ph type="sldNum" sz="quarter" idx="10"/>
          </p:nvPr>
        </p:nvSpPr>
        <p:spPr/>
        <p:txBody>
          <a:bodyPr/>
          <a:lstStyle/>
          <a:p>
            <a:fld id="{AA6F981B-4F37-4625-9892-7DBFDF089C24}" type="slidenum">
              <a:rPr lang="en-US" smtClean="0"/>
              <a:t>34</a:t>
            </a:fld>
            <a:endParaRPr lang="en-US"/>
          </a:p>
        </p:txBody>
      </p:sp>
    </p:spTree>
    <p:extLst>
      <p:ext uri="{BB962C8B-B14F-4D97-AF65-F5344CB8AC3E}">
        <p14:creationId xmlns:p14="http://schemas.microsoft.com/office/powerpoint/2010/main" val="21216364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spreadsheet, we eventually stamped this message on the first page of all the author’s books.</a:t>
            </a:r>
          </a:p>
        </p:txBody>
      </p:sp>
      <p:sp>
        <p:nvSpPr>
          <p:cNvPr id="4" name="Slide Number Placeholder 3"/>
          <p:cNvSpPr>
            <a:spLocks noGrp="1"/>
          </p:cNvSpPr>
          <p:nvPr>
            <p:ph type="sldNum" sz="quarter" idx="10"/>
          </p:nvPr>
        </p:nvSpPr>
        <p:spPr/>
        <p:txBody>
          <a:bodyPr/>
          <a:lstStyle/>
          <a:p>
            <a:fld id="{AA6F981B-4F37-4625-9892-7DBFDF089C24}" type="slidenum">
              <a:rPr lang="en-US" smtClean="0"/>
              <a:t>35</a:t>
            </a:fld>
            <a:endParaRPr lang="en-US"/>
          </a:p>
        </p:txBody>
      </p:sp>
    </p:spTree>
    <p:extLst>
      <p:ext uri="{BB962C8B-B14F-4D97-AF65-F5344CB8AC3E}">
        <p14:creationId xmlns:p14="http://schemas.microsoft.com/office/powerpoint/2010/main" val="4768520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t>
            </a:r>
            <a:r>
              <a:rPr lang="en-US" dirty="0" err="1"/>
              <a:t>genrefication</a:t>
            </a:r>
            <a:r>
              <a:rPr lang="en-US" dirty="0"/>
              <a:t> process had six</a:t>
            </a:r>
            <a:r>
              <a:rPr lang="en-US" baseline="0" dirty="0"/>
              <a:t> parts.</a:t>
            </a:r>
          </a:p>
          <a:p>
            <a:endParaRPr lang="en-US" baseline="0" dirty="0"/>
          </a:p>
          <a:p>
            <a:r>
              <a:rPr lang="en-US" baseline="0" dirty="0"/>
              <a:t>Let’s dive into the </a:t>
            </a:r>
            <a:r>
              <a:rPr lang="en-US" baseline="0" dirty="0" smtClean="0"/>
              <a:t>flowcharts to see what they were.</a:t>
            </a:r>
            <a:endParaRPr lang="en-US" baseline="0" dirty="0"/>
          </a:p>
          <a:p>
            <a:endParaRPr lang="en-US" baseline="0" dirty="0"/>
          </a:p>
          <a:p>
            <a:r>
              <a:rPr lang="en-US" baseline="0" dirty="0"/>
              <a:t>Start here – Where</a:t>
            </a:r>
            <a:r>
              <a:rPr lang="en-US" baseline="0" dirty="0" smtClean="0"/>
              <a:t>?</a:t>
            </a:r>
            <a:endParaRPr lang="en-US" baseline="0" dirty="0"/>
          </a:p>
          <a:p>
            <a:r>
              <a:rPr lang="en-US" baseline="0" dirty="0"/>
              <a:t>Determine the </a:t>
            </a:r>
            <a:r>
              <a:rPr lang="en-US" baseline="0" dirty="0" smtClean="0"/>
              <a:t>genre</a:t>
            </a:r>
            <a:endParaRPr lang="en-US" baseline="0" dirty="0"/>
          </a:p>
          <a:p>
            <a:r>
              <a:rPr lang="en-US" baseline="0" dirty="0"/>
              <a:t>Add additional genre label if </a:t>
            </a:r>
            <a:r>
              <a:rPr lang="en-US" baseline="0" dirty="0" smtClean="0"/>
              <a:t>needed</a:t>
            </a:r>
            <a:endParaRPr lang="en-US" baseline="0" dirty="0" smtClean="0"/>
          </a:p>
          <a:p>
            <a:r>
              <a:rPr lang="en-US" baseline="0" dirty="0" smtClean="0"/>
              <a:t>Determine </a:t>
            </a:r>
            <a:r>
              <a:rPr lang="en-US" baseline="0" dirty="0"/>
              <a:t>the series – we chose ‘Goodreads’ and ‘Fantastic Fiction’ as our source for series </a:t>
            </a:r>
            <a:r>
              <a:rPr lang="en-US" baseline="0" dirty="0" smtClean="0"/>
              <a:t>information</a:t>
            </a:r>
            <a:endParaRPr lang="en-US" baseline="0" dirty="0" smtClean="0"/>
          </a:p>
          <a:p>
            <a:endParaRPr lang="en-US" baseline="0" dirty="0"/>
          </a:p>
          <a:p>
            <a:r>
              <a:rPr lang="en-US" baseline="0" dirty="0"/>
              <a:t>Label the books – </a:t>
            </a:r>
            <a:r>
              <a:rPr lang="en-US" baseline="0" dirty="0" smtClean="0"/>
              <a:t>We </a:t>
            </a:r>
            <a:r>
              <a:rPr lang="en-US" baseline="0" dirty="0"/>
              <a:t>involved the community in the part of the project. Our volunteers loved helping us out</a:t>
            </a:r>
            <a:r>
              <a:rPr lang="en-US" baseline="0" dirty="0" smtClean="0"/>
              <a:t>!</a:t>
            </a:r>
          </a:p>
          <a:p>
            <a:endParaRPr lang="en-US" baseline="0" dirty="0"/>
          </a:p>
          <a:p>
            <a:r>
              <a:rPr lang="en-US" baseline="0" dirty="0" err="1"/>
              <a:t>Reshelve</a:t>
            </a:r>
            <a:r>
              <a:rPr lang="en-US" baseline="0" dirty="0"/>
              <a:t> the books </a:t>
            </a:r>
            <a:r>
              <a:rPr lang="en-US" baseline="0" dirty="0" smtClean="0"/>
              <a:t>– They </a:t>
            </a:r>
            <a:r>
              <a:rPr lang="en-US" baseline="0" dirty="0"/>
              <a:t>went right back on the shelf where they were.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A6F981B-4F37-4625-9892-7DBFDF089C24}" type="slidenum">
              <a:rPr lang="en-US" smtClean="0"/>
              <a:t>36</a:t>
            </a:fld>
            <a:endParaRPr lang="en-US"/>
          </a:p>
        </p:txBody>
      </p:sp>
    </p:spTree>
    <p:extLst>
      <p:ext uri="{BB962C8B-B14F-4D97-AF65-F5344CB8AC3E}">
        <p14:creationId xmlns:p14="http://schemas.microsoft.com/office/powerpoint/2010/main" val="30695114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a:t>
            </a:r>
            <a:r>
              <a:rPr lang="en-US" baseline="0" dirty="0"/>
              <a:t> months and months of work, the day to MOVE THE BOOKS finally arrived.</a:t>
            </a:r>
            <a:endParaRPr lang="en-US" dirty="0"/>
          </a:p>
        </p:txBody>
      </p:sp>
      <p:sp>
        <p:nvSpPr>
          <p:cNvPr id="4" name="Slide Number Placeholder 3"/>
          <p:cNvSpPr>
            <a:spLocks noGrp="1"/>
          </p:cNvSpPr>
          <p:nvPr>
            <p:ph type="sldNum" sz="quarter" idx="10"/>
          </p:nvPr>
        </p:nvSpPr>
        <p:spPr/>
        <p:txBody>
          <a:bodyPr/>
          <a:lstStyle/>
          <a:p>
            <a:fld id="{AA6F981B-4F37-4625-9892-7DBFDF089C24}" type="slidenum">
              <a:rPr lang="en-US" smtClean="0"/>
              <a:t>37</a:t>
            </a:fld>
            <a:endParaRPr lang="en-US"/>
          </a:p>
        </p:txBody>
      </p:sp>
    </p:spTree>
    <p:extLst>
      <p:ext uri="{BB962C8B-B14F-4D97-AF65-F5344CB8AC3E}">
        <p14:creationId xmlns:p14="http://schemas.microsoft.com/office/powerpoint/2010/main" val="1795352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Shall we get started?!</a:t>
            </a:r>
          </a:p>
          <a:p>
            <a:endParaRPr lang="en-US" dirty="0"/>
          </a:p>
        </p:txBody>
      </p:sp>
      <p:sp>
        <p:nvSpPr>
          <p:cNvPr id="4" name="Slide Number Placeholder 3"/>
          <p:cNvSpPr>
            <a:spLocks noGrp="1"/>
          </p:cNvSpPr>
          <p:nvPr>
            <p:ph type="sldNum" sz="quarter" idx="10"/>
          </p:nvPr>
        </p:nvSpPr>
        <p:spPr/>
        <p:txBody>
          <a:bodyPr/>
          <a:lstStyle/>
          <a:p>
            <a:fld id="{AA6F981B-4F37-4625-9892-7DBFDF089C24}" type="slidenum">
              <a:rPr lang="en-US" smtClean="0"/>
              <a:t>3</a:t>
            </a:fld>
            <a:endParaRPr lang="en-US"/>
          </a:p>
        </p:txBody>
      </p:sp>
    </p:spTree>
    <p:extLst>
      <p:ext uri="{BB962C8B-B14F-4D97-AF65-F5344CB8AC3E}">
        <p14:creationId xmlns:p14="http://schemas.microsoft.com/office/powerpoint/2010/main" val="24968974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6F981B-4F37-4625-9892-7DBFDF089C24}" type="slidenum">
              <a:rPr lang="en-US" smtClean="0"/>
              <a:t>38</a:t>
            </a:fld>
            <a:endParaRPr lang="en-US"/>
          </a:p>
        </p:txBody>
      </p:sp>
    </p:spTree>
    <p:extLst>
      <p:ext uri="{BB962C8B-B14F-4D97-AF65-F5344CB8AC3E}">
        <p14:creationId xmlns:p14="http://schemas.microsoft.com/office/powerpoint/2010/main" val="22806460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6F981B-4F37-4625-9892-7DBFDF089C24}" type="slidenum">
              <a:rPr lang="en-US" smtClean="0"/>
              <a:t>39</a:t>
            </a:fld>
            <a:endParaRPr lang="en-US"/>
          </a:p>
        </p:txBody>
      </p:sp>
    </p:spTree>
    <p:extLst>
      <p:ext uri="{BB962C8B-B14F-4D97-AF65-F5344CB8AC3E}">
        <p14:creationId xmlns:p14="http://schemas.microsoft.com/office/powerpoint/2010/main" val="18443281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6F981B-4F37-4625-9892-7DBFDF089C24}" type="slidenum">
              <a:rPr lang="en-US" smtClean="0"/>
              <a:t>40</a:t>
            </a:fld>
            <a:endParaRPr lang="en-US"/>
          </a:p>
        </p:txBody>
      </p:sp>
    </p:spTree>
    <p:extLst>
      <p:ext uri="{BB962C8B-B14F-4D97-AF65-F5344CB8AC3E}">
        <p14:creationId xmlns:p14="http://schemas.microsoft.com/office/powerpoint/2010/main" val="38770942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6F981B-4F37-4625-9892-7DBFDF089C24}" type="slidenum">
              <a:rPr lang="en-US" smtClean="0"/>
              <a:t>41</a:t>
            </a:fld>
            <a:endParaRPr lang="en-US"/>
          </a:p>
        </p:txBody>
      </p:sp>
    </p:spTree>
    <p:extLst>
      <p:ext uri="{BB962C8B-B14F-4D97-AF65-F5344CB8AC3E}">
        <p14:creationId xmlns:p14="http://schemas.microsoft.com/office/powerpoint/2010/main" val="37257819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6F981B-4F37-4625-9892-7DBFDF089C24}" type="slidenum">
              <a:rPr lang="en-US" smtClean="0"/>
              <a:t>42</a:t>
            </a:fld>
            <a:endParaRPr lang="en-US"/>
          </a:p>
        </p:txBody>
      </p:sp>
    </p:spTree>
    <p:extLst>
      <p:ext uri="{BB962C8B-B14F-4D97-AF65-F5344CB8AC3E}">
        <p14:creationId xmlns:p14="http://schemas.microsoft.com/office/powerpoint/2010/main" val="9803601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6F981B-4F37-4625-9892-7DBFDF089C24}" type="slidenum">
              <a:rPr lang="en-US" smtClean="0"/>
              <a:t>43</a:t>
            </a:fld>
            <a:endParaRPr lang="en-US"/>
          </a:p>
        </p:txBody>
      </p:sp>
    </p:spTree>
    <p:extLst>
      <p:ext uri="{BB962C8B-B14F-4D97-AF65-F5344CB8AC3E}">
        <p14:creationId xmlns:p14="http://schemas.microsoft.com/office/powerpoint/2010/main" val="3027240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6F981B-4F37-4625-9892-7DBFDF089C24}" type="slidenum">
              <a:rPr lang="en-US" smtClean="0"/>
              <a:t>44</a:t>
            </a:fld>
            <a:endParaRPr lang="en-US"/>
          </a:p>
        </p:txBody>
      </p:sp>
    </p:spTree>
    <p:extLst>
      <p:ext uri="{BB962C8B-B14F-4D97-AF65-F5344CB8AC3E}">
        <p14:creationId xmlns:p14="http://schemas.microsoft.com/office/powerpoint/2010/main" val="42777525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last </a:t>
            </a:r>
            <a:r>
              <a:rPr lang="en-US" baseline="0" dirty="0" smtClean="0"/>
              <a:t>topic </a:t>
            </a:r>
            <a:r>
              <a:rPr lang="en-US" baseline="0" dirty="0"/>
              <a:t>we will talk about today is cataloging a </a:t>
            </a:r>
            <a:r>
              <a:rPr lang="en-US" baseline="0" dirty="0" err="1"/>
              <a:t>genrefied</a:t>
            </a:r>
            <a:r>
              <a:rPr lang="en-US" baseline="0" dirty="0"/>
              <a:t> collection. </a:t>
            </a:r>
          </a:p>
          <a:p>
            <a:endParaRPr lang="en-US" baseline="0" dirty="0"/>
          </a:p>
          <a:p>
            <a:r>
              <a:rPr lang="en-US" baseline="0" dirty="0"/>
              <a:t>We have three catalogers on staff – what do they need to know to maintain a </a:t>
            </a:r>
            <a:r>
              <a:rPr lang="en-US" baseline="0" dirty="0" err="1"/>
              <a:t>genrefied</a:t>
            </a:r>
            <a:r>
              <a:rPr lang="en-US" baseline="0" dirty="0"/>
              <a:t> collection.</a:t>
            </a:r>
          </a:p>
          <a:p>
            <a:endParaRPr lang="en-US" baseline="0" dirty="0"/>
          </a:p>
          <a:p>
            <a:r>
              <a:rPr lang="en-US" baseline="0" dirty="0"/>
              <a:t>Obviously they need to know how to determine the genre of a book. They use the same procedure used when the entire collection was being </a:t>
            </a:r>
            <a:r>
              <a:rPr lang="en-US" baseline="0" dirty="0" err="1"/>
              <a:t>genrefied</a:t>
            </a:r>
            <a:r>
              <a:rPr lang="en-US" baseline="0" dirty="0"/>
              <a:t>.</a:t>
            </a:r>
            <a:endParaRPr lang="en-US" dirty="0"/>
          </a:p>
        </p:txBody>
      </p:sp>
      <p:sp>
        <p:nvSpPr>
          <p:cNvPr id="4" name="Slide Number Placeholder 3"/>
          <p:cNvSpPr>
            <a:spLocks noGrp="1"/>
          </p:cNvSpPr>
          <p:nvPr>
            <p:ph type="sldNum" sz="quarter" idx="10"/>
          </p:nvPr>
        </p:nvSpPr>
        <p:spPr/>
        <p:txBody>
          <a:bodyPr/>
          <a:lstStyle/>
          <a:p>
            <a:fld id="{AA6F981B-4F37-4625-9892-7DBFDF089C24}" type="slidenum">
              <a:rPr lang="en-US" smtClean="0"/>
              <a:t>45</a:t>
            </a:fld>
            <a:endParaRPr lang="en-US"/>
          </a:p>
        </p:txBody>
      </p:sp>
    </p:spTree>
    <p:extLst>
      <p:ext uri="{BB962C8B-B14F-4D97-AF65-F5344CB8AC3E}">
        <p14:creationId xmlns:p14="http://schemas.microsoft.com/office/powerpoint/2010/main" val="17271723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have to check if the author of the book they are cataloging</a:t>
            </a:r>
            <a:r>
              <a:rPr lang="en-US" baseline="0" dirty="0"/>
              <a:t> writes in more than one genre.</a:t>
            </a:r>
          </a:p>
          <a:p>
            <a:endParaRPr lang="en-US" baseline="0" dirty="0"/>
          </a:p>
          <a:p>
            <a:r>
              <a:rPr lang="en-US" baseline="0" dirty="0"/>
              <a:t>For example, let’s look at the author Rhys Bowen.</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A6F981B-4F37-4625-9892-7DBFDF089C24}" type="slidenum">
              <a:rPr lang="en-US" smtClean="0"/>
              <a:t>46</a:t>
            </a:fld>
            <a:endParaRPr lang="en-US"/>
          </a:p>
        </p:txBody>
      </p:sp>
    </p:spTree>
    <p:extLst>
      <p:ext uri="{BB962C8B-B14F-4D97-AF65-F5344CB8AC3E}">
        <p14:creationId xmlns:p14="http://schemas.microsoft.com/office/powerpoint/2010/main" val="7496409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means going you have to out in the stacks and look at other books by the author.</a:t>
            </a:r>
            <a:endParaRPr lang="en-US" dirty="0"/>
          </a:p>
        </p:txBody>
      </p:sp>
      <p:sp>
        <p:nvSpPr>
          <p:cNvPr id="4" name="Slide Number Placeholder 3"/>
          <p:cNvSpPr>
            <a:spLocks noGrp="1"/>
          </p:cNvSpPr>
          <p:nvPr>
            <p:ph type="sldNum" sz="quarter" idx="10"/>
          </p:nvPr>
        </p:nvSpPr>
        <p:spPr/>
        <p:txBody>
          <a:bodyPr/>
          <a:lstStyle/>
          <a:p>
            <a:fld id="{AA6F981B-4F37-4625-9892-7DBFDF089C24}" type="slidenum">
              <a:rPr lang="en-US" smtClean="0"/>
              <a:t>50</a:t>
            </a:fld>
            <a:endParaRPr lang="en-US"/>
          </a:p>
        </p:txBody>
      </p:sp>
    </p:spTree>
    <p:extLst>
      <p:ext uri="{BB962C8B-B14F-4D97-AF65-F5344CB8AC3E}">
        <p14:creationId xmlns:p14="http://schemas.microsoft.com/office/powerpoint/2010/main" val="911196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first thing we will talk about </a:t>
            </a:r>
            <a:r>
              <a:rPr lang="en-US" baseline="0" dirty="0" smtClean="0"/>
              <a:t>today is </a:t>
            </a:r>
            <a:r>
              <a:rPr lang="en-US" baseline="0" dirty="0"/>
              <a:t>the definition of </a:t>
            </a:r>
            <a:r>
              <a:rPr lang="en-US" baseline="0" dirty="0" err="1"/>
              <a:t>genrefication</a:t>
            </a:r>
            <a:r>
              <a:rPr lang="en-US" baseline="0" dirty="0"/>
              <a:t>.</a:t>
            </a:r>
            <a:endParaRPr lang="en-US" dirty="0"/>
          </a:p>
        </p:txBody>
      </p:sp>
      <p:sp>
        <p:nvSpPr>
          <p:cNvPr id="4" name="Slide Number Placeholder 3"/>
          <p:cNvSpPr>
            <a:spLocks noGrp="1"/>
          </p:cNvSpPr>
          <p:nvPr>
            <p:ph type="sldNum" sz="quarter" idx="10"/>
          </p:nvPr>
        </p:nvSpPr>
        <p:spPr/>
        <p:txBody>
          <a:bodyPr/>
          <a:lstStyle/>
          <a:p>
            <a:fld id="{AA6F981B-4F37-4625-9892-7DBFDF089C24}" type="slidenum">
              <a:rPr lang="en-US" smtClean="0"/>
              <a:t>4</a:t>
            </a:fld>
            <a:endParaRPr lang="en-US"/>
          </a:p>
        </p:txBody>
      </p:sp>
    </p:spTree>
    <p:extLst>
      <p:ext uri="{BB962C8B-B14F-4D97-AF65-F5344CB8AC3E}">
        <p14:creationId xmlns:p14="http://schemas.microsoft.com/office/powerpoint/2010/main" val="506392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Helping patrons</a:t>
            </a:r>
            <a:r>
              <a:rPr lang="en-US" baseline="0" dirty="0" smtClean="0"/>
              <a:t> find materials in the Aspen is not necessarily a cataloging step, however, being consistent in our cataloging procedures makes it much easier for patrons.</a:t>
            </a:r>
            <a:endParaRPr lang="en-US" dirty="0" smtClean="0"/>
          </a:p>
          <a:p>
            <a:endParaRPr lang="en-US" dirty="0" smtClean="0"/>
          </a:p>
          <a:p>
            <a:r>
              <a:rPr lang="en-US" dirty="0" smtClean="0"/>
              <a:t>Using </a:t>
            </a:r>
            <a:r>
              <a:rPr lang="en-US" dirty="0"/>
              <a:t>author</a:t>
            </a:r>
            <a:r>
              <a:rPr lang="en-US" baseline="0" dirty="0"/>
              <a:t> Rhys Bowen again, let’s search the Aspen </a:t>
            </a:r>
            <a:r>
              <a:rPr lang="en-US" baseline="0" dirty="0" smtClean="0"/>
              <a:t>catalog to see how easy it is.</a:t>
            </a:r>
            <a:endParaRPr lang="en-US" dirty="0"/>
          </a:p>
        </p:txBody>
      </p:sp>
      <p:sp>
        <p:nvSpPr>
          <p:cNvPr id="4" name="Slide Number Placeholder 3"/>
          <p:cNvSpPr>
            <a:spLocks noGrp="1"/>
          </p:cNvSpPr>
          <p:nvPr>
            <p:ph type="sldNum" sz="quarter" idx="10"/>
          </p:nvPr>
        </p:nvSpPr>
        <p:spPr/>
        <p:txBody>
          <a:bodyPr/>
          <a:lstStyle/>
          <a:p>
            <a:fld id="{AA6F981B-4F37-4625-9892-7DBFDF089C24}" type="slidenum">
              <a:rPr lang="en-US" smtClean="0"/>
              <a:t>51</a:t>
            </a:fld>
            <a:endParaRPr lang="en-US"/>
          </a:p>
        </p:txBody>
      </p:sp>
    </p:spTree>
    <p:extLst>
      <p:ext uri="{BB962C8B-B14F-4D97-AF65-F5344CB8AC3E}">
        <p14:creationId xmlns:p14="http://schemas.microsoft.com/office/powerpoint/2010/main" val="21491030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four key takeaways</a:t>
            </a:r>
            <a:r>
              <a:rPr lang="en-US" baseline="0" dirty="0" smtClean="0"/>
              <a:t> from </a:t>
            </a:r>
            <a:r>
              <a:rPr lang="en-US" baseline="0" smtClean="0"/>
              <a:t>today’s presentation.</a:t>
            </a:r>
            <a:endParaRPr lang="en-US"/>
          </a:p>
        </p:txBody>
      </p:sp>
      <p:sp>
        <p:nvSpPr>
          <p:cNvPr id="4" name="Slide Number Placeholder 3"/>
          <p:cNvSpPr>
            <a:spLocks noGrp="1"/>
          </p:cNvSpPr>
          <p:nvPr>
            <p:ph type="sldNum" sz="quarter" idx="10"/>
          </p:nvPr>
        </p:nvSpPr>
        <p:spPr/>
        <p:txBody>
          <a:bodyPr/>
          <a:lstStyle/>
          <a:p>
            <a:fld id="{AA6F981B-4F37-4625-9892-7DBFDF089C24}" type="slidenum">
              <a:rPr lang="en-US" smtClean="0"/>
              <a:t>52</a:t>
            </a:fld>
            <a:endParaRPr lang="en-US"/>
          </a:p>
        </p:txBody>
      </p:sp>
    </p:spTree>
    <p:extLst>
      <p:ext uri="{BB962C8B-B14F-4D97-AF65-F5344CB8AC3E}">
        <p14:creationId xmlns:p14="http://schemas.microsoft.com/office/powerpoint/2010/main" val="40401471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6F981B-4F37-4625-9892-7DBFDF089C24}" type="slidenum">
              <a:rPr lang="en-US" smtClean="0"/>
              <a:t>55</a:t>
            </a:fld>
            <a:endParaRPr lang="en-US"/>
          </a:p>
        </p:txBody>
      </p:sp>
    </p:spTree>
    <p:extLst>
      <p:ext uri="{BB962C8B-B14F-4D97-AF65-F5344CB8AC3E}">
        <p14:creationId xmlns:p14="http://schemas.microsoft.com/office/powerpoint/2010/main" val="3260810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are going to talk about the</a:t>
            </a:r>
            <a:r>
              <a:rPr lang="en-US" baseline="0" dirty="0"/>
              <a:t> reasons we decided to </a:t>
            </a:r>
            <a:r>
              <a:rPr lang="en-US" baseline="0" dirty="0" err="1"/>
              <a:t>genrefy</a:t>
            </a:r>
            <a:r>
              <a:rPr lang="en-US" baseline="0" dirty="0"/>
              <a:t> our adult fiction collection.</a:t>
            </a:r>
            <a:endParaRPr lang="en-US" dirty="0"/>
          </a:p>
        </p:txBody>
      </p:sp>
      <p:sp>
        <p:nvSpPr>
          <p:cNvPr id="4" name="Slide Number Placeholder 3"/>
          <p:cNvSpPr>
            <a:spLocks noGrp="1"/>
          </p:cNvSpPr>
          <p:nvPr>
            <p:ph type="sldNum" sz="quarter" idx="10"/>
          </p:nvPr>
        </p:nvSpPr>
        <p:spPr/>
        <p:txBody>
          <a:bodyPr/>
          <a:lstStyle/>
          <a:p>
            <a:fld id="{AA6F981B-4F37-4625-9892-7DBFDF089C24}" type="slidenum">
              <a:rPr lang="en-US" smtClean="0"/>
              <a:t>5</a:t>
            </a:fld>
            <a:endParaRPr lang="en-US"/>
          </a:p>
        </p:txBody>
      </p:sp>
    </p:spTree>
    <p:extLst>
      <p:ext uri="{BB962C8B-B14F-4D97-AF65-F5344CB8AC3E}">
        <p14:creationId xmlns:p14="http://schemas.microsoft.com/office/powerpoint/2010/main" val="1012502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a:t>
            </a:r>
            <a:r>
              <a:rPr lang="en-US" baseline="0" dirty="0"/>
              <a:t> did we do it? will be the third part of </a:t>
            </a:r>
            <a:r>
              <a:rPr lang="en-US" baseline="0" dirty="0" smtClean="0"/>
              <a:t>my </a:t>
            </a:r>
            <a:r>
              <a:rPr lang="en-US" baseline="0" dirty="0"/>
              <a:t>presentation.</a:t>
            </a:r>
            <a:endParaRPr lang="en-US" dirty="0"/>
          </a:p>
        </p:txBody>
      </p:sp>
      <p:sp>
        <p:nvSpPr>
          <p:cNvPr id="4" name="Slide Number Placeholder 3"/>
          <p:cNvSpPr>
            <a:spLocks noGrp="1"/>
          </p:cNvSpPr>
          <p:nvPr>
            <p:ph type="sldNum" sz="quarter" idx="10"/>
          </p:nvPr>
        </p:nvSpPr>
        <p:spPr/>
        <p:txBody>
          <a:bodyPr/>
          <a:lstStyle/>
          <a:p>
            <a:fld id="{AA6F981B-4F37-4625-9892-7DBFDF089C24}" type="slidenum">
              <a:rPr lang="en-US" smtClean="0"/>
              <a:t>6</a:t>
            </a:fld>
            <a:endParaRPr lang="en-US"/>
          </a:p>
        </p:txBody>
      </p:sp>
    </p:spTree>
    <p:extLst>
      <p:ext uri="{BB962C8B-B14F-4D97-AF65-F5344CB8AC3E}">
        <p14:creationId xmlns:p14="http://schemas.microsoft.com/office/powerpoint/2010/main" val="1478334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last </a:t>
            </a:r>
            <a:r>
              <a:rPr lang="en-US" dirty="0"/>
              <a:t>we will talk about what is </a:t>
            </a:r>
            <a:r>
              <a:rPr lang="en-US" dirty="0" smtClean="0"/>
              <a:t>involved in cataloging and maintaining a </a:t>
            </a:r>
            <a:r>
              <a:rPr lang="en-US" dirty="0" err="1" smtClean="0"/>
              <a:t>genrefied</a:t>
            </a:r>
            <a:r>
              <a:rPr lang="en-US" dirty="0" smtClean="0"/>
              <a:t> collection</a:t>
            </a:r>
            <a:endParaRPr lang="en-US" dirty="0"/>
          </a:p>
        </p:txBody>
      </p:sp>
      <p:sp>
        <p:nvSpPr>
          <p:cNvPr id="4" name="Slide Number Placeholder 3"/>
          <p:cNvSpPr>
            <a:spLocks noGrp="1"/>
          </p:cNvSpPr>
          <p:nvPr>
            <p:ph type="sldNum" sz="quarter" idx="10"/>
          </p:nvPr>
        </p:nvSpPr>
        <p:spPr/>
        <p:txBody>
          <a:bodyPr/>
          <a:lstStyle/>
          <a:p>
            <a:fld id="{AA6F981B-4F37-4625-9892-7DBFDF089C24}" type="slidenum">
              <a:rPr lang="en-US" smtClean="0"/>
              <a:t>7</a:t>
            </a:fld>
            <a:endParaRPr lang="en-US"/>
          </a:p>
        </p:txBody>
      </p:sp>
    </p:spTree>
    <p:extLst>
      <p:ext uri="{BB962C8B-B14F-4D97-AF65-F5344CB8AC3E}">
        <p14:creationId xmlns:p14="http://schemas.microsoft.com/office/powerpoint/2010/main" val="489179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will also be</a:t>
            </a:r>
            <a:r>
              <a:rPr lang="en-US" baseline="0" dirty="0"/>
              <a:t> time for questions at the end.</a:t>
            </a:r>
            <a:endParaRPr lang="en-US" dirty="0"/>
          </a:p>
        </p:txBody>
      </p:sp>
      <p:sp>
        <p:nvSpPr>
          <p:cNvPr id="4" name="Slide Number Placeholder 3"/>
          <p:cNvSpPr>
            <a:spLocks noGrp="1"/>
          </p:cNvSpPr>
          <p:nvPr>
            <p:ph type="sldNum" sz="quarter" idx="10"/>
          </p:nvPr>
        </p:nvSpPr>
        <p:spPr/>
        <p:txBody>
          <a:bodyPr/>
          <a:lstStyle/>
          <a:p>
            <a:fld id="{AA6F981B-4F37-4625-9892-7DBFDF089C24}" type="slidenum">
              <a:rPr lang="en-US" smtClean="0"/>
              <a:t>8</a:t>
            </a:fld>
            <a:endParaRPr lang="en-US"/>
          </a:p>
        </p:txBody>
      </p:sp>
    </p:spTree>
    <p:extLst>
      <p:ext uri="{BB962C8B-B14F-4D97-AF65-F5344CB8AC3E}">
        <p14:creationId xmlns:p14="http://schemas.microsoft.com/office/powerpoint/2010/main" val="4121229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a:t>
            </a:r>
            <a:r>
              <a:rPr lang="en-US" dirty="0" err="1"/>
              <a:t>Genrefication</a:t>
            </a:r>
            <a:r>
              <a:rPr lang="en-US" dirty="0" smtClean="0"/>
              <a:t>?</a:t>
            </a:r>
          </a:p>
          <a:p>
            <a:endParaRPr lang="en-US" dirty="0" smtClean="0"/>
          </a:p>
          <a:p>
            <a:r>
              <a:rPr lang="en-US" dirty="0" smtClean="0"/>
              <a:t>The</a:t>
            </a:r>
            <a:r>
              <a:rPr lang="en-US" baseline="0" dirty="0" smtClean="0"/>
              <a:t> picture shown is part of our mystery collection.</a:t>
            </a:r>
            <a:endParaRPr lang="en-US" dirty="0"/>
          </a:p>
        </p:txBody>
      </p:sp>
      <p:sp>
        <p:nvSpPr>
          <p:cNvPr id="4" name="Slide Number Placeholder 3"/>
          <p:cNvSpPr>
            <a:spLocks noGrp="1"/>
          </p:cNvSpPr>
          <p:nvPr>
            <p:ph type="sldNum" sz="quarter" idx="10"/>
          </p:nvPr>
        </p:nvSpPr>
        <p:spPr/>
        <p:txBody>
          <a:bodyPr/>
          <a:lstStyle/>
          <a:p>
            <a:fld id="{AA6F981B-4F37-4625-9892-7DBFDF089C24}" type="slidenum">
              <a:rPr lang="en-US" smtClean="0"/>
              <a:t>9</a:t>
            </a:fld>
            <a:endParaRPr lang="en-US"/>
          </a:p>
        </p:txBody>
      </p:sp>
    </p:spTree>
    <p:extLst>
      <p:ext uri="{BB962C8B-B14F-4D97-AF65-F5344CB8AC3E}">
        <p14:creationId xmlns:p14="http://schemas.microsoft.com/office/powerpoint/2010/main" val="2524594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9B95A7-A32E-4DAC-B680-838B4410B78D}"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26219A-4286-42A5-ABD7-2470E88E64F4}" type="slidenum">
              <a:rPr lang="en-US" smtClean="0"/>
              <a:t>‹#›</a:t>
            </a:fld>
            <a:endParaRPr lang="en-US"/>
          </a:p>
        </p:txBody>
      </p:sp>
    </p:spTree>
    <p:extLst>
      <p:ext uri="{BB962C8B-B14F-4D97-AF65-F5344CB8AC3E}">
        <p14:creationId xmlns:p14="http://schemas.microsoft.com/office/powerpoint/2010/main" val="2863695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9B95A7-A32E-4DAC-B680-838B4410B78D}"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26219A-4286-42A5-ABD7-2470E88E64F4}" type="slidenum">
              <a:rPr lang="en-US" smtClean="0"/>
              <a:t>‹#›</a:t>
            </a:fld>
            <a:endParaRPr lang="en-US"/>
          </a:p>
        </p:txBody>
      </p:sp>
    </p:spTree>
    <p:extLst>
      <p:ext uri="{BB962C8B-B14F-4D97-AF65-F5344CB8AC3E}">
        <p14:creationId xmlns:p14="http://schemas.microsoft.com/office/powerpoint/2010/main" val="53798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9B95A7-A32E-4DAC-B680-838B4410B78D}"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26219A-4286-42A5-ABD7-2470E88E64F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96845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9B95A7-A32E-4DAC-B680-838B4410B78D}"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26219A-4286-42A5-ABD7-2470E88E64F4}" type="slidenum">
              <a:rPr lang="en-US" smtClean="0"/>
              <a:t>‹#›</a:t>
            </a:fld>
            <a:endParaRPr lang="en-US"/>
          </a:p>
        </p:txBody>
      </p:sp>
    </p:spTree>
    <p:extLst>
      <p:ext uri="{BB962C8B-B14F-4D97-AF65-F5344CB8AC3E}">
        <p14:creationId xmlns:p14="http://schemas.microsoft.com/office/powerpoint/2010/main" val="2495993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9B95A7-A32E-4DAC-B680-838B4410B78D}"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26219A-4286-42A5-ABD7-2470E88E64F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40508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9B95A7-A32E-4DAC-B680-838B4410B78D}"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26219A-4286-42A5-ABD7-2470E88E64F4}" type="slidenum">
              <a:rPr lang="en-US" smtClean="0"/>
              <a:t>‹#›</a:t>
            </a:fld>
            <a:endParaRPr lang="en-US"/>
          </a:p>
        </p:txBody>
      </p:sp>
    </p:spTree>
    <p:extLst>
      <p:ext uri="{BB962C8B-B14F-4D97-AF65-F5344CB8AC3E}">
        <p14:creationId xmlns:p14="http://schemas.microsoft.com/office/powerpoint/2010/main" val="389511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9B95A7-A32E-4DAC-B680-838B4410B78D}"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26219A-4286-42A5-ABD7-2470E88E64F4}" type="slidenum">
              <a:rPr lang="en-US" smtClean="0"/>
              <a:t>‹#›</a:t>
            </a:fld>
            <a:endParaRPr lang="en-US"/>
          </a:p>
        </p:txBody>
      </p:sp>
    </p:spTree>
    <p:extLst>
      <p:ext uri="{BB962C8B-B14F-4D97-AF65-F5344CB8AC3E}">
        <p14:creationId xmlns:p14="http://schemas.microsoft.com/office/powerpoint/2010/main" val="2848971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9B95A7-A32E-4DAC-B680-838B4410B78D}"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26219A-4286-42A5-ABD7-2470E88E64F4}" type="slidenum">
              <a:rPr lang="en-US" smtClean="0"/>
              <a:t>‹#›</a:t>
            </a:fld>
            <a:endParaRPr lang="en-US"/>
          </a:p>
        </p:txBody>
      </p:sp>
    </p:spTree>
    <p:extLst>
      <p:ext uri="{BB962C8B-B14F-4D97-AF65-F5344CB8AC3E}">
        <p14:creationId xmlns:p14="http://schemas.microsoft.com/office/powerpoint/2010/main" val="1423019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9B95A7-A32E-4DAC-B680-838B4410B78D}"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26219A-4286-42A5-ABD7-2470E88E64F4}" type="slidenum">
              <a:rPr lang="en-US" smtClean="0"/>
              <a:t>‹#›</a:t>
            </a:fld>
            <a:endParaRPr lang="en-US"/>
          </a:p>
        </p:txBody>
      </p:sp>
    </p:spTree>
    <p:extLst>
      <p:ext uri="{BB962C8B-B14F-4D97-AF65-F5344CB8AC3E}">
        <p14:creationId xmlns:p14="http://schemas.microsoft.com/office/powerpoint/2010/main" val="2584589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9B95A7-A32E-4DAC-B680-838B4410B78D}"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26219A-4286-42A5-ABD7-2470E88E64F4}" type="slidenum">
              <a:rPr lang="en-US" smtClean="0"/>
              <a:t>‹#›</a:t>
            </a:fld>
            <a:endParaRPr lang="en-US"/>
          </a:p>
        </p:txBody>
      </p:sp>
    </p:spTree>
    <p:extLst>
      <p:ext uri="{BB962C8B-B14F-4D97-AF65-F5344CB8AC3E}">
        <p14:creationId xmlns:p14="http://schemas.microsoft.com/office/powerpoint/2010/main" val="1027830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9B95A7-A32E-4DAC-B680-838B4410B78D}"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26219A-4286-42A5-ABD7-2470E88E64F4}" type="slidenum">
              <a:rPr lang="en-US" smtClean="0"/>
              <a:t>‹#›</a:t>
            </a:fld>
            <a:endParaRPr lang="en-US"/>
          </a:p>
        </p:txBody>
      </p:sp>
    </p:spTree>
    <p:extLst>
      <p:ext uri="{BB962C8B-B14F-4D97-AF65-F5344CB8AC3E}">
        <p14:creationId xmlns:p14="http://schemas.microsoft.com/office/powerpoint/2010/main" val="277660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9B95A7-A32E-4DAC-B680-838B4410B78D}" type="datetimeFigureOut">
              <a:rPr lang="en-US" smtClean="0"/>
              <a:t>11/12/2025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26219A-4286-42A5-ABD7-2470E88E64F4}" type="slidenum">
              <a:rPr lang="en-US" smtClean="0"/>
              <a:t>‹#›</a:t>
            </a:fld>
            <a:endParaRPr lang="en-US"/>
          </a:p>
        </p:txBody>
      </p:sp>
    </p:spTree>
    <p:extLst>
      <p:ext uri="{BB962C8B-B14F-4D97-AF65-F5344CB8AC3E}">
        <p14:creationId xmlns:p14="http://schemas.microsoft.com/office/powerpoint/2010/main" val="1386619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9B95A7-A32E-4DAC-B680-838B4410B78D}" type="datetimeFigureOut">
              <a:rPr lang="en-US" smtClean="0"/>
              <a:t>11/12/2025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26219A-4286-42A5-ABD7-2470E88E64F4}" type="slidenum">
              <a:rPr lang="en-US" smtClean="0"/>
              <a:t>‹#›</a:t>
            </a:fld>
            <a:endParaRPr lang="en-US"/>
          </a:p>
        </p:txBody>
      </p:sp>
    </p:spTree>
    <p:extLst>
      <p:ext uri="{BB962C8B-B14F-4D97-AF65-F5344CB8AC3E}">
        <p14:creationId xmlns:p14="http://schemas.microsoft.com/office/powerpoint/2010/main" val="3722885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9B95A7-A32E-4DAC-B680-838B4410B78D}" type="datetimeFigureOut">
              <a:rPr lang="en-US" smtClean="0"/>
              <a:t>11/12/2025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26219A-4286-42A5-ABD7-2470E88E64F4}" type="slidenum">
              <a:rPr lang="en-US" smtClean="0"/>
              <a:t>‹#›</a:t>
            </a:fld>
            <a:endParaRPr lang="en-US"/>
          </a:p>
        </p:txBody>
      </p:sp>
    </p:spTree>
    <p:extLst>
      <p:ext uri="{BB962C8B-B14F-4D97-AF65-F5344CB8AC3E}">
        <p14:creationId xmlns:p14="http://schemas.microsoft.com/office/powerpoint/2010/main" val="1751878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9B95A7-A32E-4DAC-B680-838B4410B78D}"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26219A-4286-42A5-ABD7-2470E88E64F4}" type="slidenum">
              <a:rPr lang="en-US" smtClean="0"/>
              <a:t>‹#›</a:t>
            </a:fld>
            <a:endParaRPr lang="en-US"/>
          </a:p>
        </p:txBody>
      </p:sp>
    </p:spTree>
    <p:extLst>
      <p:ext uri="{BB962C8B-B14F-4D97-AF65-F5344CB8AC3E}">
        <p14:creationId xmlns:p14="http://schemas.microsoft.com/office/powerpoint/2010/main" val="489030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26219A-4286-42A5-ABD7-2470E88E64F4}" type="slidenum">
              <a:rPr lang="en-US" smtClean="0"/>
              <a:t>‹#›</a:t>
            </a:fld>
            <a:endParaRPr lang="en-US"/>
          </a:p>
        </p:txBody>
      </p:sp>
      <p:sp>
        <p:nvSpPr>
          <p:cNvPr id="5" name="Date Placeholder 4"/>
          <p:cNvSpPr>
            <a:spLocks noGrp="1"/>
          </p:cNvSpPr>
          <p:nvPr>
            <p:ph type="dt" sz="half" idx="10"/>
          </p:nvPr>
        </p:nvSpPr>
        <p:spPr/>
        <p:txBody>
          <a:bodyPr/>
          <a:lstStyle/>
          <a:p>
            <a:fld id="{BB9B95A7-A32E-4DAC-B680-838B4410B78D}" type="datetimeFigureOut">
              <a:rPr lang="en-US" smtClean="0"/>
              <a:t>11/12/2025</a:t>
            </a:fld>
            <a:endParaRPr lang="en-US"/>
          </a:p>
        </p:txBody>
      </p:sp>
    </p:spTree>
    <p:extLst>
      <p:ext uri="{BB962C8B-B14F-4D97-AF65-F5344CB8AC3E}">
        <p14:creationId xmlns:p14="http://schemas.microsoft.com/office/powerpoint/2010/main" val="2102158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B9B95A7-A32E-4DAC-B680-838B4410B78D}" type="datetimeFigureOut">
              <a:rPr lang="en-US" smtClean="0"/>
              <a:t>11/12/2025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F26219A-4286-42A5-ABD7-2470E88E64F4}" type="slidenum">
              <a:rPr lang="en-US" smtClean="0"/>
              <a:t>‹#›</a:t>
            </a:fld>
            <a:endParaRPr lang="en-US"/>
          </a:p>
        </p:txBody>
      </p:sp>
    </p:spTree>
    <p:extLst>
      <p:ext uri="{BB962C8B-B14F-4D97-AF65-F5344CB8AC3E}">
        <p14:creationId xmlns:p14="http://schemas.microsoft.com/office/powerpoint/2010/main" val="109699939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420624"/>
            <a:ext cx="7766936" cy="2779820"/>
          </a:xfrm>
        </p:spPr>
        <p:txBody>
          <a:bodyPr/>
          <a:lstStyle/>
          <a:p>
            <a:pPr algn="ctr"/>
            <a:r>
              <a:rPr lang="en-US" dirty="0"/>
              <a:t>SHARE Cataloger Training Session</a:t>
            </a:r>
            <a:br>
              <a:rPr lang="en-US" dirty="0"/>
            </a:br>
            <a:r>
              <a:rPr lang="en-US" sz="3200" dirty="0"/>
              <a:t>November 2025</a:t>
            </a:r>
          </a:p>
        </p:txBody>
      </p:sp>
      <p:sp>
        <p:nvSpPr>
          <p:cNvPr id="5" name="Subtitle 4"/>
          <p:cNvSpPr>
            <a:spLocks noGrp="1"/>
          </p:cNvSpPr>
          <p:nvPr>
            <p:ph type="subTitle" idx="1"/>
          </p:nvPr>
        </p:nvSpPr>
        <p:spPr>
          <a:xfrm>
            <a:off x="1620328" y="3493008"/>
            <a:ext cx="7574280" cy="1563086"/>
          </a:xfrm>
        </p:spPr>
        <p:txBody>
          <a:bodyPr>
            <a:normAutofit/>
          </a:bodyPr>
          <a:lstStyle/>
          <a:p>
            <a:pPr algn="ctr"/>
            <a:r>
              <a:rPr lang="en-US" sz="4000" dirty="0"/>
              <a:t>Mahomet Library’s</a:t>
            </a:r>
          </a:p>
          <a:p>
            <a:pPr algn="ctr"/>
            <a:r>
              <a:rPr lang="en-US" sz="4000" dirty="0" err="1"/>
              <a:t>Genrefication</a:t>
            </a:r>
            <a:r>
              <a:rPr lang="en-US" sz="4000" dirty="0"/>
              <a:t> Project</a:t>
            </a:r>
          </a:p>
          <a:p>
            <a:pPr algn="ctr"/>
            <a:endParaRPr lang="en-US" sz="32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sp>
        <p:nvSpPr>
          <p:cNvPr id="2" name="TextBox 1"/>
          <p:cNvSpPr txBox="1"/>
          <p:nvPr/>
        </p:nvSpPr>
        <p:spPr>
          <a:xfrm>
            <a:off x="3352757" y="5260489"/>
            <a:ext cx="4109421" cy="461665"/>
          </a:xfrm>
          <a:prstGeom prst="rect">
            <a:avLst/>
          </a:prstGeom>
          <a:noFill/>
        </p:spPr>
        <p:txBody>
          <a:bodyPr wrap="square" rtlCol="0">
            <a:spAutoFit/>
          </a:bodyPr>
          <a:lstStyle/>
          <a:p>
            <a:pPr algn="ctr"/>
            <a:r>
              <a:rPr lang="en-US" sz="2400" dirty="0">
                <a:solidFill>
                  <a:schemeClr val="tx1">
                    <a:lumMod val="50000"/>
                    <a:lumOff val="50000"/>
                  </a:schemeClr>
                </a:solidFill>
              </a:rPr>
              <a:t>Presented by Tammy Caputo</a:t>
            </a:r>
          </a:p>
        </p:txBody>
      </p:sp>
    </p:spTree>
    <p:extLst>
      <p:ext uri="{BB962C8B-B14F-4D97-AF65-F5344CB8AC3E}">
        <p14:creationId xmlns:p14="http://schemas.microsoft.com/office/powerpoint/2010/main" val="202489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191245" cy="697992"/>
          </a:xfrm>
        </p:spPr>
        <p:txBody>
          <a:bodyPr/>
          <a:lstStyle/>
          <a:p>
            <a:r>
              <a:rPr lang="en-US" dirty="0"/>
              <a:t>“Why in the world would you do this?”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spTree>
    <p:extLst>
      <p:ext uri="{BB962C8B-B14F-4D97-AF65-F5344CB8AC3E}">
        <p14:creationId xmlns:p14="http://schemas.microsoft.com/office/powerpoint/2010/main" val="1878032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191245" cy="697992"/>
          </a:xfrm>
        </p:spPr>
        <p:txBody>
          <a:bodyPr/>
          <a:lstStyle/>
          <a:p>
            <a:r>
              <a:rPr lang="en-US" dirty="0"/>
              <a:t>“Why in the world would you do this?”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sp>
        <p:nvSpPr>
          <p:cNvPr id="8" name="Content Placeholder 2"/>
          <p:cNvSpPr>
            <a:spLocks noGrp="1"/>
          </p:cNvSpPr>
          <p:nvPr>
            <p:ph idx="1"/>
          </p:nvPr>
        </p:nvSpPr>
        <p:spPr>
          <a:xfrm>
            <a:off x="366438" y="1399033"/>
            <a:ext cx="9563946" cy="3139916"/>
          </a:xfrm>
        </p:spPr>
        <p:txBody>
          <a:bodyPr>
            <a:noAutofit/>
          </a:bodyPr>
          <a:lstStyle/>
          <a:p>
            <a:pPr marL="457200" indent="-457200">
              <a:buFont typeface="+mj-lt"/>
              <a:buAutoNum type="arabicPeriod"/>
            </a:pPr>
            <a:r>
              <a:rPr lang="en-US" sz="2400" dirty="0">
                <a:solidFill>
                  <a:schemeClr val="tx1">
                    <a:lumMod val="50000"/>
                    <a:lumOff val="50000"/>
                  </a:schemeClr>
                </a:solidFill>
              </a:rPr>
              <a:t>Part of our strategic plan</a:t>
            </a:r>
          </a:p>
          <a:p>
            <a:pPr lvl="1" indent="-342900">
              <a:buFont typeface="Arial" panose="020B0604020202020204" pitchFamily="34" charset="0"/>
              <a:buChar char="•"/>
            </a:pPr>
            <a:r>
              <a:rPr lang="en-US" sz="2200" dirty="0">
                <a:solidFill>
                  <a:schemeClr val="tx1">
                    <a:lumMod val="50000"/>
                    <a:lumOff val="50000"/>
                  </a:schemeClr>
                </a:solidFill>
              </a:rPr>
              <a:t>Make the facility easier for patrons to use</a:t>
            </a:r>
          </a:p>
          <a:p>
            <a:endParaRPr lang="en-US" sz="2400" dirty="0">
              <a:solidFill>
                <a:schemeClr val="tx1">
                  <a:lumMod val="50000"/>
                  <a:lumOff val="50000"/>
                </a:schemeClr>
              </a:solidFill>
            </a:endParaRPr>
          </a:p>
        </p:txBody>
      </p:sp>
    </p:spTree>
    <p:extLst>
      <p:ext uri="{BB962C8B-B14F-4D97-AF65-F5344CB8AC3E}">
        <p14:creationId xmlns:p14="http://schemas.microsoft.com/office/powerpoint/2010/main" val="3840079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191245" cy="697992"/>
          </a:xfrm>
        </p:spPr>
        <p:txBody>
          <a:bodyPr/>
          <a:lstStyle/>
          <a:p>
            <a:r>
              <a:rPr lang="en-US" dirty="0"/>
              <a:t>“Why in the world would you do this?”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sp>
        <p:nvSpPr>
          <p:cNvPr id="8" name="Content Placeholder 2"/>
          <p:cNvSpPr>
            <a:spLocks noGrp="1"/>
          </p:cNvSpPr>
          <p:nvPr>
            <p:ph idx="1"/>
          </p:nvPr>
        </p:nvSpPr>
        <p:spPr>
          <a:xfrm>
            <a:off x="366438" y="1399032"/>
            <a:ext cx="9868232" cy="1696708"/>
          </a:xfrm>
        </p:spPr>
        <p:txBody>
          <a:bodyPr>
            <a:noAutofit/>
          </a:bodyPr>
          <a:lstStyle/>
          <a:p>
            <a:pPr marL="457200" indent="-457200">
              <a:buFont typeface="+mj-lt"/>
              <a:buAutoNum type="arabicPeriod"/>
            </a:pPr>
            <a:r>
              <a:rPr lang="en-US" sz="2400" dirty="0">
                <a:solidFill>
                  <a:schemeClr val="tx1">
                    <a:lumMod val="50000"/>
                    <a:lumOff val="50000"/>
                  </a:schemeClr>
                </a:solidFill>
              </a:rPr>
              <a:t>Part of our strategic plan</a:t>
            </a:r>
          </a:p>
          <a:p>
            <a:pPr lvl="1" indent="-342900">
              <a:buFont typeface="Arial" panose="020B0604020202020204" pitchFamily="34" charset="0"/>
              <a:buChar char="•"/>
            </a:pPr>
            <a:r>
              <a:rPr lang="en-US" sz="2200" dirty="0">
                <a:solidFill>
                  <a:schemeClr val="tx1">
                    <a:lumMod val="50000"/>
                    <a:lumOff val="50000"/>
                  </a:schemeClr>
                </a:solidFill>
              </a:rPr>
              <a:t>Make the facility easier for patrons to use</a:t>
            </a:r>
          </a:p>
          <a:p>
            <a:pPr marL="457200" indent="-457200">
              <a:buFont typeface="+mj-lt"/>
              <a:buAutoNum type="arabicPeriod"/>
            </a:pPr>
            <a:r>
              <a:rPr lang="en-US" sz="2400" dirty="0">
                <a:solidFill>
                  <a:schemeClr val="tx1">
                    <a:lumMod val="50000"/>
                    <a:lumOff val="50000"/>
                  </a:schemeClr>
                </a:solidFill>
              </a:rPr>
              <a:t>Based on responses from our patron survey</a:t>
            </a:r>
          </a:p>
          <a:p>
            <a:pPr marL="0" indent="0">
              <a:buNone/>
            </a:pPr>
            <a:r>
              <a:rPr lang="en-US" sz="2400" dirty="0">
                <a:solidFill>
                  <a:schemeClr val="tx1">
                    <a:lumMod val="50000"/>
                    <a:lumOff val="50000"/>
                  </a:schemeClr>
                </a:solidFill>
              </a:rPr>
              <a:t>        </a:t>
            </a:r>
          </a:p>
        </p:txBody>
      </p:sp>
    </p:spTree>
    <p:extLst>
      <p:ext uri="{BB962C8B-B14F-4D97-AF65-F5344CB8AC3E}">
        <p14:creationId xmlns:p14="http://schemas.microsoft.com/office/powerpoint/2010/main" val="1922580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191245" cy="697992"/>
          </a:xfrm>
        </p:spPr>
        <p:txBody>
          <a:bodyPr/>
          <a:lstStyle/>
          <a:p>
            <a:r>
              <a:rPr lang="en-US" dirty="0"/>
              <a:t>“Why in the world would you do this?”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sp>
        <p:nvSpPr>
          <p:cNvPr id="8" name="Content Placeholder 2"/>
          <p:cNvSpPr>
            <a:spLocks noGrp="1"/>
          </p:cNvSpPr>
          <p:nvPr>
            <p:ph idx="1"/>
          </p:nvPr>
        </p:nvSpPr>
        <p:spPr>
          <a:xfrm>
            <a:off x="366438" y="1399032"/>
            <a:ext cx="9868232" cy="4649228"/>
          </a:xfrm>
        </p:spPr>
        <p:txBody>
          <a:bodyPr>
            <a:noAutofit/>
          </a:bodyPr>
          <a:lstStyle/>
          <a:p>
            <a:pPr marL="0" indent="0" algn="ctr">
              <a:buNone/>
            </a:pPr>
            <a:r>
              <a:rPr lang="en-US" sz="2400" b="1" dirty="0">
                <a:solidFill>
                  <a:schemeClr val="tx1">
                    <a:lumMod val="50000"/>
                    <a:lumOff val="50000"/>
                  </a:schemeClr>
                </a:solidFill>
              </a:rPr>
              <a:t>How would reorganizing the adult fiction collection impact your ability to find materials you are interested in?</a:t>
            </a:r>
          </a:p>
          <a:p>
            <a:pPr marL="800100" lvl="2" indent="0">
              <a:buNone/>
            </a:pPr>
            <a:endParaRPr lang="en-US" sz="2000" dirty="0">
              <a:solidFill>
                <a:schemeClr val="tx1">
                  <a:lumMod val="50000"/>
                  <a:lumOff val="50000"/>
                </a:schemeClr>
              </a:solidFill>
            </a:endParaRPr>
          </a:p>
          <a:p>
            <a:pPr marL="0" indent="0">
              <a:buNone/>
            </a:pPr>
            <a:endParaRPr lang="en-US" sz="2400" b="1" dirty="0">
              <a:solidFill>
                <a:schemeClr val="tx1">
                  <a:lumMod val="50000"/>
                  <a:lumOff val="50000"/>
                </a:schemeClr>
              </a:solidFill>
            </a:endParaRPr>
          </a:p>
          <a:p>
            <a:endParaRPr lang="en-US" sz="2400" dirty="0">
              <a:solidFill>
                <a:schemeClr val="tx1">
                  <a:lumMod val="50000"/>
                  <a:lumOff val="50000"/>
                </a:schemeClr>
              </a:solidFill>
            </a:endParaRPr>
          </a:p>
        </p:txBody>
      </p:sp>
    </p:spTree>
    <p:extLst>
      <p:ext uri="{BB962C8B-B14F-4D97-AF65-F5344CB8AC3E}">
        <p14:creationId xmlns:p14="http://schemas.microsoft.com/office/powerpoint/2010/main" val="35555323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191245" cy="697992"/>
          </a:xfrm>
        </p:spPr>
        <p:txBody>
          <a:bodyPr/>
          <a:lstStyle/>
          <a:p>
            <a:r>
              <a:rPr lang="en-US" dirty="0"/>
              <a:t>“Why in the world would you do this?”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sp>
        <p:nvSpPr>
          <p:cNvPr id="8" name="Content Placeholder 2"/>
          <p:cNvSpPr>
            <a:spLocks noGrp="1"/>
          </p:cNvSpPr>
          <p:nvPr>
            <p:ph idx="1"/>
          </p:nvPr>
        </p:nvSpPr>
        <p:spPr>
          <a:xfrm>
            <a:off x="366438" y="1399032"/>
            <a:ext cx="9868232" cy="4649228"/>
          </a:xfrm>
        </p:spPr>
        <p:txBody>
          <a:bodyPr>
            <a:noAutofit/>
          </a:bodyPr>
          <a:lstStyle/>
          <a:p>
            <a:pPr marL="0" indent="0" algn="ctr">
              <a:buNone/>
            </a:pPr>
            <a:r>
              <a:rPr lang="en-US" sz="2400" b="1" dirty="0">
                <a:solidFill>
                  <a:schemeClr val="tx1">
                    <a:lumMod val="50000"/>
                    <a:lumOff val="50000"/>
                  </a:schemeClr>
                </a:solidFill>
              </a:rPr>
              <a:t>How would reorganizing the adult fiction collection impact your ability to find materials you are interested in?</a:t>
            </a:r>
          </a:p>
          <a:p>
            <a:pPr marL="1257300" lvl="2" indent="-457200">
              <a:buFont typeface="Arial" panose="020B0604020202020204" pitchFamily="34" charset="0"/>
              <a:buChar char="•"/>
            </a:pPr>
            <a:r>
              <a:rPr lang="en-US" sz="2000" dirty="0">
                <a:solidFill>
                  <a:schemeClr val="tx1">
                    <a:lumMod val="50000"/>
                    <a:lumOff val="50000"/>
                  </a:schemeClr>
                </a:solidFill>
              </a:rPr>
              <a:t>62% of patrons responding said it would make it easier for them to find books they are interested in</a:t>
            </a:r>
          </a:p>
          <a:p>
            <a:pPr marL="800100" lvl="2" indent="0">
              <a:buNone/>
            </a:pPr>
            <a:endParaRPr lang="en-US" sz="2000" dirty="0">
              <a:solidFill>
                <a:schemeClr val="tx1">
                  <a:lumMod val="50000"/>
                  <a:lumOff val="50000"/>
                </a:schemeClr>
              </a:solidFill>
            </a:endParaRPr>
          </a:p>
          <a:p>
            <a:pPr marL="0" indent="0">
              <a:buNone/>
            </a:pPr>
            <a:endParaRPr lang="en-US" sz="2400" b="1" dirty="0">
              <a:solidFill>
                <a:schemeClr val="tx1">
                  <a:lumMod val="50000"/>
                  <a:lumOff val="50000"/>
                </a:schemeClr>
              </a:solidFill>
            </a:endParaRPr>
          </a:p>
          <a:p>
            <a:endParaRPr lang="en-US" sz="2400" dirty="0">
              <a:solidFill>
                <a:schemeClr val="tx1">
                  <a:lumMod val="50000"/>
                  <a:lumOff val="50000"/>
                </a:schemeClr>
              </a:solidFill>
            </a:endParaRPr>
          </a:p>
        </p:txBody>
      </p:sp>
    </p:spTree>
    <p:extLst>
      <p:ext uri="{BB962C8B-B14F-4D97-AF65-F5344CB8AC3E}">
        <p14:creationId xmlns:p14="http://schemas.microsoft.com/office/powerpoint/2010/main" val="5122266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191245" cy="697992"/>
          </a:xfrm>
        </p:spPr>
        <p:txBody>
          <a:bodyPr/>
          <a:lstStyle/>
          <a:p>
            <a:r>
              <a:rPr lang="en-US" dirty="0"/>
              <a:t>“Why in the world would you do this?”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sp>
        <p:nvSpPr>
          <p:cNvPr id="8" name="Content Placeholder 2"/>
          <p:cNvSpPr>
            <a:spLocks noGrp="1"/>
          </p:cNvSpPr>
          <p:nvPr>
            <p:ph idx="1"/>
          </p:nvPr>
        </p:nvSpPr>
        <p:spPr>
          <a:xfrm>
            <a:off x="366438" y="1399032"/>
            <a:ext cx="9868232" cy="4649228"/>
          </a:xfrm>
        </p:spPr>
        <p:txBody>
          <a:bodyPr>
            <a:noAutofit/>
          </a:bodyPr>
          <a:lstStyle/>
          <a:p>
            <a:pPr marL="0" indent="0" algn="ctr">
              <a:buNone/>
            </a:pPr>
            <a:r>
              <a:rPr lang="en-US" sz="2400" b="1" dirty="0">
                <a:solidFill>
                  <a:schemeClr val="tx1">
                    <a:lumMod val="50000"/>
                    <a:lumOff val="50000"/>
                  </a:schemeClr>
                </a:solidFill>
              </a:rPr>
              <a:t>How would reorganizing the adult fiction collection impact your ability to find materials you are interested in?</a:t>
            </a:r>
          </a:p>
          <a:p>
            <a:pPr marL="1257300" lvl="2" indent="-457200">
              <a:buFont typeface="Arial" panose="020B0604020202020204" pitchFamily="34" charset="0"/>
              <a:buChar char="•"/>
            </a:pPr>
            <a:r>
              <a:rPr lang="en-US" sz="2000" dirty="0">
                <a:solidFill>
                  <a:schemeClr val="tx1">
                    <a:lumMod val="50000"/>
                    <a:lumOff val="50000"/>
                  </a:schemeClr>
                </a:solidFill>
              </a:rPr>
              <a:t>62% of patrons responding said it would make it easier for them to find books they are interested in</a:t>
            </a:r>
          </a:p>
          <a:p>
            <a:pPr marL="1257300" lvl="2" indent="-457200">
              <a:buFont typeface="Arial" panose="020B0604020202020204" pitchFamily="34" charset="0"/>
              <a:buChar char="•"/>
            </a:pPr>
            <a:r>
              <a:rPr lang="en-US" sz="2000" dirty="0">
                <a:solidFill>
                  <a:schemeClr val="tx1">
                    <a:lumMod val="50000"/>
                    <a:lumOff val="50000"/>
                  </a:schemeClr>
                </a:solidFill>
              </a:rPr>
              <a:t>another 20% of patrons responding said it would have no impact on their ability to find books they are interested in</a:t>
            </a:r>
          </a:p>
          <a:p>
            <a:pPr marL="800100" lvl="2" indent="0">
              <a:buNone/>
            </a:pPr>
            <a:endParaRPr lang="en-US" sz="2000" dirty="0">
              <a:solidFill>
                <a:schemeClr val="tx1">
                  <a:lumMod val="50000"/>
                  <a:lumOff val="50000"/>
                </a:schemeClr>
              </a:solidFill>
            </a:endParaRPr>
          </a:p>
          <a:p>
            <a:pPr marL="0" indent="0">
              <a:buNone/>
            </a:pPr>
            <a:endParaRPr lang="en-US" sz="2400" b="1" dirty="0">
              <a:solidFill>
                <a:schemeClr val="tx1">
                  <a:lumMod val="50000"/>
                  <a:lumOff val="50000"/>
                </a:schemeClr>
              </a:solidFill>
            </a:endParaRPr>
          </a:p>
          <a:p>
            <a:endParaRPr lang="en-US" sz="2400" dirty="0">
              <a:solidFill>
                <a:schemeClr val="tx1">
                  <a:lumMod val="50000"/>
                  <a:lumOff val="50000"/>
                </a:schemeClr>
              </a:solidFill>
            </a:endParaRPr>
          </a:p>
        </p:txBody>
      </p:sp>
    </p:spTree>
    <p:extLst>
      <p:ext uri="{BB962C8B-B14F-4D97-AF65-F5344CB8AC3E}">
        <p14:creationId xmlns:p14="http://schemas.microsoft.com/office/powerpoint/2010/main" val="7343590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191245" cy="697992"/>
          </a:xfrm>
        </p:spPr>
        <p:txBody>
          <a:bodyPr/>
          <a:lstStyle/>
          <a:p>
            <a:r>
              <a:rPr lang="en-US" dirty="0"/>
              <a:t>“Why in the world would you do this?”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sp>
        <p:nvSpPr>
          <p:cNvPr id="8" name="Content Placeholder 2"/>
          <p:cNvSpPr>
            <a:spLocks noGrp="1"/>
          </p:cNvSpPr>
          <p:nvPr>
            <p:ph idx="1"/>
          </p:nvPr>
        </p:nvSpPr>
        <p:spPr>
          <a:xfrm>
            <a:off x="366438" y="1399032"/>
            <a:ext cx="9868232" cy="4649228"/>
          </a:xfrm>
        </p:spPr>
        <p:txBody>
          <a:bodyPr>
            <a:noAutofit/>
          </a:bodyPr>
          <a:lstStyle/>
          <a:p>
            <a:pPr marL="400050" lvl="1" indent="0" algn="ctr">
              <a:buNone/>
            </a:pPr>
            <a:r>
              <a:rPr lang="en-US" sz="2400" b="1" dirty="0">
                <a:solidFill>
                  <a:schemeClr val="tx1">
                    <a:lumMod val="50000"/>
                    <a:lumOff val="50000"/>
                  </a:schemeClr>
                </a:solidFill>
              </a:rPr>
              <a:t>When selecting books to read, how often do you limit your search to books in a specific genre?</a:t>
            </a:r>
          </a:p>
          <a:p>
            <a:pPr marL="800100" lvl="2" indent="0">
              <a:buNone/>
            </a:pPr>
            <a:endParaRPr lang="en-US" sz="2000" dirty="0">
              <a:solidFill>
                <a:schemeClr val="tx1">
                  <a:lumMod val="50000"/>
                  <a:lumOff val="50000"/>
                </a:schemeClr>
              </a:solidFill>
            </a:endParaRPr>
          </a:p>
          <a:p>
            <a:pPr marL="0" indent="0">
              <a:buNone/>
            </a:pPr>
            <a:endParaRPr lang="en-US" sz="2400" b="1" dirty="0">
              <a:solidFill>
                <a:schemeClr val="tx1">
                  <a:lumMod val="50000"/>
                  <a:lumOff val="50000"/>
                </a:schemeClr>
              </a:solidFill>
            </a:endParaRPr>
          </a:p>
          <a:p>
            <a:endParaRPr lang="en-US" sz="2400" dirty="0">
              <a:solidFill>
                <a:schemeClr val="tx1">
                  <a:lumMod val="50000"/>
                  <a:lumOff val="50000"/>
                </a:schemeClr>
              </a:solidFill>
            </a:endParaRPr>
          </a:p>
        </p:txBody>
      </p:sp>
    </p:spTree>
    <p:extLst>
      <p:ext uri="{BB962C8B-B14F-4D97-AF65-F5344CB8AC3E}">
        <p14:creationId xmlns:p14="http://schemas.microsoft.com/office/powerpoint/2010/main" val="3694119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191245" cy="697992"/>
          </a:xfrm>
        </p:spPr>
        <p:txBody>
          <a:bodyPr/>
          <a:lstStyle/>
          <a:p>
            <a:r>
              <a:rPr lang="en-US" dirty="0"/>
              <a:t>“Why in the world would you do this?”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sp>
        <p:nvSpPr>
          <p:cNvPr id="8" name="Content Placeholder 2"/>
          <p:cNvSpPr>
            <a:spLocks noGrp="1"/>
          </p:cNvSpPr>
          <p:nvPr>
            <p:ph idx="1"/>
          </p:nvPr>
        </p:nvSpPr>
        <p:spPr>
          <a:xfrm>
            <a:off x="366438" y="1399032"/>
            <a:ext cx="9868232" cy="4649228"/>
          </a:xfrm>
        </p:spPr>
        <p:txBody>
          <a:bodyPr>
            <a:noAutofit/>
          </a:bodyPr>
          <a:lstStyle/>
          <a:p>
            <a:pPr marL="400050" lvl="1" indent="0" algn="ctr">
              <a:buNone/>
            </a:pPr>
            <a:r>
              <a:rPr lang="en-US" sz="2400" b="1" dirty="0">
                <a:solidFill>
                  <a:schemeClr val="tx1">
                    <a:lumMod val="50000"/>
                    <a:lumOff val="50000"/>
                  </a:schemeClr>
                </a:solidFill>
              </a:rPr>
              <a:t>When selecting books to read, how often do you limit your search to books in a specific genre?</a:t>
            </a:r>
          </a:p>
          <a:p>
            <a:pPr marL="1257300" lvl="2" indent="-457200">
              <a:buFont typeface="Arial" panose="020B0604020202020204" pitchFamily="34" charset="0"/>
              <a:buChar char="•"/>
            </a:pPr>
            <a:r>
              <a:rPr lang="en-US" sz="2000" dirty="0">
                <a:solidFill>
                  <a:schemeClr val="tx1">
                    <a:lumMod val="50000"/>
                    <a:lumOff val="50000"/>
                  </a:schemeClr>
                </a:solidFill>
              </a:rPr>
              <a:t>42% of patrons responding said they usually look for books in specific genres</a:t>
            </a:r>
          </a:p>
          <a:p>
            <a:pPr marL="800100" lvl="2" indent="0">
              <a:buNone/>
            </a:pPr>
            <a:endParaRPr lang="en-US" sz="2000" dirty="0">
              <a:solidFill>
                <a:schemeClr val="tx1">
                  <a:lumMod val="50000"/>
                  <a:lumOff val="50000"/>
                </a:schemeClr>
              </a:solidFill>
            </a:endParaRPr>
          </a:p>
          <a:p>
            <a:pPr marL="0" indent="0">
              <a:buNone/>
            </a:pPr>
            <a:endParaRPr lang="en-US" sz="2400" b="1" dirty="0">
              <a:solidFill>
                <a:schemeClr val="tx1">
                  <a:lumMod val="50000"/>
                  <a:lumOff val="50000"/>
                </a:schemeClr>
              </a:solidFill>
            </a:endParaRPr>
          </a:p>
          <a:p>
            <a:endParaRPr lang="en-US" sz="2400" dirty="0">
              <a:solidFill>
                <a:schemeClr val="tx1">
                  <a:lumMod val="50000"/>
                  <a:lumOff val="50000"/>
                </a:schemeClr>
              </a:solidFill>
            </a:endParaRPr>
          </a:p>
        </p:txBody>
      </p:sp>
    </p:spTree>
    <p:extLst>
      <p:ext uri="{BB962C8B-B14F-4D97-AF65-F5344CB8AC3E}">
        <p14:creationId xmlns:p14="http://schemas.microsoft.com/office/powerpoint/2010/main" val="31891262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191245" cy="697992"/>
          </a:xfrm>
        </p:spPr>
        <p:txBody>
          <a:bodyPr/>
          <a:lstStyle/>
          <a:p>
            <a:r>
              <a:rPr lang="en-US" dirty="0"/>
              <a:t>“Why in the world would you do this?”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sp>
        <p:nvSpPr>
          <p:cNvPr id="8" name="Content Placeholder 2"/>
          <p:cNvSpPr>
            <a:spLocks noGrp="1"/>
          </p:cNvSpPr>
          <p:nvPr>
            <p:ph idx="1"/>
          </p:nvPr>
        </p:nvSpPr>
        <p:spPr>
          <a:xfrm>
            <a:off x="366438" y="1399032"/>
            <a:ext cx="9868232" cy="4649228"/>
          </a:xfrm>
        </p:spPr>
        <p:txBody>
          <a:bodyPr>
            <a:noAutofit/>
          </a:bodyPr>
          <a:lstStyle/>
          <a:p>
            <a:pPr marL="400050" lvl="1" indent="0" algn="ctr">
              <a:buNone/>
            </a:pPr>
            <a:r>
              <a:rPr lang="en-US" sz="2400" b="1" dirty="0">
                <a:solidFill>
                  <a:schemeClr val="tx1">
                    <a:lumMod val="50000"/>
                    <a:lumOff val="50000"/>
                  </a:schemeClr>
                </a:solidFill>
              </a:rPr>
              <a:t>When selecting books to read, how often do you limit your search to books in a specific genre?</a:t>
            </a:r>
          </a:p>
          <a:p>
            <a:pPr marL="1257300" lvl="2" indent="-457200">
              <a:buFont typeface="Arial" panose="020B0604020202020204" pitchFamily="34" charset="0"/>
              <a:buChar char="•"/>
            </a:pPr>
            <a:r>
              <a:rPr lang="en-US" sz="2000" dirty="0">
                <a:solidFill>
                  <a:schemeClr val="tx1">
                    <a:lumMod val="50000"/>
                    <a:lumOff val="50000"/>
                  </a:schemeClr>
                </a:solidFill>
              </a:rPr>
              <a:t>42% of patrons responding said they usually look for books in specific genres</a:t>
            </a:r>
          </a:p>
          <a:p>
            <a:pPr marL="1257300" lvl="2" indent="-457200">
              <a:buFont typeface="Arial" panose="020B0604020202020204" pitchFamily="34" charset="0"/>
              <a:buChar char="•"/>
            </a:pPr>
            <a:r>
              <a:rPr lang="en-US" sz="2000" dirty="0">
                <a:solidFill>
                  <a:schemeClr val="tx1">
                    <a:lumMod val="50000"/>
                    <a:lumOff val="50000"/>
                  </a:schemeClr>
                </a:solidFill>
              </a:rPr>
              <a:t>another 38% of patrons responding said they sometimes look for books in particular genres but also enjoy browsing the whole collection</a:t>
            </a:r>
          </a:p>
          <a:p>
            <a:pPr marL="800100" lvl="2" indent="0">
              <a:buNone/>
            </a:pPr>
            <a:endParaRPr lang="en-US" sz="2000" dirty="0">
              <a:solidFill>
                <a:schemeClr val="tx1">
                  <a:lumMod val="50000"/>
                  <a:lumOff val="50000"/>
                </a:schemeClr>
              </a:solidFill>
            </a:endParaRPr>
          </a:p>
          <a:p>
            <a:pPr marL="0" indent="0">
              <a:buNone/>
            </a:pPr>
            <a:endParaRPr lang="en-US" sz="2400" b="1" dirty="0">
              <a:solidFill>
                <a:schemeClr val="tx1">
                  <a:lumMod val="50000"/>
                  <a:lumOff val="50000"/>
                </a:schemeClr>
              </a:solidFill>
            </a:endParaRPr>
          </a:p>
          <a:p>
            <a:endParaRPr lang="en-US" sz="2400" dirty="0">
              <a:solidFill>
                <a:schemeClr val="tx1">
                  <a:lumMod val="50000"/>
                  <a:lumOff val="50000"/>
                </a:schemeClr>
              </a:solidFill>
            </a:endParaRPr>
          </a:p>
        </p:txBody>
      </p:sp>
    </p:spTree>
    <p:extLst>
      <p:ext uri="{BB962C8B-B14F-4D97-AF65-F5344CB8AC3E}">
        <p14:creationId xmlns:p14="http://schemas.microsoft.com/office/powerpoint/2010/main" val="2727552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7992"/>
          </a:xfrm>
        </p:spPr>
        <p:txBody>
          <a:bodyPr>
            <a:normAutofit/>
          </a:bodyPr>
          <a:lstStyle/>
          <a:p>
            <a:r>
              <a:rPr lang="en-US" dirty="0"/>
              <a:t>Since We Are Changing Spine Labels…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spTree>
    <p:extLst>
      <p:ext uri="{BB962C8B-B14F-4D97-AF65-F5344CB8AC3E}">
        <p14:creationId xmlns:p14="http://schemas.microsoft.com/office/powerpoint/2010/main" val="13215485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7992"/>
          </a:xfrm>
        </p:spPr>
        <p:txBody>
          <a:bodyPr/>
          <a:lstStyle/>
          <a:p>
            <a:r>
              <a:rPr lang="en-US" dirty="0"/>
              <a:t>About Me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grpSp>
        <p:nvGrpSpPr>
          <p:cNvPr id="19" name="Group 18"/>
          <p:cNvGrpSpPr/>
          <p:nvPr/>
        </p:nvGrpSpPr>
        <p:grpSpPr>
          <a:xfrm>
            <a:off x="5163015" y="3453024"/>
            <a:ext cx="3495015" cy="2573756"/>
            <a:chOff x="5163015" y="3453024"/>
            <a:chExt cx="3495015" cy="2573756"/>
          </a:xfrm>
        </p:grpSpPr>
        <p:sp>
          <p:nvSpPr>
            <p:cNvPr id="16" name="Rectangle 15"/>
            <p:cNvSpPr/>
            <p:nvPr/>
          </p:nvSpPr>
          <p:spPr>
            <a:xfrm>
              <a:off x="5163015" y="3453024"/>
              <a:ext cx="3495015" cy="2573756"/>
            </a:xfrm>
            <a:prstGeom prst="rect">
              <a:avLst/>
            </a:prstGeom>
            <a:solidFill>
              <a:srgbClr val="25252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4067" y="3626368"/>
              <a:ext cx="3067251" cy="2185416"/>
            </a:xfrm>
            <a:prstGeom prst="rect">
              <a:avLst/>
            </a:prstGeom>
          </p:spPr>
        </p:pic>
      </p:grpSp>
      <p:grpSp>
        <p:nvGrpSpPr>
          <p:cNvPr id="17" name="Group 16"/>
          <p:cNvGrpSpPr/>
          <p:nvPr/>
        </p:nvGrpSpPr>
        <p:grpSpPr>
          <a:xfrm>
            <a:off x="7414071" y="976493"/>
            <a:ext cx="3410050" cy="2255288"/>
            <a:chOff x="7414071" y="976493"/>
            <a:chExt cx="3410050" cy="2255288"/>
          </a:xfrm>
        </p:grpSpPr>
        <p:grpSp>
          <p:nvGrpSpPr>
            <p:cNvPr id="14" name="Group 13"/>
            <p:cNvGrpSpPr/>
            <p:nvPr/>
          </p:nvGrpSpPr>
          <p:grpSpPr>
            <a:xfrm>
              <a:off x="7414071" y="976493"/>
              <a:ext cx="3410050" cy="2255288"/>
              <a:chOff x="7295122" y="1383705"/>
              <a:chExt cx="3410050" cy="2255288"/>
            </a:xfrm>
          </p:grpSpPr>
          <p:sp>
            <p:nvSpPr>
              <p:cNvPr id="13" name="Rectangle 12"/>
              <p:cNvSpPr/>
              <p:nvPr/>
            </p:nvSpPr>
            <p:spPr>
              <a:xfrm>
                <a:off x="7295122" y="1383705"/>
                <a:ext cx="3410050" cy="2255288"/>
              </a:xfrm>
              <a:prstGeom prst="rect">
                <a:avLst/>
              </a:prstGeom>
              <a:solidFill>
                <a:srgbClr val="4B8C5E"/>
              </a:solidFill>
              <a:ln>
                <a:solidFill>
                  <a:srgbClr val="4B8C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4424" y="1484155"/>
                <a:ext cx="3069967" cy="2040014"/>
              </a:xfrm>
              <a:prstGeom prst="rect">
                <a:avLst/>
              </a:prstGeom>
            </p:spPr>
          </p:pic>
        </p:grpSp>
        <p:sp>
          <p:nvSpPr>
            <p:cNvPr id="8" name="TextBox 7"/>
            <p:cNvSpPr txBox="1"/>
            <p:nvPr/>
          </p:nvSpPr>
          <p:spPr>
            <a:xfrm>
              <a:off x="8658030" y="2604146"/>
              <a:ext cx="1837944" cy="584775"/>
            </a:xfrm>
            <a:prstGeom prst="rect">
              <a:avLst/>
            </a:prstGeom>
            <a:noFill/>
          </p:spPr>
          <p:txBody>
            <a:bodyPr wrap="square" rtlCol="0">
              <a:spAutoFit/>
            </a:bodyPr>
            <a:lstStyle/>
            <a:p>
              <a:r>
                <a:rPr lang="en-US" sz="3200" b="1" dirty="0">
                  <a:solidFill>
                    <a:schemeClr val="bg1"/>
                  </a:solidFill>
                </a:rPr>
                <a:t>Butters</a:t>
              </a:r>
            </a:p>
          </p:txBody>
        </p:sp>
      </p:grpSp>
      <p:sp>
        <p:nvSpPr>
          <p:cNvPr id="5" name="Rectangle 4"/>
          <p:cNvSpPr/>
          <p:nvPr/>
        </p:nvSpPr>
        <p:spPr>
          <a:xfrm>
            <a:off x="579120" y="1383704"/>
            <a:ext cx="4312920" cy="4401205"/>
          </a:xfrm>
          <a:prstGeom prst="rect">
            <a:avLst/>
          </a:prstGeom>
        </p:spPr>
        <p:txBody>
          <a:bodyPr wrap="square">
            <a:spAutoFit/>
          </a:bodyPr>
          <a:lstStyle/>
          <a:p>
            <a:pPr marL="285750" indent="-285750">
              <a:buFont typeface="Arial" panose="020B0604020202020204" pitchFamily="34" charset="0"/>
              <a:buChar char="•"/>
            </a:pPr>
            <a:r>
              <a:rPr lang="en-US" sz="2000" dirty="0">
                <a:solidFill>
                  <a:schemeClr val="tx1">
                    <a:lumMod val="50000"/>
                    <a:lumOff val="50000"/>
                  </a:schemeClr>
                </a:solidFill>
              </a:rPr>
              <a:t>Second and </a:t>
            </a:r>
            <a:r>
              <a:rPr lang="en-US" sz="2000" b="1" dirty="0">
                <a:solidFill>
                  <a:schemeClr val="tx1">
                    <a:lumMod val="50000"/>
                    <a:lumOff val="50000"/>
                  </a:schemeClr>
                </a:solidFill>
              </a:rPr>
              <a:t>FAVORITE</a:t>
            </a:r>
            <a:r>
              <a:rPr lang="en-US" sz="2000" dirty="0">
                <a:solidFill>
                  <a:schemeClr val="tx1">
                    <a:lumMod val="50000"/>
                    <a:lumOff val="50000"/>
                  </a:schemeClr>
                </a:solidFill>
              </a:rPr>
              <a:t> career is as a librarian</a:t>
            </a:r>
          </a:p>
          <a:p>
            <a:pPr marL="742950" lvl="2" indent="-285750">
              <a:buFont typeface="Arial" panose="020B0604020202020204" pitchFamily="34" charset="0"/>
              <a:buChar char="•"/>
            </a:pPr>
            <a:r>
              <a:rPr lang="en-US" dirty="0">
                <a:solidFill>
                  <a:schemeClr val="tx1">
                    <a:lumMod val="50000"/>
                    <a:lumOff val="50000"/>
                  </a:schemeClr>
                </a:solidFill>
              </a:rPr>
              <a:t>7 years in Mahomet elementary schools as a library assistant</a:t>
            </a:r>
          </a:p>
          <a:p>
            <a:pPr marL="742950" lvl="1" indent="-285750">
              <a:buFont typeface="Arial" panose="020B0604020202020204" pitchFamily="34" charset="0"/>
              <a:buChar char="•"/>
            </a:pPr>
            <a:r>
              <a:rPr lang="en-US" dirty="0">
                <a:solidFill>
                  <a:schemeClr val="tx1">
                    <a:lumMod val="50000"/>
                    <a:lumOff val="50000"/>
                  </a:schemeClr>
                </a:solidFill>
              </a:rPr>
              <a:t>18 total years with MPL</a:t>
            </a:r>
          </a:p>
          <a:p>
            <a:pPr marL="1200150" lvl="2" indent="-285750">
              <a:buFont typeface="Arial" panose="020B0604020202020204" pitchFamily="34" charset="0"/>
              <a:buChar char="•"/>
            </a:pPr>
            <a:r>
              <a:rPr lang="en-US" dirty="0">
                <a:solidFill>
                  <a:schemeClr val="tx1">
                    <a:lumMod val="50000"/>
                    <a:lumOff val="50000"/>
                  </a:schemeClr>
                </a:solidFill>
              </a:rPr>
              <a:t>various positions including 8+ years as a cataloger</a:t>
            </a:r>
          </a:p>
          <a:p>
            <a:pPr marL="1200150" lvl="2" indent="-285750">
              <a:buFont typeface="Arial" panose="020B0604020202020204" pitchFamily="34" charset="0"/>
              <a:buChar char="•"/>
            </a:pPr>
            <a:r>
              <a:rPr lang="en-US" dirty="0">
                <a:solidFill>
                  <a:schemeClr val="tx1">
                    <a:lumMod val="50000"/>
                    <a:lumOff val="50000"/>
                  </a:schemeClr>
                </a:solidFill>
              </a:rPr>
              <a:t>current position is Assistant Director</a:t>
            </a:r>
          </a:p>
          <a:p>
            <a:pPr marL="285750" indent="-285750">
              <a:buFont typeface="Arial" panose="020B0604020202020204" pitchFamily="34" charset="0"/>
              <a:buChar char="•"/>
            </a:pPr>
            <a:endParaRPr lang="en-US" sz="2000" dirty="0">
              <a:solidFill>
                <a:schemeClr val="tx1">
                  <a:lumMod val="50000"/>
                  <a:lumOff val="50000"/>
                </a:schemeClr>
              </a:solidFill>
            </a:endParaRPr>
          </a:p>
          <a:p>
            <a:pPr marL="285750" indent="-285750">
              <a:buFont typeface="Arial" panose="020B0604020202020204" pitchFamily="34" charset="0"/>
              <a:buChar char="•"/>
            </a:pPr>
            <a:r>
              <a:rPr lang="en-US" sz="2000" dirty="0">
                <a:solidFill>
                  <a:schemeClr val="tx1">
                    <a:lumMod val="50000"/>
                    <a:lumOff val="50000"/>
                  </a:schemeClr>
                </a:solidFill>
              </a:rPr>
              <a:t>First career was as a computer programmer/systems analyst</a:t>
            </a:r>
          </a:p>
          <a:p>
            <a:pPr marL="742950" lvl="1" indent="-285750">
              <a:buFont typeface="Arial" panose="020B0604020202020204" pitchFamily="34" charset="0"/>
              <a:buChar char="•"/>
            </a:pPr>
            <a:r>
              <a:rPr lang="en-US" dirty="0">
                <a:solidFill>
                  <a:schemeClr val="tx1">
                    <a:lumMod val="50000"/>
                    <a:lumOff val="50000"/>
                  </a:schemeClr>
                </a:solidFill>
              </a:rPr>
              <a:t>Archer Daniels Midland (ADM) </a:t>
            </a:r>
          </a:p>
          <a:p>
            <a:pPr marL="742950" lvl="1" indent="-285750">
              <a:buFont typeface="Arial" panose="020B0604020202020204" pitchFamily="34" charset="0"/>
              <a:buChar char="•"/>
            </a:pPr>
            <a:r>
              <a:rPr lang="en-US" dirty="0">
                <a:solidFill>
                  <a:schemeClr val="tx1">
                    <a:lumMod val="50000"/>
                    <a:lumOff val="50000"/>
                  </a:schemeClr>
                </a:solidFill>
              </a:rPr>
              <a:t>Union Pacific Railroad</a:t>
            </a:r>
          </a:p>
          <a:p>
            <a:pPr marL="742950" lvl="1" indent="-285750">
              <a:buFont typeface="Arial" panose="020B0604020202020204" pitchFamily="34" charset="0"/>
              <a:buChar char="•"/>
            </a:pPr>
            <a:endParaRPr lang="en-US" dirty="0">
              <a:solidFill>
                <a:schemeClr val="tx1">
                  <a:lumMod val="50000"/>
                  <a:lumOff val="50000"/>
                </a:schemeClr>
              </a:solidFill>
            </a:endParaRPr>
          </a:p>
        </p:txBody>
      </p:sp>
      <p:sp>
        <p:nvSpPr>
          <p:cNvPr id="9" name="TextBox 8"/>
          <p:cNvSpPr txBox="1"/>
          <p:nvPr/>
        </p:nvSpPr>
        <p:spPr>
          <a:xfrm>
            <a:off x="5916168" y="1298186"/>
            <a:ext cx="1837944" cy="584775"/>
          </a:xfrm>
          <a:prstGeom prst="rect">
            <a:avLst/>
          </a:prstGeom>
          <a:noFill/>
        </p:spPr>
        <p:txBody>
          <a:bodyPr wrap="square" rtlCol="0">
            <a:spAutoFit/>
          </a:bodyPr>
          <a:lstStyle/>
          <a:p>
            <a:r>
              <a:rPr lang="en-US" sz="3200" b="1" dirty="0" err="1">
                <a:solidFill>
                  <a:schemeClr val="bg1"/>
                </a:solidFill>
              </a:rPr>
              <a:t>JoJo</a:t>
            </a:r>
            <a:endParaRPr lang="en-US" sz="3200" b="1" dirty="0">
              <a:solidFill>
                <a:schemeClr val="bg1"/>
              </a:solidFill>
            </a:endParaRPr>
          </a:p>
        </p:txBody>
      </p:sp>
      <p:sp>
        <p:nvSpPr>
          <p:cNvPr id="10" name="TextBox 9"/>
          <p:cNvSpPr txBox="1"/>
          <p:nvPr/>
        </p:nvSpPr>
        <p:spPr>
          <a:xfrm>
            <a:off x="5700615" y="3626368"/>
            <a:ext cx="1134525" cy="584775"/>
          </a:xfrm>
          <a:prstGeom prst="rect">
            <a:avLst/>
          </a:prstGeom>
          <a:noFill/>
        </p:spPr>
        <p:txBody>
          <a:bodyPr wrap="square" rtlCol="0">
            <a:spAutoFit/>
          </a:bodyPr>
          <a:lstStyle/>
          <a:p>
            <a:r>
              <a:rPr lang="en-US" sz="3200" b="1" dirty="0" err="1">
                <a:solidFill>
                  <a:schemeClr val="bg1"/>
                </a:solidFill>
              </a:rPr>
              <a:t>JoJo</a:t>
            </a:r>
            <a:endParaRPr lang="en-US" sz="3200" b="1" dirty="0">
              <a:solidFill>
                <a:schemeClr val="bg1"/>
              </a:solidFill>
            </a:endParaRPr>
          </a:p>
        </p:txBody>
      </p:sp>
      <p:grpSp>
        <p:nvGrpSpPr>
          <p:cNvPr id="20" name="Group 19"/>
          <p:cNvGrpSpPr/>
          <p:nvPr/>
        </p:nvGrpSpPr>
        <p:grpSpPr>
          <a:xfrm>
            <a:off x="4806176" y="261922"/>
            <a:ext cx="2334239" cy="1960846"/>
            <a:chOff x="4806176" y="261922"/>
            <a:chExt cx="2334239" cy="1960846"/>
          </a:xfrm>
        </p:grpSpPr>
        <p:grpSp>
          <p:nvGrpSpPr>
            <p:cNvPr id="15" name="Group 14"/>
            <p:cNvGrpSpPr/>
            <p:nvPr/>
          </p:nvGrpSpPr>
          <p:grpSpPr>
            <a:xfrm>
              <a:off x="4806176" y="314353"/>
              <a:ext cx="2319453" cy="1908415"/>
              <a:chOff x="4806176" y="314353"/>
              <a:chExt cx="2319453" cy="1908415"/>
            </a:xfrm>
            <a:solidFill>
              <a:srgbClr val="A53103"/>
            </a:solidFill>
          </p:grpSpPr>
          <p:sp>
            <p:nvSpPr>
              <p:cNvPr id="12" name="Rectangle 11"/>
              <p:cNvSpPr/>
              <p:nvPr/>
            </p:nvSpPr>
            <p:spPr>
              <a:xfrm>
                <a:off x="4806176" y="314353"/>
                <a:ext cx="2319453" cy="1908415"/>
              </a:xfrm>
              <a:prstGeom prst="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75668" y="417948"/>
                <a:ext cx="1995255" cy="1685164"/>
              </a:xfrm>
              <a:prstGeom prst="rect">
                <a:avLst/>
              </a:prstGeom>
              <a:grpFill/>
              <a:ln>
                <a:solidFill>
                  <a:srgbClr val="C00000"/>
                </a:solidFill>
              </a:ln>
            </p:spPr>
          </p:pic>
        </p:grpSp>
        <p:sp>
          <p:nvSpPr>
            <p:cNvPr id="11" name="TextBox 10"/>
            <p:cNvSpPr txBox="1"/>
            <p:nvPr/>
          </p:nvSpPr>
          <p:spPr>
            <a:xfrm>
              <a:off x="5808163" y="261922"/>
              <a:ext cx="1332252" cy="400110"/>
            </a:xfrm>
            <a:prstGeom prst="rect">
              <a:avLst/>
            </a:prstGeom>
            <a:noFill/>
          </p:spPr>
          <p:txBody>
            <a:bodyPr wrap="square" rtlCol="0">
              <a:spAutoFit/>
            </a:bodyPr>
            <a:lstStyle/>
            <a:p>
              <a:r>
                <a:rPr lang="en-US" sz="2000" b="1" dirty="0">
                  <a:solidFill>
                    <a:schemeClr val="bg1"/>
                  </a:solidFill>
                </a:rPr>
                <a:t>Me &amp; Jim</a:t>
              </a:r>
            </a:p>
          </p:txBody>
        </p:sp>
      </p:grpSp>
    </p:spTree>
    <p:extLst>
      <p:ext uri="{BB962C8B-B14F-4D97-AF65-F5344CB8AC3E}">
        <p14:creationId xmlns:p14="http://schemas.microsoft.com/office/powerpoint/2010/main" val="26590594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7992"/>
          </a:xfrm>
        </p:spPr>
        <p:txBody>
          <a:bodyPr>
            <a:normAutofit/>
          </a:bodyPr>
          <a:lstStyle/>
          <a:p>
            <a:r>
              <a:rPr lang="en-US" dirty="0"/>
              <a:t>Since We Are Changing Spine Labels…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sp>
        <p:nvSpPr>
          <p:cNvPr id="8" name="Content Placeholder 2"/>
          <p:cNvSpPr>
            <a:spLocks noGrp="1"/>
          </p:cNvSpPr>
          <p:nvPr>
            <p:ph idx="1"/>
          </p:nvPr>
        </p:nvSpPr>
        <p:spPr>
          <a:xfrm>
            <a:off x="366439" y="1399033"/>
            <a:ext cx="5191880" cy="1410268"/>
          </a:xfrm>
        </p:spPr>
        <p:txBody>
          <a:bodyPr>
            <a:noAutofit/>
          </a:bodyPr>
          <a:lstStyle/>
          <a:p>
            <a:pPr marL="0" indent="0">
              <a:buNone/>
            </a:pPr>
            <a:r>
              <a:rPr lang="en-US" sz="2000" dirty="0">
                <a:solidFill>
                  <a:schemeClr val="tx1">
                    <a:lumMod val="50000"/>
                    <a:lumOff val="50000"/>
                  </a:schemeClr>
                </a:solidFill>
              </a:rPr>
              <a:t>Change the call number from the first 3 letters of the author’s last name to the author’s entire name</a:t>
            </a:r>
          </a:p>
          <a:p>
            <a:endParaRPr lang="en-US" sz="2400" dirty="0">
              <a:solidFill>
                <a:schemeClr val="tx1">
                  <a:lumMod val="50000"/>
                  <a:lumOff val="50000"/>
                </a:schemeClr>
              </a:solidFill>
            </a:endParaRPr>
          </a:p>
          <a:p>
            <a:endParaRPr lang="en-US" sz="2400" dirty="0">
              <a:solidFill>
                <a:schemeClr val="tx1">
                  <a:lumMod val="50000"/>
                  <a:lumOff val="50000"/>
                </a:schemeClr>
              </a:solidFill>
            </a:endParaRPr>
          </a:p>
        </p:txBody>
      </p:sp>
    </p:spTree>
    <p:extLst>
      <p:ext uri="{BB962C8B-B14F-4D97-AF65-F5344CB8AC3E}">
        <p14:creationId xmlns:p14="http://schemas.microsoft.com/office/powerpoint/2010/main" val="31376028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7992"/>
          </a:xfrm>
        </p:spPr>
        <p:txBody>
          <a:bodyPr>
            <a:normAutofit/>
          </a:bodyPr>
          <a:lstStyle/>
          <a:p>
            <a:r>
              <a:rPr lang="en-US" dirty="0"/>
              <a:t>Since We Are Changing Spine Labels…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sp>
        <p:nvSpPr>
          <p:cNvPr id="8" name="Content Placeholder 2"/>
          <p:cNvSpPr>
            <a:spLocks noGrp="1"/>
          </p:cNvSpPr>
          <p:nvPr>
            <p:ph idx="1"/>
          </p:nvPr>
        </p:nvSpPr>
        <p:spPr>
          <a:xfrm>
            <a:off x="366439" y="1399032"/>
            <a:ext cx="5335718" cy="1950343"/>
          </a:xfrm>
        </p:spPr>
        <p:txBody>
          <a:bodyPr>
            <a:noAutofit/>
          </a:bodyPr>
          <a:lstStyle/>
          <a:p>
            <a:pPr marL="0" indent="0">
              <a:buNone/>
            </a:pPr>
            <a:r>
              <a:rPr lang="en-US" sz="2000" dirty="0">
                <a:solidFill>
                  <a:schemeClr val="tx1">
                    <a:lumMod val="50000"/>
                    <a:lumOff val="50000"/>
                  </a:schemeClr>
                </a:solidFill>
              </a:rPr>
              <a:t>Change the call number from the first 3 letters of the author’s last name to the author’s entire name</a:t>
            </a:r>
          </a:p>
          <a:p>
            <a:pPr marL="0" indent="0">
              <a:buNone/>
            </a:pPr>
            <a:endParaRPr lang="en-US" dirty="0">
              <a:solidFill>
                <a:schemeClr val="tx1">
                  <a:lumMod val="50000"/>
                  <a:lumOff val="50000"/>
                </a:schemeClr>
              </a:solidFill>
            </a:endParaRPr>
          </a:p>
          <a:p>
            <a:pPr marL="0" indent="0">
              <a:buNone/>
            </a:pPr>
            <a:r>
              <a:rPr lang="en-US" sz="2000" dirty="0">
                <a:solidFill>
                  <a:schemeClr val="tx1">
                    <a:lumMod val="50000"/>
                    <a:lumOff val="50000"/>
                  </a:schemeClr>
                </a:solidFill>
              </a:rPr>
              <a:t>Add the series name &amp; numbers to the spine</a:t>
            </a:r>
          </a:p>
          <a:p>
            <a:endParaRPr lang="en-US" sz="2400" dirty="0">
              <a:solidFill>
                <a:schemeClr val="tx1">
                  <a:lumMod val="50000"/>
                  <a:lumOff val="50000"/>
                </a:schemeClr>
              </a:solidFill>
            </a:endParaRPr>
          </a:p>
          <a:p>
            <a:endParaRPr lang="en-US" sz="2400" dirty="0">
              <a:solidFill>
                <a:schemeClr val="tx1">
                  <a:lumMod val="50000"/>
                  <a:lumOff val="50000"/>
                </a:schemeClr>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7734" y="1307592"/>
            <a:ext cx="4290373" cy="4103331"/>
          </a:xfrm>
          <a:prstGeom prst="rect">
            <a:avLst/>
          </a:prstGeom>
        </p:spPr>
      </p:pic>
    </p:spTree>
    <p:extLst>
      <p:ext uri="{BB962C8B-B14F-4D97-AF65-F5344CB8AC3E}">
        <p14:creationId xmlns:p14="http://schemas.microsoft.com/office/powerpoint/2010/main" val="12423922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7992"/>
          </a:xfrm>
        </p:spPr>
        <p:txBody>
          <a:bodyPr>
            <a:normAutofit/>
          </a:bodyPr>
          <a:lstStyle/>
          <a:p>
            <a:r>
              <a:rPr lang="en-US" dirty="0"/>
              <a:t>Since We Are Changing Spine Labels…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sp>
        <p:nvSpPr>
          <p:cNvPr id="8" name="Content Placeholder 2"/>
          <p:cNvSpPr>
            <a:spLocks noGrp="1"/>
          </p:cNvSpPr>
          <p:nvPr>
            <p:ph idx="1"/>
          </p:nvPr>
        </p:nvSpPr>
        <p:spPr>
          <a:xfrm>
            <a:off x="366439" y="1399032"/>
            <a:ext cx="5335718" cy="1950343"/>
          </a:xfrm>
        </p:spPr>
        <p:txBody>
          <a:bodyPr>
            <a:noAutofit/>
          </a:bodyPr>
          <a:lstStyle/>
          <a:p>
            <a:pPr marL="0" indent="0">
              <a:buNone/>
            </a:pPr>
            <a:r>
              <a:rPr lang="en-US" sz="2000" dirty="0">
                <a:solidFill>
                  <a:schemeClr val="tx1">
                    <a:lumMod val="50000"/>
                    <a:lumOff val="50000"/>
                  </a:schemeClr>
                </a:solidFill>
              </a:rPr>
              <a:t>Change the call number from the first 3 letters of the author’s last name to the author’s entire name</a:t>
            </a:r>
          </a:p>
          <a:p>
            <a:pPr marL="0" indent="0">
              <a:buNone/>
            </a:pPr>
            <a:endParaRPr lang="en-US" dirty="0">
              <a:solidFill>
                <a:schemeClr val="tx1">
                  <a:lumMod val="50000"/>
                  <a:lumOff val="50000"/>
                </a:schemeClr>
              </a:solidFill>
            </a:endParaRPr>
          </a:p>
          <a:p>
            <a:pPr marL="0" indent="0">
              <a:buNone/>
            </a:pPr>
            <a:r>
              <a:rPr lang="en-US" sz="2000" dirty="0">
                <a:solidFill>
                  <a:schemeClr val="tx1">
                    <a:lumMod val="50000"/>
                    <a:lumOff val="50000"/>
                  </a:schemeClr>
                </a:solidFill>
              </a:rPr>
              <a:t>Add the series name &amp; numbers to the spine</a:t>
            </a:r>
          </a:p>
          <a:p>
            <a:endParaRPr lang="en-US" sz="2400" dirty="0">
              <a:solidFill>
                <a:schemeClr val="tx1">
                  <a:lumMod val="50000"/>
                  <a:lumOff val="50000"/>
                </a:schemeClr>
              </a:solidFill>
            </a:endParaRPr>
          </a:p>
          <a:p>
            <a:endParaRPr lang="en-US" sz="2400" dirty="0">
              <a:solidFill>
                <a:schemeClr val="tx1">
                  <a:lumMod val="50000"/>
                  <a:lumOff val="50000"/>
                </a:schemeClr>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7734" y="1307592"/>
            <a:ext cx="4290373" cy="4103331"/>
          </a:xfrm>
          <a:prstGeom prst="rect">
            <a:avLst/>
          </a:prstGeom>
        </p:spPr>
      </p:pic>
      <p:sp>
        <p:nvSpPr>
          <p:cNvPr id="3" name="Rectangle 2"/>
          <p:cNvSpPr/>
          <p:nvPr/>
        </p:nvSpPr>
        <p:spPr>
          <a:xfrm>
            <a:off x="42672" y="4588947"/>
            <a:ext cx="6096000" cy="1077218"/>
          </a:xfrm>
          <a:prstGeom prst="rect">
            <a:avLst/>
          </a:prstGeom>
        </p:spPr>
        <p:txBody>
          <a:bodyPr>
            <a:spAutoFit/>
          </a:bodyPr>
          <a:lstStyle/>
          <a:p>
            <a:pPr algn="ctr"/>
            <a:r>
              <a:rPr lang="en-US" sz="3200" b="1" i="1" dirty="0">
                <a:solidFill>
                  <a:schemeClr val="tx1">
                    <a:lumMod val="50000"/>
                    <a:lumOff val="50000"/>
                  </a:schemeClr>
                </a:solidFill>
              </a:rPr>
              <a:t>Make the facility easier for</a:t>
            </a:r>
            <a:br>
              <a:rPr lang="en-US" sz="3200" b="1" i="1" dirty="0">
                <a:solidFill>
                  <a:schemeClr val="tx1">
                    <a:lumMod val="50000"/>
                    <a:lumOff val="50000"/>
                  </a:schemeClr>
                </a:solidFill>
              </a:rPr>
            </a:br>
            <a:r>
              <a:rPr lang="en-US" sz="3200" b="1" i="1" dirty="0">
                <a:solidFill>
                  <a:schemeClr val="tx1">
                    <a:lumMod val="50000"/>
                    <a:lumOff val="50000"/>
                  </a:schemeClr>
                </a:solidFill>
              </a:rPr>
              <a:t> patrons to use</a:t>
            </a:r>
          </a:p>
        </p:txBody>
      </p:sp>
    </p:spTree>
    <p:extLst>
      <p:ext uri="{BB962C8B-B14F-4D97-AF65-F5344CB8AC3E}">
        <p14:creationId xmlns:p14="http://schemas.microsoft.com/office/powerpoint/2010/main" val="2211264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125144" cy="697992"/>
          </a:xfrm>
        </p:spPr>
        <p:txBody>
          <a:bodyPr>
            <a:normAutofit/>
          </a:bodyPr>
          <a:lstStyle/>
          <a:p>
            <a:r>
              <a:rPr lang="en-US" dirty="0"/>
              <a:t>The Plan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sp>
        <p:nvSpPr>
          <p:cNvPr id="8" name="Content Placeholder 2"/>
          <p:cNvSpPr>
            <a:spLocks noGrp="1"/>
          </p:cNvSpPr>
          <p:nvPr>
            <p:ph idx="1"/>
          </p:nvPr>
        </p:nvSpPr>
        <p:spPr>
          <a:xfrm>
            <a:off x="366438" y="1307592"/>
            <a:ext cx="9563946" cy="1389887"/>
          </a:xfrm>
        </p:spPr>
        <p:txBody>
          <a:bodyPr>
            <a:noAutofit/>
          </a:bodyPr>
          <a:lstStyle/>
          <a:p>
            <a:endParaRPr lang="en-US" sz="2400" dirty="0">
              <a:solidFill>
                <a:schemeClr val="tx1">
                  <a:lumMod val="50000"/>
                  <a:lumOff val="50000"/>
                </a:schemeClr>
              </a:solidFill>
            </a:endParaRPr>
          </a:p>
          <a:p>
            <a:endParaRPr lang="en-US" sz="2400" dirty="0">
              <a:solidFill>
                <a:schemeClr val="tx1">
                  <a:lumMod val="50000"/>
                  <a:lumOff val="50000"/>
                </a:schemeClr>
              </a:solidFill>
            </a:endParaRPr>
          </a:p>
        </p:txBody>
      </p:sp>
    </p:spTree>
    <p:extLst>
      <p:ext uri="{BB962C8B-B14F-4D97-AF65-F5344CB8AC3E}">
        <p14:creationId xmlns:p14="http://schemas.microsoft.com/office/powerpoint/2010/main" val="39149540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7992"/>
          </a:xfrm>
        </p:spPr>
        <p:txBody>
          <a:bodyPr>
            <a:normAutofit/>
          </a:bodyPr>
          <a:lstStyle/>
          <a:p>
            <a:r>
              <a:rPr lang="en-US" dirty="0"/>
              <a:t>The Plan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sp>
        <p:nvSpPr>
          <p:cNvPr id="8" name="Content Placeholder 2"/>
          <p:cNvSpPr>
            <a:spLocks noGrp="1"/>
          </p:cNvSpPr>
          <p:nvPr>
            <p:ph idx="1"/>
          </p:nvPr>
        </p:nvSpPr>
        <p:spPr>
          <a:xfrm>
            <a:off x="366438" y="1399032"/>
            <a:ext cx="9563946" cy="1956815"/>
          </a:xfrm>
        </p:spPr>
        <p:txBody>
          <a:bodyPr>
            <a:noAutofit/>
          </a:bodyPr>
          <a:lstStyle/>
          <a:p>
            <a:pPr marL="457200" indent="-457200">
              <a:buFont typeface="+mj-lt"/>
              <a:buAutoNum type="arabicPeriod"/>
            </a:pPr>
            <a:r>
              <a:rPr lang="en-US" sz="2400" dirty="0">
                <a:solidFill>
                  <a:schemeClr val="tx1">
                    <a:lumMod val="50000"/>
                    <a:lumOff val="50000"/>
                  </a:schemeClr>
                </a:solidFill>
              </a:rPr>
              <a:t>Decide which genres to organize the collection by</a:t>
            </a:r>
          </a:p>
          <a:p>
            <a:endParaRPr lang="en-US" sz="2400" dirty="0">
              <a:solidFill>
                <a:schemeClr val="tx1">
                  <a:lumMod val="50000"/>
                  <a:lumOff val="50000"/>
                </a:schemeClr>
              </a:solidFill>
            </a:endParaRPr>
          </a:p>
        </p:txBody>
      </p:sp>
    </p:spTree>
    <p:extLst>
      <p:ext uri="{BB962C8B-B14F-4D97-AF65-F5344CB8AC3E}">
        <p14:creationId xmlns:p14="http://schemas.microsoft.com/office/powerpoint/2010/main" val="19592927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7992"/>
          </a:xfrm>
        </p:spPr>
        <p:txBody>
          <a:bodyPr>
            <a:normAutofit/>
          </a:bodyPr>
          <a:lstStyle/>
          <a:p>
            <a:r>
              <a:rPr lang="en-US" dirty="0"/>
              <a:t>The Plan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sp>
        <p:nvSpPr>
          <p:cNvPr id="8" name="Content Placeholder 2"/>
          <p:cNvSpPr>
            <a:spLocks noGrp="1"/>
          </p:cNvSpPr>
          <p:nvPr>
            <p:ph idx="1"/>
          </p:nvPr>
        </p:nvSpPr>
        <p:spPr>
          <a:xfrm>
            <a:off x="366438" y="1399032"/>
            <a:ext cx="9563946" cy="1956815"/>
          </a:xfrm>
        </p:spPr>
        <p:txBody>
          <a:bodyPr>
            <a:noAutofit/>
          </a:bodyPr>
          <a:lstStyle/>
          <a:p>
            <a:pPr marL="457200" indent="-457200">
              <a:buFont typeface="+mj-lt"/>
              <a:buAutoNum type="arabicPeriod"/>
            </a:pPr>
            <a:r>
              <a:rPr lang="en-US" sz="2400" dirty="0">
                <a:solidFill>
                  <a:schemeClr val="tx1">
                    <a:lumMod val="50000"/>
                    <a:lumOff val="50000"/>
                  </a:schemeClr>
                </a:solidFill>
              </a:rPr>
              <a:t>Decide which genres to organize the collection by</a:t>
            </a:r>
          </a:p>
          <a:p>
            <a:pPr marL="457200" indent="-457200">
              <a:buFont typeface="+mj-lt"/>
              <a:buAutoNum type="arabicPeriod"/>
            </a:pPr>
            <a:r>
              <a:rPr lang="en-US" sz="2400" dirty="0">
                <a:solidFill>
                  <a:schemeClr val="tx1">
                    <a:lumMod val="50000"/>
                    <a:lumOff val="50000"/>
                  </a:schemeClr>
                </a:solidFill>
              </a:rPr>
              <a:t>Decide how to determine the genre of a book</a:t>
            </a:r>
          </a:p>
          <a:p>
            <a:endParaRPr lang="en-US" sz="2400" dirty="0">
              <a:solidFill>
                <a:schemeClr val="tx1">
                  <a:lumMod val="50000"/>
                  <a:lumOff val="50000"/>
                </a:schemeClr>
              </a:solidFill>
            </a:endParaRPr>
          </a:p>
        </p:txBody>
      </p:sp>
    </p:spTree>
    <p:extLst>
      <p:ext uri="{BB962C8B-B14F-4D97-AF65-F5344CB8AC3E}">
        <p14:creationId xmlns:p14="http://schemas.microsoft.com/office/powerpoint/2010/main" val="26686590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7992"/>
          </a:xfrm>
        </p:spPr>
        <p:txBody>
          <a:bodyPr>
            <a:normAutofit/>
          </a:bodyPr>
          <a:lstStyle/>
          <a:p>
            <a:r>
              <a:rPr lang="en-US" dirty="0"/>
              <a:t>The Plan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sp>
        <p:nvSpPr>
          <p:cNvPr id="8" name="Content Placeholder 2"/>
          <p:cNvSpPr>
            <a:spLocks noGrp="1"/>
          </p:cNvSpPr>
          <p:nvPr>
            <p:ph idx="1"/>
          </p:nvPr>
        </p:nvSpPr>
        <p:spPr>
          <a:xfrm>
            <a:off x="366438" y="1399032"/>
            <a:ext cx="9563946" cy="1956815"/>
          </a:xfrm>
        </p:spPr>
        <p:txBody>
          <a:bodyPr>
            <a:noAutofit/>
          </a:bodyPr>
          <a:lstStyle/>
          <a:p>
            <a:pPr marL="457200" indent="-457200">
              <a:buFont typeface="+mj-lt"/>
              <a:buAutoNum type="arabicPeriod"/>
            </a:pPr>
            <a:r>
              <a:rPr lang="en-US" sz="2400" dirty="0">
                <a:solidFill>
                  <a:schemeClr val="tx1">
                    <a:lumMod val="50000"/>
                    <a:lumOff val="50000"/>
                  </a:schemeClr>
                </a:solidFill>
              </a:rPr>
              <a:t>Decide which genres to organize the collection by</a:t>
            </a:r>
          </a:p>
          <a:p>
            <a:pPr marL="457200" indent="-457200">
              <a:buFont typeface="+mj-lt"/>
              <a:buAutoNum type="arabicPeriod"/>
            </a:pPr>
            <a:r>
              <a:rPr lang="en-US" sz="2400" dirty="0">
                <a:solidFill>
                  <a:schemeClr val="tx1">
                    <a:lumMod val="50000"/>
                    <a:lumOff val="50000"/>
                  </a:schemeClr>
                </a:solidFill>
              </a:rPr>
              <a:t>Decide how to determine the genre of a book</a:t>
            </a:r>
          </a:p>
          <a:p>
            <a:pPr marL="457200" indent="-457200">
              <a:buFont typeface="+mj-lt"/>
              <a:buAutoNum type="arabicPeriod"/>
            </a:pPr>
            <a:r>
              <a:rPr lang="en-US" sz="2400" dirty="0">
                <a:solidFill>
                  <a:schemeClr val="tx1">
                    <a:lumMod val="50000"/>
                    <a:lumOff val="50000"/>
                  </a:schemeClr>
                </a:solidFill>
              </a:rPr>
              <a:t>Layout staff workflow</a:t>
            </a:r>
          </a:p>
          <a:p>
            <a:pPr>
              <a:buFont typeface="Arial" panose="020B0604020202020204" pitchFamily="34" charset="0"/>
              <a:buChar char="•"/>
            </a:pPr>
            <a:endParaRPr lang="en-US" sz="2400" dirty="0">
              <a:solidFill>
                <a:schemeClr val="tx1">
                  <a:lumMod val="50000"/>
                  <a:lumOff val="50000"/>
                </a:schemeClr>
              </a:solidFill>
            </a:endParaRPr>
          </a:p>
          <a:p>
            <a:endParaRPr lang="en-US" sz="2400" dirty="0">
              <a:solidFill>
                <a:schemeClr val="tx1">
                  <a:lumMod val="50000"/>
                  <a:lumOff val="50000"/>
                </a:schemeClr>
              </a:solidFill>
            </a:endParaRPr>
          </a:p>
        </p:txBody>
      </p:sp>
    </p:spTree>
    <p:extLst>
      <p:ext uri="{BB962C8B-B14F-4D97-AF65-F5344CB8AC3E}">
        <p14:creationId xmlns:p14="http://schemas.microsoft.com/office/powerpoint/2010/main" val="39808580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7992"/>
          </a:xfrm>
        </p:spPr>
        <p:txBody>
          <a:bodyPr>
            <a:normAutofit/>
          </a:bodyPr>
          <a:lstStyle/>
          <a:p>
            <a:r>
              <a:rPr lang="en-US" dirty="0"/>
              <a:t>The Plan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sp>
        <p:nvSpPr>
          <p:cNvPr id="8" name="Content Placeholder 2"/>
          <p:cNvSpPr>
            <a:spLocks noGrp="1"/>
          </p:cNvSpPr>
          <p:nvPr>
            <p:ph idx="1"/>
          </p:nvPr>
        </p:nvSpPr>
        <p:spPr>
          <a:xfrm>
            <a:off x="366438" y="1399032"/>
            <a:ext cx="9563946" cy="2551176"/>
          </a:xfrm>
        </p:spPr>
        <p:txBody>
          <a:bodyPr>
            <a:noAutofit/>
          </a:bodyPr>
          <a:lstStyle/>
          <a:p>
            <a:pPr marL="457200" indent="-457200">
              <a:buFont typeface="+mj-lt"/>
              <a:buAutoNum type="arabicPeriod"/>
            </a:pPr>
            <a:r>
              <a:rPr lang="en-US" sz="2400" dirty="0">
                <a:solidFill>
                  <a:schemeClr val="tx1">
                    <a:lumMod val="50000"/>
                    <a:lumOff val="50000"/>
                  </a:schemeClr>
                </a:solidFill>
              </a:rPr>
              <a:t>Decide which genres to organize the collection by</a:t>
            </a:r>
          </a:p>
          <a:p>
            <a:pPr marL="457200" indent="-457200">
              <a:buFont typeface="+mj-lt"/>
              <a:buAutoNum type="arabicPeriod"/>
            </a:pPr>
            <a:r>
              <a:rPr lang="en-US" sz="2400" dirty="0">
                <a:solidFill>
                  <a:schemeClr val="tx1">
                    <a:lumMod val="50000"/>
                    <a:lumOff val="50000"/>
                  </a:schemeClr>
                </a:solidFill>
              </a:rPr>
              <a:t>Decide how to determine the genre of a book</a:t>
            </a:r>
          </a:p>
          <a:p>
            <a:pPr marL="457200" indent="-457200">
              <a:buFont typeface="+mj-lt"/>
              <a:buAutoNum type="arabicPeriod"/>
            </a:pPr>
            <a:r>
              <a:rPr lang="en-US" sz="2400" dirty="0">
                <a:solidFill>
                  <a:schemeClr val="tx1">
                    <a:lumMod val="50000"/>
                    <a:lumOff val="50000"/>
                  </a:schemeClr>
                </a:solidFill>
              </a:rPr>
              <a:t>Layout staff workflow</a:t>
            </a:r>
          </a:p>
          <a:p>
            <a:pPr marL="457200" indent="-457200">
              <a:buFont typeface="+mj-lt"/>
              <a:buAutoNum type="arabicPeriod"/>
            </a:pPr>
            <a:r>
              <a:rPr lang="en-US" sz="2400" dirty="0" err="1">
                <a:solidFill>
                  <a:schemeClr val="tx1">
                    <a:lumMod val="50000"/>
                    <a:lumOff val="50000"/>
                  </a:schemeClr>
                </a:solidFill>
              </a:rPr>
              <a:t>Genrefy</a:t>
            </a:r>
            <a:r>
              <a:rPr lang="en-US" sz="2400" dirty="0">
                <a:solidFill>
                  <a:schemeClr val="tx1">
                    <a:lumMod val="50000"/>
                    <a:lumOff val="50000"/>
                  </a:schemeClr>
                </a:solidFill>
              </a:rPr>
              <a:t>, </a:t>
            </a:r>
            <a:r>
              <a:rPr lang="en-US" sz="2400" dirty="0" err="1">
                <a:solidFill>
                  <a:schemeClr val="tx1">
                    <a:lumMod val="50000"/>
                    <a:lumOff val="50000"/>
                  </a:schemeClr>
                </a:solidFill>
              </a:rPr>
              <a:t>genrefy</a:t>
            </a:r>
            <a:r>
              <a:rPr lang="en-US" sz="2400" dirty="0">
                <a:solidFill>
                  <a:schemeClr val="tx1">
                    <a:lumMod val="50000"/>
                    <a:lumOff val="50000"/>
                  </a:schemeClr>
                </a:solidFill>
              </a:rPr>
              <a:t>, </a:t>
            </a:r>
            <a:r>
              <a:rPr lang="en-US" sz="2400" dirty="0" err="1">
                <a:solidFill>
                  <a:schemeClr val="tx1">
                    <a:lumMod val="50000"/>
                    <a:lumOff val="50000"/>
                  </a:schemeClr>
                </a:solidFill>
              </a:rPr>
              <a:t>genrefy</a:t>
            </a:r>
            <a:endParaRPr lang="en-US" sz="2400" dirty="0">
              <a:solidFill>
                <a:schemeClr val="tx1">
                  <a:lumMod val="50000"/>
                  <a:lumOff val="50000"/>
                </a:schemeClr>
              </a:solidFill>
            </a:endParaRPr>
          </a:p>
          <a:p>
            <a:endParaRPr lang="en-US" sz="2400" dirty="0">
              <a:solidFill>
                <a:schemeClr val="tx1">
                  <a:lumMod val="50000"/>
                  <a:lumOff val="50000"/>
                </a:schemeClr>
              </a:solidFill>
            </a:endParaRPr>
          </a:p>
        </p:txBody>
      </p:sp>
    </p:spTree>
    <p:extLst>
      <p:ext uri="{BB962C8B-B14F-4D97-AF65-F5344CB8AC3E}">
        <p14:creationId xmlns:p14="http://schemas.microsoft.com/office/powerpoint/2010/main" val="17908814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7992"/>
          </a:xfrm>
        </p:spPr>
        <p:txBody>
          <a:bodyPr>
            <a:normAutofit/>
          </a:bodyPr>
          <a:lstStyle/>
          <a:p>
            <a:r>
              <a:rPr lang="en-US" dirty="0"/>
              <a:t>The Plan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sp>
        <p:nvSpPr>
          <p:cNvPr id="8" name="Content Placeholder 2"/>
          <p:cNvSpPr>
            <a:spLocks noGrp="1"/>
          </p:cNvSpPr>
          <p:nvPr>
            <p:ph idx="1"/>
          </p:nvPr>
        </p:nvSpPr>
        <p:spPr>
          <a:xfrm>
            <a:off x="366438" y="1399032"/>
            <a:ext cx="9563946" cy="2633472"/>
          </a:xfrm>
        </p:spPr>
        <p:txBody>
          <a:bodyPr>
            <a:noAutofit/>
          </a:bodyPr>
          <a:lstStyle/>
          <a:p>
            <a:pPr marL="457200" indent="-457200">
              <a:buFont typeface="+mj-lt"/>
              <a:buAutoNum type="arabicPeriod"/>
            </a:pPr>
            <a:r>
              <a:rPr lang="en-US" sz="2400" dirty="0">
                <a:solidFill>
                  <a:schemeClr val="tx1">
                    <a:lumMod val="50000"/>
                    <a:lumOff val="50000"/>
                  </a:schemeClr>
                </a:solidFill>
              </a:rPr>
              <a:t>Decide which genres to organize the </a:t>
            </a:r>
            <a:r>
              <a:rPr lang="en-US" sz="2400">
                <a:solidFill>
                  <a:schemeClr val="tx1">
                    <a:lumMod val="50000"/>
                    <a:lumOff val="50000"/>
                  </a:schemeClr>
                </a:solidFill>
              </a:rPr>
              <a:t>collection by</a:t>
            </a:r>
            <a:endParaRPr lang="en-US" sz="2400" dirty="0">
              <a:solidFill>
                <a:schemeClr val="tx1">
                  <a:lumMod val="50000"/>
                  <a:lumOff val="50000"/>
                </a:schemeClr>
              </a:solidFill>
            </a:endParaRPr>
          </a:p>
          <a:p>
            <a:pPr marL="457200" indent="-457200">
              <a:buFont typeface="+mj-lt"/>
              <a:buAutoNum type="arabicPeriod"/>
            </a:pPr>
            <a:r>
              <a:rPr lang="en-US" sz="2400" dirty="0">
                <a:solidFill>
                  <a:schemeClr val="tx1">
                    <a:lumMod val="50000"/>
                    <a:lumOff val="50000"/>
                  </a:schemeClr>
                </a:solidFill>
              </a:rPr>
              <a:t>Decide how to determine the genre of a book</a:t>
            </a:r>
          </a:p>
          <a:p>
            <a:pPr marL="457200" indent="-457200">
              <a:buFont typeface="+mj-lt"/>
              <a:buAutoNum type="arabicPeriod"/>
            </a:pPr>
            <a:r>
              <a:rPr lang="en-US" sz="2400" dirty="0">
                <a:solidFill>
                  <a:schemeClr val="tx1">
                    <a:lumMod val="50000"/>
                    <a:lumOff val="50000"/>
                  </a:schemeClr>
                </a:solidFill>
              </a:rPr>
              <a:t>Layout staff workflow</a:t>
            </a:r>
          </a:p>
          <a:p>
            <a:pPr marL="457200" indent="-457200">
              <a:buFont typeface="+mj-lt"/>
              <a:buAutoNum type="arabicPeriod"/>
            </a:pPr>
            <a:r>
              <a:rPr lang="en-US" sz="2400" dirty="0" err="1">
                <a:solidFill>
                  <a:schemeClr val="tx1">
                    <a:lumMod val="50000"/>
                    <a:lumOff val="50000"/>
                  </a:schemeClr>
                </a:solidFill>
              </a:rPr>
              <a:t>Genrefy</a:t>
            </a:r>
            <a:r>
              <a:rPr lang="en-US" sz="2400" dirty="0">
                <a:solidFill>
                  <a:schemeClr val="tx1">
                    <a:lumMod val="50000"/>
                    <a:lumOff val="50000"/>
                  </a:schemeClr>
                </a:solidFill>
              </a:rPr>
              <a:t>, </a:t>
            </a:r>
            <a:r>
              <a:rPr lang="en-US" sz="2400" dirty="0" err="1">
                <a:solidFill>
                  <a:schemeClr val="tx1">
                    <a:lumMod val="50000"/>
                    <a:lumOff val="50000"/>
                  </a:schemeClr>
                </a:solidFill>
              </a:rPr>
              <a:t>genrefy</a:t>
            </a:r>
            <a:r>
              <a:rPr lang="en-US" sz="2400" dirty="0">
                <a:solidFill>
                  <a:schemeClr val="tx1">
                    <a:lumMod val="50000"/>
                    <a:lumOff val="50000"/>
                  </a:schemeClr>
                </a:solidFill>
              </a:rPr>
              <a:t>, </a:t>
            </a:r>
            <a:r>
              <a:rPr lang="en-US" sz="2400" dirty="0" err="1">
                <a:solidFill>
                  <a:schemeClr val="tx1">
                    <a:lumMod val="50000"/>
                    <a:lumOff val="50000"/>
                  </a:schemeClr>
                </a:solidFill>
              </a:rPr>
              <a:t>genrefy</a:t>
            </a:r>
            <a:endParaRPr lang="en-US" sz="2400" dirty="0">
              <a:solidFill>
                <a:schemeClr val="tx1">
                  <a:lumMod val="50000"/>
                  <a:lumOff val="50000"/>
                </a:schemeClr>
              </a:solidFill>
            </a:endParaRPr>
          </a:p>
          <a:p>
            <a:pPr marL="457200" indent="-457200">
              <a:buFont typeface="+mj-lt"/>
              <a:buAutoNum type="arabicPeriod"/>
            </a:pPr>
            <a:r>
              <a:rPr lang="en-US" sz="2400" dirty="0">
                <a:solidFill>
                  <a:schemeClr val="tx1">
                    <a:lumMod val="50000"/>
                    <a:lumOff val="50000"/>
                  </a:schemeClr>
                </a:solidFill>
              </a:rPr>
              <a:t>Move the books!</a:t>
            </a:r>
          </a:p>
          <a:p>
            <a:endParaRPr lang="en-US" sz="2400" dirty="0">
              <a:solidFill>
                <a:schemeClr val="tx1">
                  <a:lumMod val="50000"/>
                  <a:lumOff val="50000"/>
                </a:schemeClr>
              </a:solidFill>
            </a:endParaRPr>
          </a:p>
        </p:txBody>
      </p:sp>
    </p:spTree>
    <p:extLst>
      <p:ext uri="{BB962C8B-B14F-4D97-AF65-F5344CB8AC3E}">
        <p14:creationId xmlns:p14="http://schemas.microsoft.com/office/powerpoint/2010/main" val="36435766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7992"/>
          </a:xfrm>
        </p:spPr>
        <p:txBody>
          <a:bodyPr>
            <a:normAutofit/>
          </a:bodyPr>
          <a:lstStyle/>
          <a:p>
            <a:r>
              <a:rPr lang="en-US" dirty="0"/>
              <a:t>What Genres Did We Use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sp>
        <p:nvSpPr>
          <p:cNvPr id="8" name="Content Placeholder 2"/>
          <p:cNvSpPr>
            <a:spLocks noGrp="1"/>
          </p:cNvSpPr>
          <p:nvPr>
            <p:ph idx="1"/>
          </p:nvPr>
        </p:nvSpPr>
        <p:spPr>
          <a:xfrm>
            <a:off x="366438" y="1399032"/>
            <a:ext cx="9563946" cy="4572000"/>
          </a:xfrm>
        </p:spPr>
        <p:txBody>
          <a:bodyPr>
            <a:noAutofit/>
          </a:bodyPr>
          <a:lstStyle/>
          <a:p>
            <a:pPr marL="0" indent="0">
              <a:buNone/>
            </a:pPr>
            <a:r>
              <a:rPr lang="en-US" sz="2400" dirty="0">
                <a:solidFill>
                  <a:schemeClr val="tx1">
                    <a:lumMod val="50000"/>
                    <a:lumOff val="50000"/>
                  </a:schemeClr>
                </a:solidFill>
              </a:rPr>
              <a:t>Based on our patron survey:</a:t>
            </a:r>
          </a:p>
          <a:p>
            <a:pPr lvl="1">
              <a:buFont typeface="Arial" panose="020B0604020202020204" pitchFamily="34" charset="0"/>
              <a:buChar char="•"/>
            </a:pPr>
            <a:r>
              <a:rPr lang="en-US" sz="2200" dirty="0">
                <a:solidFill>
                  <a:schemeClr val="tx1">
                    <a:lumMod val="50000"/>
                    <a:lumOff val="50000"/>
                  </a:schemeClr>
                </a:solidFill>
              </a:rPr>
              <a:t>Mystery (62.2%)                  Mystery</a:t>
            </a:r>
          </a:p>
          <a:p>
            <a:pPr lvl="1">
              <a:buFont typeface="Arial" panose="020B0604020202020204" pitchFamily="34" charset="0"/>
              <a:buChar char="•"/>
            </a:pPr>
            <a:r>
              <a:rPr lang="en-US" sz="2200" dirty="0">
                <a:solidFill>
                  <a:schemeClr val="tx1">
                    <a:lumMod val="50000"/>
                    <a:lumOff val="50000"/>
                  </a:schemeClr>
                </a:solidFill>
              </a:rPr>
              <a:t>Thriller/Suspense (55.1%)   Thriller</a:t>
            </a:r>
          </a:p>
          <a:p>
            <a:pPr lvl="1">
              <a:buFont typeface="Arial" panose="020B0604020202020204" pitchFamily="34" charset="0"/>
              <a:buChar char="•"/>
            </a:pPr>
            <a:r>
              <a:rPr lang="en-US" sz="2200" dirty="0">
                <a:solidFill>
                  <a:schemeClr val="tx1">
                    <a:lumMod val="50000"/>
                    <a:lumOff val="50000"/>
                  </a:schemeClr>
                </a:solidFill>
              </a:rPr>
              <a:t>Romance (47.2%)                Romance</a:t>
            </a:r>
          </a:p>
          <a:p>
            <a:pPr lvl="1">
              <a:buFont typeface="Arial" panose="020B0604020202020204" pitchFamily="34" charset="0"/>
              <a:buChar char="•"/>
            </a:pPr>
            <a:r>
              <a:rPr lang="en-US" sz="2200" dirty="0">
                <a:solidFill>
                  <a:schemeClr val="tx1">
                    <a:lumMod val="50000"/>
                    <a:lumOff val="50000"/>
                  </a:schemeClr>
                </a:solidFill>
              </a:rPr>
              <a:t>Historical Fiction (42.5%)    Historical</a:t>
            </a:r>
          </a:p>
          <a:p>
            <a:pPr lvl="1">
              <a:buFont typeface="Arial" panose="020B0604020202020204" pitchFamily="34" charset="0"/>
              <a:buChar char="•"/>
            </a:pPr>
            <a:r>
              <a:rPr lang="en-US" sz="2200" dirty="0">
                <a:solidFill>
                  <a:schemeClr val="tx1">
                    <a:lumMod val="50000"/>
                    <a:lumOff val="50000"/>
                  </a:schemeClr>
                </a:solidFill>
              </a:rPr>
              <a:t>Fantasy (21.3%)                  Fantasy/SF</a:t>
            </a:r>
          </a:p>
          <a:p>
            <a:pPr lvl="1">
              <a:buFont typeface="Arial" panose="020B0604020202020204" pitchFamily="34" charset="0"/>
              <a:buChar char="•"/>
            </a:pPr>
            <a:r>
              <a:rPr lang="en-US" sz="2200" dirty="0">
                <a:solidFill>
                  <a:schemeClr val="tx1">
                    <a:lumMod val="50000"/>
                    <a:lumOff val="50000"/>
                  </a:schemeClr>
                </a:solidFill>
              </a:rPr>
              <a:t>Science Fiction (19.7%)       Fantasy/SF</a:t>
            </a:r>
          </a:p>
          <a:p>
            <a:pPr lvl="1">
              <a:buFont typeface="Arial" panose="020B0604020202020204" pitchFamily="34" charset="0"/>
              <a:buChar char="•"/>
            </a:pPr>
            <a:r>
              <a:rPr lang="en-US" sz="2200" dirty="0">
                <a:solidFill>
                  <a:schemeClr val="tx1">
                    <a:lumMod val="50000"/>
                    <a:lumOff val="50000"/>
                  </a:schemeClr>
                </a:solidFill>
              </a:rPr>
              <a:t>Horror (8.7%)                      Horror</a:t>
            </a:r>
          </a:p>
          <a:p>
            <a:pPr lvl="1">
              <a:buFont typeface="Arial" panose="020B0604020202020204" pitchFamily="34" charset="0"/>
              <a:buChar char="•"/>
            </a:pPr>
            <a:r>
              <a:rPr lang="en-US" sz="2200" dirty="0">
                <a:solidFill>
                  <a:schemeClr val="tx1">
                    <a:lumMod val="50000"/>
                    <a:lumOff val="50000"/>
                  </a:schemeClr>
                </a:solidFill>
              </a:rPr>
              <a:t>Westerns (7.9%)                  Western</a:t>
            </a:r>
          </a:p>
        </p:txBody>
      </p:sp>
    </p:spTree>
    <p:extLst>
      <p:ext uri="{BB962C8B-B14F-4D97-AF65-F5344CB8AC3E}">
        <p14:creationId xmlns:p14="http://schemas.microsoft.com/office/powerpoint/2010/main" val="1789513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7992"/>
          </a:xfrm>
        </p:spPr>
        <p:txBody>
          <a:bodyPr/>
          <a:lstStyle/>
          <a:p>
            <a:r>
              <a:rPr lang="en-US" dirty="0"/>
              <a:t>About Me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sp>
        <p:nvSpPr>
          <p:cNvPr id="6" name="TextBox 5"/>
          <p:cNvSpPr txBox="1"/>
          <p:nvPr/>
        </p:nvSpPr>
        <p:spPr>
          <a:xfrm>
            <a:off x="2105772" y="2140015"/>
            <a:ext cx="7168230" cy="1323439"/>
          </a:xfrm>
          <a:prstGeom prst="rect">
            <a:avLst/>
          </a:prstGeom>
          <a:noFill/>
        </p:spPr>
        <p:txBody>
          <a:bodyPr wrap="square" rtlCol="0">
            <a:spAutoFit/>
          </a:bodyPr>
          <a:lstStyle/>
          <a:p>
            <a:r>
              <a:rPr lang="en-US" sz="8000" dirty="0"/>
              <a:t>I       my job!</a:t>
            </a:r>
          </a:p>
        </p:txBody>
      </p:sp>
      <p:pic>
        <p:nvPicPr>
          <p:cNvPr id="7" name="Picture 6" descr="Basic &lt;strong&gt;Heart&lt;/strong&gt; Outline Free Stock Photo - Public Domain Pictur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8023" y="2140015"/>
            <a:ext cx="1467945" cy="1467945"/>
          </a:xfrm>
          <a:prstGeom prst="rect">
            <a:avLst/>
          </a:prstGeom>
        </p:spPr>
      </p:pic>
    </p:spTree>
    <p:extLst>
      <p:ext uri="{BB962C8B-B14F-4D97-AF65-F5344CB8AC3E}">
        <p14:creationId xmlns:p14="http://schemas.microsoft.com/office/powerpoint/2010/main" val="4793478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7992"/>
          </a:xfrm>
        </p:spPr>
        <p:txBody>
          <a:bodyPr>
            <a:normAutofit/>
          </a:bodyPr>
          <a:lstStyle/>
          <a:p>
            <a:r>
              <a:rPr lang="en-US" dirty="0"/>
              <a:t>What Genres Did We Use</a:t>
            </a:r>
          </a:p>
        </p:txBody>
      </p:sp>
      <p:sp>
        <p:nvSpPr>
          <p:cNvPr id="8" name="Content Placeholder 2"/>
          <p:cNvSpPr>
            <a:spLocks noGrp="1"/>
          </p:cNvSpPr>
          <p:nvPr>
            <p:ph idx="1"/>
          </p:nvPr>
        </p:nvSpPr>
        <p:spPr>
          <a:xfrm>
            <a:off x="366438" y="1399032"/>
            <a:ext cx="9563946" cy="4572000"/>
          </a:xfrm>
        </p:spPr>
        <p:txBody>
          <a:bodyPr>
            <a:noAutofit/>
          </a:bodyPr>
          <a:lstStyle/>
          <a:p>
            <a:pPr marL="0" indent="0">
              <a:buNone/>
            </a:pPr>
            <a:r>
              <a:rPr lang="en-US" sz="2400" dirty="0">
                <a:solidFill>
                  <a:schemeClr val="tx1">
                    <a:lumMod val="50000"/>
                    <a:lumOff val="50000"/>
                  </a:schemeClr>
                </a:solidFill>
              </a:rPr>
              <a:t>Based on our patron survey:</a:t>
            </a:r>
          </a:p>
          <a:p>
            <a:pPr lvl="1">
              <a:buFont typeface="Arial" panose="020B0604020202020204" pitchFamily="34" charset="0"/>
              <a:buChar char="•"/>
            </a:pPr>
            <a:r>
              <a:rPr lang="en-US" sz="2200" dirty="0">
                <a:solidFill>
                  <a:schemeClr val="tx1">
                    <a:lumMod val="50000"/>
                    <a:lumOff val="50000"/>
                  </a:schemeClr>
                </a:solidFill>
              </a:rPr>
              <a:t>Mystery (62.2%)                  Mystery</a:t>
            </a:r>
          </a:p>
          <a:p>
            <a:pPr lvl="1">
              <a:buFont typeface="Arial" panose="020B0604020202020204" pitchFamily="34" charset="0"/>
              <a:buChar char="•"/>
            </a:pPr>
            <a:r>
              <a:rPr lang="en-US" sz="2200" dirty="0">
                <a:solidFill>
                  <a:schemeClr val="tx1">
                    <a:lumMod val="50000"/>
                    <a:lumOff val="50000"/>
                  </a:schemeClr>
                </a:solidFill>
              </a:rPr>
              <a:t>Thriller/Suspense (55.1%)   Thriller</a:t>
            </a:r>
          </a:p>
          <a:p>
            <a:pPr lvl="1">
              <a:buFont typeface="Arial" panose="020B0604020202020204" pitchFamily="34" charset="0"/>
              <a:buChar char="•"/>
            </a:pPr>
            <a:r>
              <a:rPr lang="en-US" sz="2200" dirty="0">
                <a:solidFill>
                  <a:schemeClr val="tx1">
                    <a:lumMod val="50000"/>
                    <a:lumOff val="50000"/>
                  </a:schemeClr>
                </a:solidFill>
              </a:rPr>
              <a:t>Romance (47.2%)                Romance</a:t>
            </a:r>
          </a:p>
          <a:p>
            <a:pPr lvl="1">
              <a:buFont typeface="Arial" panose="020B0604020202020204" pitchFamily="34" charset="0"/>
              <a:buChar char="•"/>
            </a:pPr>
            <a:r>
              <a:rPr lang="en-US" sz="2200" dirty="0">
                <a:solidFill>
                  <a:schemeClr val="tx1">
                    <a:lumMod val="50000"/>
                    <a:lumOff val="50000"/>
                  </a:schemeClr>
                </a:solidFill>
              </a:rPr>
              <a:t>Historical Fiction (42.5%)    Historical</a:t>
            </a:r>
          </a:p>
          <a:p>
            <a:pPr lvl="1">
              <a:buFont typeface="Arial" panose="020B0604020202020204" pitchFamily="34" charset="0"/>
              <a:buChar char="•"/>
            </a:pPr>
            <a:r>
              <a:rPr lang="en-US" sz="2200" dirty="0">
                <a:solidFill>
                  <a:schemeClr val="tx1">
                    <a:lumMod val="50000"/>
                    <a:lumOff val="50000"/>
                  </a:schemeClr>
                </a:solidFill>
              </a:rPr>
              <a:t>Fantasy (21.3%)                  Fantasy/SF</a:t>
            </a:r>
          </a:p>
          <a:p>
            <a:pPr lvl="1">
              <a:buFont typeface="Arial" panose="020B0604020202020204" pitchFamily="34" charset="0"/>
              <a:buChar char="•"/>
            </a:pPr>
            <a:r>
              <a:rPr lang="en-US" sz="2200" dirty="0">
                <a:solidFill>
                  <a:schemeClr val="tx1">
                    <a:lumMod val="50000"/>
                    <a:lumOff val="50000"/>
                  </a:schemeClr>
                </a:solidFill>
              </a:rPr>
              <a:t>Science Fiction (19.7%)       Fantasy/SF</a:t>
            </a:r>
          </a:p>
          <a:p>
            <a:pPr lvl="1">
              <a:buFont typeface="Arial" panose="020B0604020202020204" pitchFamily="34" charset="0"/>
              <a:buChar char="•"/>
            </a:pPr>
            <a:r>
              <a:rPr lang="en-US" sz="2200" dirty="0">
                <a:solidFill>
                  <a:schemeClr val="tx1">
                    <a:lumMod val="50000"/>
                    <a:lumOff val="50000"/>
                  </a:schemeClr>
                </a:solidFill>
              </a:rPr>
              <a:t>Horror (8.7%)                      Horror</a:t>
            </a:r>
          </a:p>
          <a:p>
            <a:pPr lvl="1">
              <a:buFont typeface="Arial" panose="020B0604020202020204" pitchFamily="34" charset="0"/>
              <a:buChar char="•"/>
            </a:pPr>
            <a:r>
              <a:rPr lang="en-US" sz="2200" dirty="0">
                <a:solidFill>
                  <a:schemeClr val="tx1">
                    <a:lumMod val="50000"/>
                    <a:lumOff val="50000"/>
                  </a:schemeClr>
                </a:solidFill>
              </a:rPr>
              <a:t>Westerns (7.9%)                  Western</a:t>
            </a:r>
          </a:p>
          <a:p>
            <a:pPr marL="0" indent="0">
              <a:buNone/>
            </a:pPr>
            <a:r>
              <a:rPr lang="en-US" sz="2400" dirty="0">
                <a:solidFill>
                  <a:schemeClr val="tx1">
                    <a:lumMod val="50000"/>
                    <a:lumOff val="50000"/>
                  </a:schemeClr>
                </a:solidFill>
              </a:rPr>
              <a:t>We added a General Fiction genre for books that do not fall into </a:t>
            </a:r>
            <a:br>
              <a:rPr lang="en-US" sz="2400" dirty="0">
                <a:solidFill>
                  <a:schemeClr val="tx1">
                    <a:lumMod val="50000"/>
                    <a:lumOff val="50000"/>
                  </a:schemeClr>
                </a:solidFill>
              </a:rPr>
            </a:br>
            <a:r>
              <a:rPr lang="en-US" sz="2400" dirty="0">
                <a:solidFill>
                  <a:schemeClr val="tx1">
                    <a:lumMod val="50000"/>
                    <a:lumOff val="50000"/>
                  </a:schemeClr>
                </a:solidFill>
              </a:rPr>
              <a:t>the above genres.                    Fiction</a:t>
            </a:r>
          </a:p>
        </p:txBody>
      </p:sp>
    </p:spTree>
    <p:extLst>
      <p:ext uri="{BB962C8B-B14F-4D97-AF65-F5344CB8AC3E}">
        <p14:creationId xmlns:p14="http://schemas.microsoft.com/office/powerpoint/2010/main" val="189310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7992"/>
          </a:xfrm>
        </p:spPr>
        <p:txBody>
          <a:bodyPr>
            <a:normAutofit/>
          </a:bodyPr>
          <a:lstStyle/>
          <a:p>
            <a:r>
              <a:rPr lang="en-US" dirty="0"/>
              <a:t>How Did We Determine the Genre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spTree>
    <p:extLst>
      <p:ext uri="{BB962C8B-B14F-4D97-AF65-F5344CB8AC3E}">
        <p14:creationId xmlns:p14="http://schemas.microsoft.com/office/powerpoint/2010/main" val="1689475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7992"/>
          </a:xfrm>
        </p:spPr>
        <p:txBody>
          <a:bodyPr>
            <a:normAutofit/>
          </a:bodyPr>
          <a:lstStyle/>
          <a:p>
            <a:r>
              <a:rPr lang="en-US" dirty="0"/>
              <a:t>How Did We Determine the Genre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sp>
        <p:nvSpPr>
          <p:cNvPr id="8" name="Content Placeholder 2"/>
          <p:cNvSpPr>
            <a:spLocks noGrp="1"/>
          </p:cNvSpPr>
          <p:nvPr>
            <p:ph idx="1"/>
          </p:nvPr>
        </p:nvSpPr>
        <p:spPr>
          <a:xfrm>
            <a:off x="366438" y="1399032"/>
            <a:ext cx="9563946" cy="4572000"/>
          </a:xfrm>
        </p:spPr>
        <p:txBody>
          <a:bodyPr>
            <a:noAutofit/>
          </a:bodyPr>
          <a:lstStyle/>
          <a:p>
            <a:pPr marL="0" indent="0">
              <a:buNone/>
            </a:pPr>
            <a:r>
              <a:rPr lang="en-US" sz="2400" dirty="0">
                <a:solidFill>
                  <a:schemeClr val="tx1">
                    <a:lumMod val="50000"/>
                    <a:lumOff val="50000"/>
                  </a:schemeClr>
                </a:solidFill>
              </a:rPr>
              <a:t>Genre Decision </a:t>
            </a:r>
            <a:r>
              <a:rPr lang="en-US" sz="2400" dirty="0" smtClean="0">
                <a:solidFill>
                  <a:schemeClr val="tx1">
                    <a:lumMod val="50000"/>
                    <a:lumOff val="50000"/>
                  </a:schemeClr>
                </a:solidFill>
              </a:rPr>
              <a:t>Flowchart (flowchart page 2)</a:t>
            </a:r>
            <a:endParaRPr lang="en-US" sz="2400" dirty="0">
              <a:solidFill>
                <a:schemeClr val="tx1">
                  <a:lumMod val="50000"/>
                  <a:lumOff val="50000"/>
                </a:schemeClr>
              </a:solidFill>
            </a:endParaRPr>
          </a:p>
          <a:p>
            <a:pPr marL="0" indent="0">
              <a:buNone/>
            </a:pPr>
            <a:endParaRPr lang="en-US" sz="2400" dirty="0">
              <a:solidFill>
                <a:schemeClr val="tx1">
                  <a:lumMod val="50000"/>
                  <a:lumOff val="50000"/>
                </a:schemeClr>
              </a:solidFill>
            </a:endParaRPr>
          </a:p>
        </p:txBody>
      </p:sp>
    </p:spTree>
    <p:extLst>
      <p:ext uri="{BB962C8B-B14F-4D97-AF65-F5344CB8AC3E}">
        <p14:creationId xmlns:p14="http://schemas.microsoft.com/office/powerpoint/2010/main" val="17287076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7992"/>
          </a:xfrm>
        </p:spPr>
        <p:txBody>
          <a:bodyPr>
            <a:normAutofit/>
          </a:bodyPr>
          <a:lstStyle/>
          <a:p>
            <a:r>
              <a:rPr lang="en-US" dirty="0"/>
              <a:t>How Did We Determine the Genre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sp>
        <p:nvSpPr>
          <p:cNvPr id="8" name="Content Placeholder 2"/>
          <p:cNvSpPr>
            <a:spLocks noGrp="1"/>
          </p:cNvSpPr>
          <p:nvPr>
            <p:ph idx="1"/>
          </p:nvPr>
        </p:nvSpPr>
        <p:spPr>
          <a:xfrm>
            <a:off x="366438" y="1399032"/>
            <a:ext cx="9563946" cy="4572000"/>
          </a:xfrm>
        </p:spPr>
        <p:txBody>
          <a:bodyPr>
            <a:noAutofit/>
          </a:bodyPr>
          <a:lstStyle/>
          <a:p>
            <a:pPr marL="0" indent="0">
              <a:buNone/>
            </a:pPr>
            <a:r>
              <a:rPr lang="en-US" sz="2400" dirty="0">
                <a:solidFill>
                  <a:schemeClr val="tx1">
                    <a:lumMod val="50000"/>
                    <a:lumOff val="50000"/>
                  </a:schemeClr>
                </a:solidFill>
              </a:rPr>
              <a:t>Genre Decision </a:t>
            </a:r>
            <a:r>
              <a:rPr lang="en-US" sz="2400" dirty="0">
                <a:solidFill>
                  <a:schemeClr val="tx1">
                    <a:lumMod val="50000"/>
                    <a:lumOff val="50000"/>
                  </a:schemeClr>
                </a:solidFill>
              </a:rPr>
              <a:t>Flowchart (flowchart page 2)</a:t>
            </a:r>
          </a:p>
          <a:p>
            <a:pPr marL="0" indent="0">
              <a:buNone/>
            </a:pPr>
            <a:r>
              <a:rPr lang="en-US" sz="2400" dirty="0" smtClean="0">
                <a:solidFill>
                  <a:schemeClr val="tx1">
                    <a:lumMod val="50000"/>
                    <a:lumOff val="50000"/>
                  </a:schemeClr>
                </a:solidFill>
              </a:rPr>
              <a:t>The </a:t>
            </a:r>
            <a:r>
              <a:rPr lang="en-US" sz="2400" dirty="0">
                <a:solidFill>
                  <a:schemeClr val="tx1">
                    <a:lumMod val="50000"/>
                    <a:lumOff val="50000"/>
                  </a:schemeClr>
                </a:solidFill>
              </a:rPr>
              <a:t>grey area: Authors who write in more than one genre</a:t>
            </a:r>
          </a:p>
          <a:p>
            <a:pPr lvl="1" indent="-342900">
              <a:buFont typeface="Arial" panose="020B0604020202020204" pitchFamily="34" charset="0"/>
              <a:buChar char="•"/>
            </a:pPr>
            <a:r>
              <a:rPr lang="en-US" sz="2200" dirty="0">
                <a:solidFill>
                  <a:schemeClr val="tx1">
                    <a:lumMod val="50000"/>
                    <a:lumOff val="50000"/>
                  </a:schemeClr>
                </a:solidFill>
              </a:rPr>
              <a:t>If an author’s books ended up in different genres, we wanted to easily convey this to patrons.</a:t>
            </a:r>
          </a:p>
          <a:p>
            <a:pPr lvl="1" indent="-342900">
              <a:buFont typeface="Arial" panose="020B0604020202020204" pitchFamily="34" charset="0"/>
              <a:buChar char="•"/>
            </a:pPr>
            <a:endParaRPr lang="en-US" sz="2200" dirty="0">
              <a:solidFill>
                <a:schemeClr val="tx1">
                  <a:lumMod val="50000"/>
                  <a:lumOff val="50000"/>
                </a:schemeClr>
              </a:solidFill>
            </a:endParaRPr>
          </a:p>
          <a:p>
            <a:pPr lvl="1" indent="-342900">
              <a:buFont typeface="Arial" panose="020B0604020202020204" pitchFamily="34" charset="0"/>
              <a:buChar char="•"/>
            </a:pPr>
            <a:endParaRPr lang="en-US" sz="2200" dirty="0">
              <a:solidFill>
                <a:schemeClr val="tx1">
                  <a:lumMod val="50000"/>
                  <a:lumOff val="50000"/>
                </a:schemeClr>
              </a:solidFill>
            </a:endParaRPr>
          </a:p>
          <a:p>
            <a:pPr marL="0" indent="0">
              <a:buNone/>
            </a:pPr>
            <a:endParaRPr lang="en-US" sz="2400" dirty="0">
              <a:solidFill>
                <a:schemeClr val="tx1">
                  <a:lumMod val="50000"/>
                  <a:lumOff val="50000"/>
                </a:schemeClr>
              </a:solidFill>
            </a:endParaRPr>
          </a:p>
          <a:p>
            <a:pPr marL="0" indent="0">
              <a:buNone/>
            </a:pPr>
            <a:endParaRPr lang="en-US" sz="2400" dirty="0">
              <a:solidFill>
                <a:schemeClr val="tx1">
                  <a:lumMod val="50000"/>
                  <a:lumOff val="50000"/>
                </a:schemeClr>
              </a:solidFill>
            </a:endParaRPr>
          </a:p>
        </p:txBody>
      </p:sp>
    </p:spTree>
    <p:extLst>
      <p:ext uri="{BB962C8B-B14F-4D97-AF65-F5344CB8AC3E}">
        <p14:creationId xmlns:p14="http://schemas.microsoft.com/office/powerpoint/2010/main" val="22981133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7992"/>
          </a:xfrm>
        </p:spPr>
        <p:txBody>
          <a:bodyPr>
            <a:normAutofit/>
          </a:bodyPr>
          <a:lstStyle/>
          <a:p>
            <a:r>
              <a:rPr lang="en-US" dirty="0"/>
              <a:t>How Did We Determine the Genre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sp>
        <p:nvSpPr>
          <p:cNvPr id="8" name="Content Placeholder 2"/>
          <p:cNvSpPr>
            <a:spLocks noGrp="1"/>
          </p:cNvSpPr>
          <p:nvPr>
            <p:ph idx="1"/>
          </p:nvPr>
        </p:nvSpPr>
        <p:spPr>
          <a:xfrm>
            <a:off x="366438" y="1399032"/>
            <a:ext cx="9563946" cy="4572000"/>
          </a:xfrm>
        </p:spPr>
        <p:txBody>
          <a:bodyPr>
            <a:noAutofit/>
          </a:bodyPr>
          <a:lstStyle/>
          <a:p>
            <a:pPr marL="0" indent="0">
              <a:buNone/>
            </a:pPr>
            <a:r>
              <a:rPr lang="en-US" sz="2400" dirty="0">
                <a:solidFill>
                  <a:schemeClr val="tx1">
                    <a:lumMod val="50000"/>
                    <a:lumOff val="50000"/>
                  </a:schemeClr>
                </a:solidFill>
              </a:rPr>
              <a:t>Genre Decision </a:t>
            </a:r>
            <a:r>
              <a:rPr lang="en-US" sz="2400" dirty="0" smtClean="0">
                <a:solidFill>
                  <a:schemeClr val="tx1">
                    <a:lumMod val="50000"/>
                    <a:lumOff val="50000"/>
                  </a:schemeClr>
                </a:solidFill>
              </a:rPr>
              <a:t>Flowchart (</a:t>
            </a:r>
            <a:r>
              <a:rPr lang="en-US" sz="2400" dirty="0">
                <a:solidFill>
                  <a:schemeClr val="tx1">
                    <a:lumMod val="50000"/>
                    <a:lumOff val="50000"/>
                  </a:schemeClr>
                </a:solidFill>
              </a:rPr>
              <a:t>flowchart page 2)</a:t>
            </a:r>
          </a:p>
          <a:p>
            <a:pPr marL="0" indent="0">
              <a:buNone/>
            </a:pPr>
            <a:r>
              <a:rPr lang="en-US" sz="2400" dirty="0" smtClean="0">
                <a:solidFill>
                  <a:schemeClr val="tx1">
                    <a:lumMod val="50000"/>
                    <a:lumOff val="50000"/>
                  </a:schemeClr>
                </a:solidFill>
              </a:rPr>
              <a:t>The </a:t>
            </a:r>
            <a:r>
              <a:rPr lang="en-US" sz="2400" dirty="0">
                <a:solidFill>
                  <a:schemeClr val="tx1">
                    <a:lumMod val="50000"/>
                    <a:lumOff val="50000"/>
                  </a:schemeClr>
                </a:solidFill>
              </a:rPr>
              <a:t>grey area: Authors who write in more than one genre</a:t>
            </a:r>
          </a:p>
          <a:p>
            <a:pPr lvl="1" indent="-342900">
              <a:buFont typeface="Arial" panose="020B0604020202020204" pitchFamily="34" charset="0"/>
              <a:buChar char="•"/>
            </a:pPr>
            <a:r>
              <a:rPr lang="en-US" sz="2200" dirty="0">
                <a:solidFill>
                  <a:schemeClr val="tx1">
                    <a:lumMod val="50000"/>
                    <a:lumOff val="50000"/>
                  </a:schemeClr>
                </a:solidFill>
              </a:rPr>
              <a:t>If an author’s books ended up in different genres, we wanted to easily convey this to patrons.</a:t>
            </a:r>
          </a:p>
          <a:p>
            <a:pPr lvl="1" indent="-342900">
              <a:buFont typeface="Arial" panose="020B0604020202020204" pitchFamily="34" charset="0"/>
              <a:buChar char="•"/>
            </a:pPr>
            <a:r>
              <a:rPr lang="en-US" sz="2200" dirty="0">
                <a:solidFill>
                  <a:schemeClr val="tx1">
                    <a:lumMod val="50000"/>
                    <a:lumOff val="50000"/>
                  </a:schemeClr>
                </a:solidFill>
              </a:rPr>
              <a:t>We used a spreadsheet to keep track of these authors.</a:t>
            </a:r>
          </a:p>
          <a:p>
            <a:pPr lvl="1" indent="-342900">
              <a:buFont typeface="Arial" panose="020B0604020202020204" pitchFamily="34" charset="0"/>
              <a:buChar char="•"/>
            </a:pPr>
            <a:endParaRPr lang="en-US" sz="2200" dirty="0">
              <a:solidFill>
                <a:schemeClr val="tx1">
                  <a:lumMod val="50000"/>
                  <a:lumOff val="50000"/>
                </a:schemeClr>
              </a:solidFill>
            </a:endParaRPr>
          </a:p>
          <a:p>
            <a:pPr lvl="1" indent="-342900">
              <a:buFont typeface="Arial" panose="020B0604020202020204" pitchFamily="34" charset="0"/>
              <a:buChar char="•"/>
            </a:pPr>
            <a:endParaRPr lang="en-US" sz="2200" dirty="0">
              <a:solidFill>
                <a:schemeClr val="tx1">
                  <a:lumMod val="50000"/>
                  <a:lumOff val="50000"/>
                </a:schemeClr>
              </a:solidFill>
            </a:endParaRPr>
          </a:p>
          <a:p>
            <a:pPr marL="0" indent="0">
              <a:buNone/>
            </a:pPr>
            <a:endParaRPr lang="en-US" sz="2400" dirty="0">
              <a:solidFill>
                <a:schemeClr val="tx1">
                  <a:lumMod val="50000"/>
                  <a:lumOff val="50000"/>
                </a:schemeClr>
              </a:solidFill>
            </a:endParaRPr>
          </a:p>
          <a:p>
            <a:pPr marL="0" indent="0">
              <a:buNone/>
            </a:pPr>
            <a:endParaRPr lang="en-US" sz="2400" dirty="0">
              <a:solidFill>
                <a:schemeClr val="tx1">
                  <a:lumMod val="50000"/>
                  <a:lumOff val="50000"/>
                </a:schemeClr>
              </a:solidFill>
            </a:endParaRPr>
          </a:p>
        </p:txBody>
      </p:sp>
    </p:spTree>
    <p:extLst>
      <p:ext uri="{BB962C8B-B14F-4D97-AF65-F5344CB8AC3E}">
        <p14:creationId xmlns:p14="http://schemas.microsoft.com/office/powerpoint/2010/main" val="40392182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7992"/>
          </a:xfrm>
        </p:spPr>
        <p:txBody>
          <a:bodyPr>
            <a:normAutofit/>
          </a:bodyPr>
          <a:lstStyle/>
          <a:p>
            <a:r>
              <a:rPr lang="en-US" dirty="0"/>
              <a:t>How Did We Determine the Genre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sp>
        <p:nvSpPr>
          <p:cNvPr id="8" name="Content Placeholder 2"/>
          <p:cNvSpPr>
            <a:spLocks noGrp="1"/>
          </p:cNvSpPr>
          <p:nvPr>
            <p:ph idx="1"/>
          </p:nvPr>
        </p:nvSpPr>
        <p:spPr>
          <a:xfrm>
            <a:off x="366438" y="1399032"/>
            <a:ext cx="9563946" cy="4747404"/>
          </a:xfrm>
        </p:spPr>
        <p:txBody>
          <a:bodyPr>
            <a:noAutofit/>
          </a:bodyPr>
          <a:lstStyle/>
          <a:p>
            <a:pPr marL="0" indent="0">
              <a:buNone/>
            </a:pPr>
            <a:r>
              <a:rPr lang="en-US" sz="2400" dirty="0">
                <a:solidFill>
                  <a:schemeClr val="tx1">
                    <a:lumMod val="50000"/>
                    <a:lumOff val="50000"/>
                  </a:schemeClr>
                </a:solidFill>
              </a:rPr>
              <a:t>Genre Decision </a:t>
            </a:r>
            <a:r>
              <a:rPr lang="en-US" sz="2400" dirty="0">
                <a:solidFill>
                  <a:schemeClr val="tx1">
                    <a:lumMod val="50000"/>
                    <a:lumOff val="50000"/>
                  </a:schemeClr>
                </a:solidFill>
              </a:rPr>
              <a:t>Flowchart (flowchart page 2)</a:t>
            </a:r>
          </a:p>
          <a:p>
            <a:pPr marL="0" indent="0">
              <a:buNone/>
            </a:pPr>
            <a:r>
              <a:rPr lang="en-US" sz="2400" dirty="0" smtClean="0">
                <a:solidFill>
                  <a:schemeClr val="tx1">
                    <a:lumMod val="50000"/>
                    <a:lumOff val="50000"/>
                  </a:schemeClr>
                </a:solidFill>
              </a:rPr>
              <a:t>The </a:t>
            </a:r>
            <a:r>
              <a:rPr lang="en-US" sz="2400" dirty="0">
                <a:solidFill>
                  <a:schemeClr val="tx1">
                    <a:lumMod val="50000"/>
                    <a:lumOff val="50000"/>
                  </a:schemeClr>
                </a:solidFill>
              </a:rPr>
              <a:t>grey area: Authors who write in more than one genre</a:t>
            </a:r>
          </a:p>
          <a:p>
            <a:pPr lvl="1" indent="-342900">
              <a:buFont typeface="Arial" panose="020B0604020202020204" pitchFamily="34" charset="0"/>
              <a:buChar char="•"/>
            </a:pPr>
            <a:r>
              <a:rPr lang="en-US" sz="2200" dirty="0">
                <a:solidFill>
                  <a:schemeClr val="tx1">
                    <a:lumMod val="50000"/>
                    <a:lumOff val="50000"/>
                  </a:schemeClr>
                </a:solidFill>
              </a:rPr>
              <a:t>If an author’s books ended up in different genres, we wanted to easily convey this to patrons.</a:t>
            </a:r>
          </a:p>
          <a:p>
            <a:pPr lvl="1" indent="-342900">
              <a:buFont typeface="Arial" panose="020B0604020202020204" pitchFamily="34" charset="0"/>
              <a:buChar char="•"/>
            </a:pPr>
            <a:r>
              <a:rPr lang="en-US" sz="2200" dirty="0">
                <a:solidFill>
                  <a:schemeClr val="tx1">
                    <a:lumMod val="50000"/>
                    <a:lumOff val="50000"/>
                  </a:schemeClr>
                </a:solidFill>
              </a:rPr>
              <a:t>We used a spreadsheet to keep track of these authors.</a:t>
            </a:r>
          </a:p>
          <a:p>
            <a:pPr lvl="1" indent="-342900">
              <a:buFont typeface="Arial" panose="020B0604020202020204" pitchFamily="34" charset="0"/>
              <a:buChar char="•"/>
            </a:pPr>
            <a:r>
              <a:rPr lang="en-US" sz="2200" dirty="0">
                <a:solidFill>
                  <a:schemeClr val="tx1">
                    <a:lumMod val="50000"/>
                    <a:lumOff val="50000"/>
                  </a:schemeClr>
                </a:solidFill>
              </a:rPr>
              <a:t>We placed this message on the first page of all the author’s books.</a:t>
            </a:r>
          </a:p>
          <a:p>
            <a:pPr lvl="1" indent="-342900">
              <a:buFont typeface="Arial" panose="020B0604020202020204" pitchFamily="34" charset="0"/>
              <a:buChar char="•"/>
            </a:pPr>
            <a:endParaRPr lang="en-US" sz="2200" dirty="0">
              <a:solidFill>
                <a:schemeClr val="tx1">
                  <a:lumMod val="50000"/>
                  <a:lumOff val="50000"/>
                </a:schemeClr>
              </a:solidFill>
            </a:endParaRPr>
          </a:p>
          <a:p>
            <a:pPr lvl="1" indent="-342900">
              <a:buFont typeface="Arial" panose="020B0604020202020204" pitchFamily="34" charset="0"/>
              <a:buChar char="•"/>
            </a:pPr>
            <a:endParaRPr lang="en-US" sz="2200" dirty="0">
              <a:solidFill>
                <a:schemeClr val="tx1">
                  <a:lumMod val="50000"/>
                  <a:lumOff val="50000"/>
                </a:schemeClr>
              </a:solidFill>
            </a:endParaRPr>
          </a:p>
          <a:p>
            <a:pPr lvl="1" indent="-342900">
              <a:buFont typeface="Arial" panose="020B0604020202020204" pitchFamily="34" charset="0"/>
              <a:buChar char="•"/>
            </a:pPr>
            <a:endParaRPr lang="en-US" sz="2200" dirty="0">
              <a:solidFill>
                <a:schemeClr val="tx1">
                  <a:lumMod val="50000"/>
                  <a:lumOff val="50000"/>
                </a:schemeClr>
              </a:solidFill>
            </a:endParaRPr>
          </a:p>
          <a:p>
            <a:pPr marL="0" indent="0">
              <a:buNone/>
            </a:pPr>
            <a:endParaRPr lang="en-US" sz="2400" dirty="0">
              <a:solidFill>
                <a:schemeClr val="tx1">
                  <a:lumMod val="50000"/>
                  <a:lumOff val="50000"/>
                </a:schemeClr>
              </a:solidFill>
            </a:endParaRPr>
          </a:p>
          <a:p>
            <a:pPr marL="0" indent="0">
              <a:buNone/>
            </a:pPr>
            <a:endParaRPr lang="en-US" sz="2400" dirty="0">
              <a:solidFill>
                <a:schemeClr val="tx1">
                  <a:lumMod val="50000"/>
                  <a:lumOff val="50000"/>
                </a:schemeClr>
              </a:solidFill>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25702" b="36838"/>
          <a:stretch/>
        </p:blipFill>
        <p:spPr>
          <a:xfrm>
            <a:off x="2762329" y="4147137"/>
            <a:ext cx="4426678" cy="1901952"/>
          </a:xfrm>
          <a:prstGeom prst="rect">
            <a:avLst/>
          </a:prstGeom>
        </p:spPr>
      </p:pic>
    </p:spTree>
    <p:extLst>
      <p:ext uri="{BB962C8B-B14F-4D97-AF65-F5344CB8AC3E}">
        <p14:creationId xmlns:p14="http://schemas.microsoft.com/office/powerpoint/2010/main" val="25198596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7992"/>
          </a:xfrm>
        </p:spPr>
        <p:txBody>
          <a:bodyPr>
            <a:normAutofit/>
          </a:bodyPr>
          <a:lstStyle/>
          <a:p>
            <a:r>
              <a:rPr lang="en-US" dirty="0"/>
              <a:t>Layout of Staff Workflow</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sp>
        <p:nvSpPr>
          <p:cNvPr id="8" name="Content Placeholder 2"/>
          <p:cNvSpPr>
            <a:spLocks noGrp="1"/>
          </p:cNvSpPr>
          <p:nvPr>
            <p:ph idx="1"/>
          </p:nvPr>
        </p:nvSpPr>
        <p:spPr>
          <a:xfrm>
            <a:off x="366438" y="1399032"/>
            <a:ext cx="9819978" cy="4572000"/>
          </a:xfrm>
        </p:spPr>
        <p:txBody>
          <a:bodyPr>
            <a:noAutofit/>
          </a:bodyPr>
          <a:lstStyle/>
          <a:p>
            <a:pPr marL="457200" indent="-457200">
              <a:buFont typeface="+mj-lt"/>
              <a:buAutoNum type="arabicPeriod"/>
            </a:pPr>
            <a:r>
              <a:rPr lang="en-US" sz="2400" dirty="0">
                <a:solidFill>
                  <a:schemeClr val="tx1">
                    <a:lumMod val="50000"/>
                    <a:lumOff val="50000"/>
                  </a:schemeClr>
                </a:solidFill>
              </a:rPr>
              <a:t>Start here </a:t>
            </a:r>
            <a:r>
              <a:rPr lang="en-US" sz="2400" dirty="0">
                <a:solidFill>
                  <a:schemeClr val="tx1">
                    <a:lumMod val="50000"/>
                    <a:lumOff val="50000"/>
                  </a:schemeClr>
                </a:solidFill>
              </a:rPr>
              <a:t>(flowchart page </a:t>
            </a:r>
            <a:r>
              <a:rPr lang="en-US" sz="2400" dirty="0" smtClean="0">
                <a:solidFill>
                  <a:schemeClr val="tx1">
                    <a:lumMod val="50000"/>
                    <a:lumOff val="50000"/>
                  </a:schemeClr>
                </a:solidFill>
              </a:rPr>
              <a:t>1)</a:t>
            </a:r>
            <a:endParaRPr lang="en-US" sz="2400" dirty="0">
              <a:solidFill>
                <a:schemeClr val="tx1">
                  <a:lumMod val="50000"/>
                  <a:lumOff val="50000"/>
                </a:schemeClr>
              </a:solidFill>
            </a:endParaRPr>
          </a:p>
          <a:p>
            <a:pPr marL="457200" indent="-457200">
              <a:buFont typeface="+mj-lt"/>
              <a:buAutoNum type="arabicPeriod"/>
            </a:pPr>
            <a:r>
              <a:rPr lang="en-US" sz="2400" dirty="0" smtClean="0">
                <a:solidFill>
                  <a:schemeClr val="tx1">
                    <a:lumMod val="50000"/>
                    <a:lumOff val="50000"/>
                  </a:schemeClr>
                </a:solidFill>
              </a:rPr>
              <a:t>Determine </a:t>
            </a:r>
            <a:r>
              <a:rPr lang="en-US" sz="2400" dirty="0">
                <a:solidFill>
                  <a:schemeClr val="tx1">
                    <a:lumMod val="50000"/>
                    <a:lumOff val="50000"/>
                  </a:schemeClr>
                </a:solidFill>
              </a:rPr>
              <a:t>the </a:t>
            </a:r>
            <a:r>
              <a:rPr lang="en-US" sz="2400" dirty="0">
                <a:solidFill>
                  <a:schemeClr val="tx1">
                    <a:lumMod val="50000"/>
                    <a:lumOff val="50000"/>
                  </a:schemeClr>
                </a:solidFill>
              </a:rPr>
              <a:t>genre (flowchart page 2)</a:t>
            </a:r>
          </a:p>
          <a:p>
            <a:pPr marL="457200" indent="-457200">
              <a:buFont typeface="+mj-lt"/>
              <a:buAutoNum type="arabicPeriod"/>
            </a:pPr>
            <a:r>
              <a:rPr lang="en-US" sz="2400" dirty="0" smtClean="0">
                <a:solidFill>
                  <a:schemeClr val="tx1">
                    <a:lumMod val="50000"/>
                    <a:lumOff val="50000"/>
                  </a:schemeClr>
                </a:solidFill>
              </a:rPr>
              <a:t>Add </a:t>
            </a:r>
            <a:r>
              <a:rPr lang="en-US" sz="2400" dirty="0">
                <a:solidFill>
                  <a:schemeClr val="tx1">
                    <a:lumMod val="50000"/>
                    <a:lumOff val="50000"/>
                  </a:schemeClr>
                </a:solidFill>
              </a:rPr>
              <a:t>additional genre label if necessary &amp; print the call number </a:t>
            </a:r>
            <a:r>
              <a:rPr lang="en-US" sz="2400" dirty="0">
                <a:solidFill>
                  <a:schemeClr val="tx1">
                    <a:lumMod val="50000"/>
                    <a:lumOff val="50000"/>
                  </a:schemeClr>
                </a:solidFill>
              </a:rPr>
              <a:t>label (flowchart page </a:t>
            </a:r>
            <a:r>
              <a:rPr lang="en-US" sz="2400" dirty="0" smtClean="0">
                <a:solidFill>
                  <a:schemeClr val="tx1">
                    <a:lumMod val="50000"/>
                    <a:lumOff val="50000"/>
                  </a:schemeClr>
                </a:solidFill>
              </a:rPr>
              <a:t>1)</a:t>
            </a:r>
            <a:endParaRPr lang="en-US" sz="2400" dirty="0">
              <a:solidFill>
                <a:schemeClr val="tx1">
                  <a:lumMod val="50000"/>
                  <a:lumOff val="50000"/>
                </a:schemeClr>
              </a:solidFill>
            </a:endParaRPr>
          </a:p>
          <a:p>
            <a:pPr marL="457200" indent="-457200">
              <a:buFont typeface="+mj-lt"/>
              <a:buAutoNum type="arabicPeriod"/>
            </a:pPr>
            <a:r>
              <a:rPr lang="en-US" sz="2400" dirty="0" smtClean="0">
                <a:solidFill>
                  <a:schemeClr val="tx1">
                    <a:lumMod val="50000"/>
                    <a:lumOff val="50000"/>
                  </a:schemeClr>
                </a:solidFill>
              </a:rPr>
              <a:t>Determine </a:t>
            </a:r>
            <a:r>
              <a:rPr lang="en-US" sz="2400" dirty="0">
                <a:solidFill>
                  <a:schemeClr val="tx1">
                    <a:lumMod val="50000"/>
                    <a:lumOff val="50000"/>
                  </a:schemeClr>
                </a:solidFill>
              </a:rPr>
              <a:t>the </a:t>
            </a:r>
            <a:r>
              <a:rPr lang="en-US" sz="2400" dirty="0">
                <a:solidFill>
                  <a:schemeClr val="tx1">
                    <a:lumMod val="50000"/>
                    <a:lumOff val="50000"/>
                  </a:schemeClr>
                </a:solidFill>
              </a:rPr>
              <a:t>series (flowchart page </a:t>
            </a:r>
            <a:r>
              <a:rPr lang="en-US" sz="2400" dirty="0" smtClean="0">
                <a:solidFill>
                  <a:schemeClr val="tx1">
                    <a:lumMod val="50000"/>
                    <a:lumOff val="50000"/>
                  </a:schemeClr>
                </a:solidFill>
              </a:rPr>
              <a:t>3)</a:t>
            </a:r>
            <a:endParaRPr lang="en-US" sz="2400" dirty="0">
              <a:solidFill>
                <a:schemeClr val="tx1">
                  <a:lumMod val="50000"/>
                  <a:lumOff val="50000"/>
                </a:schemeClr>
              </a:solidFill>
            </a:endParaRPr>
          </a:p>
          <a:p>
            <a:pPr marL="457200" indent="-457200">
              <a:buFont typeface="+mj-lt"/>
              <a:buAutoNum type="arabicPeriod"/>
            </a:pPr>
            <a:r>
              <a:rPr lang="en-US" sz="2400" dirty="0" smtClean="0">
                <a:solidFill>
                  <a:schemeClr val="tx1">
                    <a:lumMod val="50000"/>
                    <a:lumOff val="50000"/>
                  </a:schemeClr>
                </a:solidFill>
              </a:rPr>
              <a:t>Label </a:t>
            </a:r>
            <a:r>
              <a:rPr lang="en-US" sz="2400" dirty="0">
                <a:solidFill>
                  <a:schemeClr val="tx1">
                    <a:lumMod val="50000"/>
                    <a:lumOff val="50000"/>
                  </a:schemeClr>
                </a:solidFill>
              </a:rPr>
              <a:t>the </a:t>
            </a:r>
            <a:r>
              <a:rPr lang="en-US" sz="2400" dirty="0">
                <a:solidFill>
                  <a:schemeClr val="tx1">
                    <a:lumMod val="50000"/>
                    <a:lumOff val="50000"/>
                  </a:schemeClr>
                </a:solidFill>
              </a:rPr>
              <a:t>books (flowchart page </a:t>
            </a:r>
            <a:r>
              <a:rPr lang="en-US" sz="2400" dirty="0" smtClean="0">
                <a:solidFill>
                  <a:schemeClr val="tx1">
                    <a:lumMod val="50000"/>
                    <a:lumOff val="50000"/>
                  </a:schemeClr>
                </a:solidFill>
              </a:rPr>
              <a:t>4)</a:t>
            </a:r>
            <a:endParaRPr lang="en-US" sz="2400" dirty="0">
              <a:solidFill>
                <a:schemeClr val="tx1">
                  <a:lumMod val="50000"/>
                  <a:lumOff val="50000"/>
                </a:schemeClr>
              </a:solidFill>
            </a:endParaRPr>
          </a:p>
          <a:p>
            <a:pPr marL="457200" indent="-457200">
              <a:buFont typeface="+mj-lt"/>
              <a:buAutoNum type="arabicPeriod"/>
            </a:pPr>
            <a:r>
              <a:rPr lang="en-US" sz="2400" dirty="0" err="1" smtClean="0">
                <a:solidFill>
                  <a:schemeClr val="tx1">
                    <a:lumMod val="50000"/>
                    <a:lumOff val="50000"/>
                  </a:schemeClr>
                </a:solidFill>
              </a:rPr>
              <a:t>Reshelve</a:t>
            </a:r>
            <a:r>
              <a:rPr lang="en-US" sz="2400" dirty="0" smtClean="0">
                <a:solidFill>
                  <a:schemeClr val="tx1">
                    <a:lumMod val="50000"/>
                    <a:lumOff val="50000"/>
                  </a:schemeClr>
                </a:solidFill>
              </a:rPr>
              <a:t> </a:t>
            </a:r>
            <a:r>
              <a:rPr lang="en-US" sz="2400" dirty="0">
                <a:solidFill>
                  <a:schemeClr val="tx1">
                    <a:lumMod val="50000"/>
                    <a:lumOff val="50000"/>
                  </a:schemeClr>
                </a:solidFill>
              </a:rPr>
              <a:t>the </a:t>
            </a:r>
            <a:r>
              <a:rPr lang="en-US" sz="2400" dirty="0">
                <a:solidFill>
                  <a:schemeClr val="tx1">
                    <a:lumMod val="50000"/>
                    <a:lumOff val="50000"/>
                  </a:schemeClr>
                </a:solidFill>
              </a:rPr>
              <a:t>books (flowchart page </a:t>
            </a:r>
            <a:r>
              <a:rPr lang="en-US" sz="2400" dirty="0" smtClean="0">
                <a:solidFill>
                  <a:schemeClr val="tx1">
                    <a:lumMod val="50000"/>
                    <a:lumOff val="50000"/>
                  </a:schemeClr>
                </a:solidFill>
              </a:rPr>
              <a:t>5)</a:t>
            </a:r>
            <a:endParaRPr lang="en-US" sz="2400" dirty="0">
              <a:solidFill>
                <a:schemeClr val="tx1">
                  <a:lumMod val="50000"/>
                  <a:lumOff val="50000"/>
                </a:schemeClr>
              </a:solidFill>
            </a:endParaRPr>
          </a:p>
          <a:p>
            <a:pPr marL="457200" indent="-457200">
              <a:buFont typeface="+mj-lt"/>
              <a:buAutoNum type="arabicPeriod"/>
            </a:pPr>
            <a:r>
              <a:rPr lang="en-US" sz="2400" dirty="0" smtClean="0">
                <a:solidFill>
                  <a:schemeClr val="tx1">
                    <a:lumMod val="50000"/>
                    <a:lumOff val="50000"/>
                  </a:schemeClr>
                </a:solidFill>
              </a:rPr>
              <a:t>Repeat </a:t>
            </a:r>
            <a:r>
              <a:rPr lang="en-US" sz="2400" dirty="0">
                <a:solidFill>
                  <a:schemeClr val="tx1">
                    <a:lumMod val="50000"/>
                    <a:lumOff val="50000"/>
                  </a:schemeClr>
                </a:solidFill>
              </a:rPr>
              <a:t>steps 1-6 until the end of the alphabet is reached</a:t>
            </a:r>
          </a:p>
        </p:txBody>
      </p:sp>
    </p:spTree>
    <p:extLst>
      <p:ext uri="{BB962C8B-B14F-4D97-AF65-F5344CB8AC3E}">
        <p14:creationId xmlns:p14="http://schemas.microsoft.com/office/powerpoint/2010/main" val="33639149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7992"/>
          </a:xfrm>
        </p:spPr>
        <p:txBody>
          <a:bodyPr>
            <a:normAutofit/>
          </a:bodyPr>
          <a:lstStyle/>
          <a:p>
            <a:r>
              <a:rPr lang="en-US" dirty="0"/>
              <a:t>Move the Books!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sp>
        <p:nvSpPr>
          <p:cNvPr id="8" name="Content Placeholder 2"/>
          <p:cNvSpPr>
            <a:spLocks noGrp="1"/>
          </p:cNvSpPr>
          <p:nvPr>
            <p:ph idx="1"/>
          </p:nvPr>
        </p:nvSpPr>
        <p:spPr>
          <a:xfrm>
            <a:off x="366438" y="1399032"/>
            <a:ext cx="9563946" cy="4572000"/>
          </a:xfrm>
        </p:spPr>
        <p:txBody>
          <a:bodyPr>
            <a:noAutofit/>
          </a:bodyPr>
          <a:lstStyle/>
          <a:p>
            <a:pPr marL="0" indent="0">
              <a:buNone/>
            </a:pPr>
            <a:r>
              <a:rPr lang="en-US" sz="2400" dirty="0">
                <a:solidFill>
                  <a:schemeClr val="tx1">
                    <a:lumMod val="50000"/>
                    <a:lumOff val="50000"/>
                  </a:schemeClr>
                </a:solidFill>
              </a:rPr>
              <a:t>The day finally arrived</a:t>
            </a:r>
          </a:p>
          <a:p>
            <a:pPr lvl="1" indent="-342900">
              <a:buFont typeface="Arial" panose="020B0604020202020204" pitchFamily="34" charset="0"/>
              <a:buChar char="•"/>
            </a:pPr>
            <a:r>
              <a:rPr lang="en-US" sz="2200" dirty="0">
                <a:solidFill>
                  <a:schemeClr val="tx1">
                    <a:lumMod val="50000"/>
                    <a:lumOff val="50000"/>
                  </a:schemeClr>
                </a:solidFill>
              </a:rPr>
              <a:t>We closed for the day</a:t>
            </a:r>
          </a:p>
          <a:p>
            <a:pPr lvl="1" indent="-342900">
              <a:buFont typeface="Arial" panose="020B0604020202020204" pitchFamily="34" charset="0"/>
              <a:buChar char="•"/>
            </a:pPr>
            <a:r>
              <a:rPr lang="en-US" sz="2200" dirty="0">
                <a:solidFill>
                  <a:schemeClr val="tx1">
                    <a:lumMod val="50000"/>
                    <a:lumOff val="50000"/>
                  </a:schemeClr>
                </a:solidFill>
              </a:rPr>
              <a:t>In the morning we held our yearly staff training session</a:t>
            </a:r>
          </a:p>
          <a:p>
            <a:pPr lvl="1" indent="-342900">
              <a:buFont typeface="Arial" panose="020B0604020202020204" pitchFamily="34" charset="0"/>
              <a:buChar char="•"/>
            </a:pPr>
            <a:r>
              <a:rPr lang="en-US" sz="2200" dirty="0">
                <a:solidFill>
                  <a:schemeClr val="tx1">
                    <a:lumMod val="50000"/>
                    <a:lumOff val="50000"/>
                  </a:schemeClr>
                </a:solidFill>
              </a:rPr>
              <a:t>In the afternoon we moved the books</a:t>
            </a:r>
          </a:p>
          <a:p>
            <a:pPr marL="0" indent="0">
              <a:buNone/>
            </a:pPr>
            <a:endParaRPr lang="en-US" sz="2400" dirty="0">
              <a:solidFill>
                <a:schemeClr val="tx1">
                  <a:lumMod val="50000"/>
                  <a:lumOff val="50000"/>
                </a:schemeClr>
              </a:solidFill>
            </a:endParaRPr>
          </a:p>
        </p:txBody>
      </p:sp>
    </p:spTree>
    <p:extLst>
      <p:ext uri="{BB962C8B-B14F-4D97-AF65-F5344CB8AC3E}">
        <p14:creationId xmlns:p14="http://schemas.microsoft.com/office/powerpoint/2010/main" val="6820662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7992"/>
          </a:xfrm>
        </p:spPr>
        <p:txBody>
          <a:bodyPr>
            <a:normAutofit/>
          </a:bodyPr>
          <a:lstStyle/>
          <a:p>
            <a:r>
              <a:rPr lang="en-US" dirty="0"/>
              <a:t>Move the Books!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sp>
        <p:nvSpPr>
          <p:cNvPr id="8" name="Content Placeholder 2"/>
          <p:cNvSpPr>
            <a:spLocks noGrp="1"/>
          </p:cNvSpPr>
          <p:nvPr>
            <p:ph idx="1"/>
          </p:nvPr>
        </p:nvSpPr>
        <p:spPr>
          <a:xfrm>
            <a:off x="366438" y="1399032"/>
            <a:ext cx="9563946" cy="4572000"/>
          </a:xfrm>
        </p:spPr>
        <p:txBody>
          <a:bodyPr>
            <a:noAutofit/>
          </a:bodyPr>
          <a:lstStyle/>
          <a:p>
            <a:pPr marL="0" indent="0">
              <a:buNone/>
            </a:pPr>
            <a:r>
              <a:rPr lang="en-US" sz="2400" dirty="0">
                <a:solidFill>
                  <a:schemeClr val="tx1">
                    <a:lumMod val="50000"/>
                    <a:lumOff val="50000"/>
                  </a:schemeClr>
                </a:solidFill>
              </a:rPr>
              <a:t>Moving the books meant moving them three times </a:t>
            </a:r>
          </a:p>
        </p:txBody>
      </p:sp>
      <p:pic>
        <p:nvPicPr>
          <p:cNvPr id="5" name="Picture 6" desc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4329" y="1399032"/>
            <a:ext cx="579566" cy="579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4414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7992"/>
          </a:xfrm>
        </p:spPr>
        <p:txBody>
          <a:bodyPr>
            <a:normAutofit/>
          </a:bodyPr>
          <a:lstStyle/>
          <a:p>
            <a:r>
              <a:rPr lang="en-US" dirty="0"/>
              <a:t>Move the Books!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sp>
        <p:nvSpPr>
          <p:cNvPr id="8" name="Content Placeholder 2"/>
          <p:cNvSpPr>
            <a:spLocks noGrp="1"/>
          </p:cNvSpPr>
          <p:nvPr>
            <p:ph idx="1"/>
          </p:nvPr>
        </p:nvSpPr>
        <p:spPr>
          <a:xfrm>
            <a:off x="366438" y="1399032"/>
            <a:ext cx="9563946" cy="4572000"/>
          </a:xfrm>
        </p:spPr>
        <p:txBody>
          <a:bodyPr>
            <a:noAutofit/>
          </a:bodyPr>
          <a:lstStyle/>
          <a:p>
            <a:pPr marL="0" indent="0">
              <a:buNone/>
            </a:pPr>
            <a:r>
              <a:rPr lang="en-US" sz="2400" dirty="0">
                <a:solidFill>
                  <a:schemeClr val="tx1">
                    <a:lumMod val="50000"/>
                    <a:lumOff val="50000"/>
                  </a:schemeClr>
                </a:solidFill>
              </a:rPr>
              <a:t>Moving the books meant moving them three times </a:t>
            </a:r>
          </a:p>
          <a:p>
            <a:pPr marL="0" indent="0">
              <a:buNone/>
            </a:pPr>
            <a:r>
              <a:rPr lang="en-US" sz="2400" dirty="0">
                <a:solidFill>
                  <a:schemeClr val="tx1">
                    <a:lumMod val="50000"/>
                    <a:lumOff val="50000"/>
                  </a:schemeClr>
                </a:solidFill>
              </a:rPr>
              <a:t>      (approximately 10,000 of them)</a:t>
            </a:r>
          </a:p>
        </p:txBody>
      </p:sp>
      <p:pic>
        <p:nvPicPr>
          <p:cNvPr id="5" name="Picture 6" desc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4329" y="1399032"/>
            <a:ext cx="579566" cy="579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530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7992"/>
          </a:xfrm>
        </p:spPr>
        <p:txBody>
          <a:bodyPr/>
          <a:lstStyle/>
          <a:p>
            <a:r>
              <a:rPr lang="en-US" dirty="0"/>
              <a:t>What We Will Cover Today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sp>
        <p:nvSpPr>
          <p:cNvPr id="8" name="Content Placeholder 2"/>
          <p:cNvSpPr>
            <a:spLocks noGrp="1"/>
          </p:cNvSpPr>
          <p:nvPr>
            <p:ph idx="1"/>
          </p:nvPr>
        </p:nvSpPr>
        <p:spPr>
          <a:xfrm>
            <a:off x="366438" y="1399033"/>
            <a:ext cx="9563946" cy="2615183"/>
          </a:xfrm>
        </p:spPr>
        <p:txBody>
          <a:bodyPr>
            <a:noAutofit/>
          </a:bodyPr>
          <a:lstStyle/>
          <a:p>
            <a:pPr marL="457200" indent="-457200">
              <a:buFont typeface="+mj-lt"/>
              <a:buAutoNum type="arabicPeriod"/>
            </a:pPr>
            <a:r>
              <a:rPr lang="en-US" sz="2400" dirty="0">
                <a:solidFill>
                  <a:schemeClr val="tx1">
                    <a:lumMod val="50000"/>
                    <a:lumOff val="50000"/>
                  </a:schemeClr>
                </a:solidFill>
              </a:rPr>
              <a:t>What is </a:t>
            </a:r>
            <a:r>
              <a:rPr lang="en-US" sz="2400" dirty="0" err="1">
                <a:solidFill>
                  <a:schemeClr val="tx1">
                    <a:lumMod val="50000"/>
                    <a:lumOff val="50000"/>
                  </a:schemeClr>
                </a:solidFill>
              </a:rPr>
              <a:t>genrefication</a:t>
            </a:r>
            <a:r>
              <a:rPr lang="en-US" sz="2400" dirty="0">
                <a:solidFill>
                  <a:schemeClr val="tx1">
                    <a:lumMod val="50000"/>
                    <a:lumOff val="50000"/>
                  </a:schemeClr>
                </a:solidFill>
              </a:rPr>
              <a:t>?</a:t>
            </a:r>
          </a:p>
          <a:p>
            <a:endParaRPr lang="en-US" sz="2400" dirty="0">
              <a:solidFill>
                <a:schemeClr val="tx1">
                  <a:lumMod val="50000"/>
                  <a:lumOff val="50000"/>
                </a:schemeClr>
              </a:solidFill>
            </a:endParaRPr>
          </a:p>
        </p:txBody>
      </p:sp>
    </p:spTree>
    <p:extLst>
      <p:ext uri="{BB962C8B-B14F-4D97-AF65-F5344CB8AC3E}">
        <p14:creationId xmlns:p14="http://schemas.microsoft.com/office/powerpoint/2010/main" val="15579791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7992"/>
          </a:xfrm>
        </p:spPr>
        <p:txBody>
          <a:bodyPr>
            <a:normAutofit/>
          </a:bodyPr>
          <a:lstStyle/>
          <a:p>
            <a:r>
              <a:rPr lang="en-US" dirty="0"/>
              <a:t>Move the Books!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sp>
        <p:nvSpPr>
          <p:cNvPr id="8" name="Content Placeholder 2"/>
          <p:cNvSpPr>
            <a:spLocks noGrp="1"/>
          </p:cNvSpPr>
          <p:nvPr>
            <p:ph idx="1"/>
          </p:nvPr>
        </p:nvSpPr>
        <p:spPr>
          <a:xfrm>
            <a:off x="366438" y="1399032"/>
            <a:ext cx="9563946" cy="4572000"/>
          </a:xfrm>
        </p:spPr>
        <p:txBody>
          <a:bodyPr>
            <a:noAutofit/>
          </a:bodyPr>
          <a:lstStyle/>
          <a:p>
            <a:pPr marL="0" indent="0">
              <a:buNone/>
            </a:pPr>
            <a:r>
              <a:rPr lang="en-US" sz="2400" dirty="0">
                <a:solidFill>
                  <a:schemeClr val="tx1">
                    <a:lumMod val="50000"/>
                    <a:lumOff val="50000"/>
                  </a:schemeClr>
                </a:solidFill>
              </a:rPr>
              <a:t>Moving the books meant moving them three times </a:t>
            </a:r>
          </a:p>
          <a:p>
            <a:pPr marL="0" indent="0">
              <a:buNone/>
            </a:pPr>
            <a:r>
              <a:rPr lang="en-US" sz="2400" dirty="0">
                <a:solidFill>
                  <a:schemeClr val="tx1">
                    <a:lumMod val="50000"/>
                    <a:lumOff val="50000"/>
                  </a:schemeClr>
                </a:solidFill>
              </a:rPr>
              <a:t>      (approximately 10,000 of them)</a:t>
            </a:r>
          </a:p>
          <a:p>
            <a:pPr marL="0" indent="0">
              <a:buNone/>
            </a:pPr>
            <a:endParaRPr lang="en-US" sz="2400" dirty="0">
              <a:solidFill>
                <a:schemeClr val="tx1">
                  <a:lumMod val="50000"/>
                  <a:lumOff val="50000"/>
                </a:schemeClr>
              </a:solidFill>
            </a:endParaRPr>
          </a:p>
          <a:p>
            <a:pPr marL="0" indent="0">
              <a:buNone/>
            </a:pPr>
            <a:r>
              <a:rPr lang="en-US" sz="2400" dirty="0">
                <a:solidFill>
                  <a:schemeClr val="tx1">
                    <a:lumMod val="50000"/>
                    <a:lumOff val="50000"/>
                  </a:schemeClr>
                </a:solidFill>
              </a:rPr>
              <a:t>Once onto tables/carts by genre (to be sorted by author)</a:t>
            </a:r>
          </a:p>
        </p:txBody>
      </p:sp>
      <p:pic>
        <p:nvPicPr>
          <p:cNvPr id="1030" name="Picture 6" desc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4329" y="1399032"/>
            <a:ext cx="579566" cy="579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5075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7992"/>
          </a:xfrm>
        </p:spPr>
        <p:txBody>
          <a:bodyPr>
            <a:normAutofit/>
          </a:bodyPr>
          <a:lstStyle/>
          <a:p>
            <a:r>
              <a:rPr lang="en-US" dirty="0"/>
              <a:t>Move the Books!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sp>
        <p:nvSpPr>
          <p:cNvPr id="8" name="Content Placeholder 2"/>
          <p:cNvSpPr>
            <a:spLocks noGrp="1"/>
          </p:cNvSpPr>
          <p:nvPr>
            <p:ph idx="1"/>
          </p:nvPr>
        </p:nvSpPr>
        <p:spPr>
          <a:xfrm>
            <a:off x="366438" y="1399032"/>
            <a:ext cx="9563946" cy="4572000"/>
          </a:xfrm>
        </p:spPr>
        <p:txBody>
          <a:bodyPr>
            <a:noAutofit/>
          </a:bodyPr>
          <a:lstStyle/>
          <a:p>
            <a:pPr marL="0" indent="0">
              <a:buNone/>
            </a:pPr>
            <a:r>
              <a:rPr lang="en-US" sz="2400" dirty="0">
                <a:solidFill>
                  <a:schemeClr val="tx1">
                    <a:lumMod val="50000"/>
                    <a:lumOff val="50000"/>
                  </a:schemeClr>
                </a:solidFill>
              </a:rPr>
              <a:t>Moving the books meant moving them three times </a:t>
            </a:r>
          </a:p>
          <a:p>
            <a:pPr marL="0" indent="0">
              <a:buNone/>
            </a:pPr>
            <a:r>
              <a:rPr lang="en-US" sz="2400" dirty="0">
                <a:solidFill>
                  <a:schemeClr val="tx1">
                    <a:lumMod val="50000"/>
                    <a:lumOff val="50000"/>
                  </a:schemeClr>
                </a:solidFill>
              </a:rPr>
              <a:t>      (approximately 10,000 of them)</a:t>
            </a:r>
          </a:p>
          <a:p>
            <a:pPr marL="0" indent="0">
              <a:buNone/>
            </a:pPr>
            <a:endParaRPr lang="en-US" sz="2400" dirty="0">
              <a:solidFill>
                <a:schemeClr val="tx1">
                  <a:lumMod val="50000"/>
                  <a:lumOff val="50000"/>
                </a:schemeClr>
              </a:solidFill>
            </a:endParaRPr>
          </a:p>
          <a:p>
            <a:pPr marL="0" indent="0">
              <a:buNone/>
            </a:pPr>
            <a:r>
              <a:rPr lang="en-US" sz="2400" dirty="0">
                <a:solidFill>
                  <a:schemeClr val="tx1">
                    <a:lumMod val="50000"/>
                    <a:lumOff val="50000"/>
                  </a:schemeClr>
                </a:solidFill>
              </a:rPr>
              <a:t>Once onto tables/carts by genre (to be sorted by author)</a:t>
            </a:r>
          </a:p>
          <a:p>
            <a:pPr marL="0" indent="0">
              <a:buNone/>
            </a:pPr>
            <a:r>
              <a:rPr lang="en-US" sz="2400" dirty="0">
                <a:solidFill>
                  <a:schemeClr val="tx1">
                    <a:lumMod val="50000"/>
                    <a:lumOff val="50000"/>
                  </a:schemeClr>
                </a:solidFill>
              </a:rPr>
              <a:t>Once to the ‘record changers’ for shelf location changes</a:t>
            </a:r>
          </a:p>
        </p:txBody>
      </p:sp>
      <p:pic>
        <p:nvPicPr>
          <p:cNvPr id="1030" name="Picture 6" desc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4329" y="1399032"/>
            <a:ext cx="579566" cy="579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3935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7992"/>
          </a:xfrm>
        </p:spPr>
        <p:txBody>
          <a:bodyPr>
            <a:normAutofit/>
          </a:bodyPr>
          <a:lstStyle/>
          <a:p>
            <a:r>
              <a:rPr lang="en-US" dirty="0"/>
              <a:t>Move the Books!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sp>
        <p:nvSpPr>
          <p:cNvPr id="8" name="Content Placeholder 2"/>
          <p:cNvSpPr>
            <a:spLocks noGrp="1"/>
          </p:cNvSpPr>
          <p:nvPr>
            <p:ph idx="1"/>
          </p:nvPr>
        </p:nvSpPr>
        <p:spPr>
          <a:xfrm>
            <a:off x="366438" y="1399032"/>
            <a:ext cx="9563946" cy="4572000"/>
          </a:xfrm>
        </p:spPr>
        <p:txBody>
          <a:bodyPr>
            <a:noAutofit/>
          </a:bodyPr>
          <a:lstStyle/>
          <a:p>
            <a:pPr marL="0" indent="0">
              <a:buNone/>
            </a:pPr>
            <a:r>
              <a:rPr lang="en-US" sz="2400" dirty="0">
                <a:solidFill>
                  <a:schemeClr val="tx1">
                    <a:lumMod val="50000"/>
                    <a:lumOff val="50000"/>
                  </a:schemeClr>
                </a:solidFill>
              </a:rPr>
              <a:t>Moving the books meant moving them three times </a:t>
            </a:r>
          </a:p>
          <a:p>
            <a:pPr marL="0" indent="0">
              <a:buNone/>
            </a:pPr>
            <a:r>
              <a:rPr lang="en-US" sz="2400" dirty="0">
                <a:solidFill>
                  <a:schemeClr val="tx1">
                    <a:lumMod val="50000"/>
                    <a:lumOff val="50000"/>
                  </a:schemeClr>
                </a:solidFill>
              </a:rPr>
              <a:t>      (approximately 10,000 of them)</a:t>
            </a:r>
          </a:p>
          <a:p>
            <a:pPr marL="0" indent="0">
              <a:buNone/>
            </a:pPr>
            <a:endParaRPr lang="en-US" sz="2400" dirty="0">
              <a:solidFill>
                <a:schemeClr val="tx1">
                  <a:lumMod val="50000"/>
                  <a:lumOff val="50000"/>
                </a:schemeClr>
              </a:solidFill>
            </a:endParaRPr>
          </a:p>
          <a:p>
            <a:pPr marL="0" indent="0">
              <a:buNone/>
            </a:pPr>
            <a:r>
              <a:rPr lang="en-US" sz="2400" dirty="0">
                <a:solidFill>
                  <a:schemeClr val="tx1">
                    <a:lumMod val="50000"/>
                    <a:lumOff val="50000"/>
                  </a:schemeClr>
                </a:solidFill>
              </a:rPr>
              <a:t>Once onto tables/carts by genre (to be sorted by author)</a:t>
            </a:r>
          </a:p>
          <a:p>
            <a:pPr marL="0" indent="0">
              <a:buNone/>
            </a:pPr>
            <a:r>
              <a:rPr lang="en-US" sz="2400" dirty="0">
                <a:solidFill>
                  <a:schemeClr val="tx1">
                    <a:lumMod val="50000"/>
                    <a:lumOff val="50000"/>
                  </a:schemeClr>
                </a:solidFill>
              </a:rPr>
              <a:t>Once to the ‘record changers’ for shelf location changes</a:t>
            </a:r>
          </a:p>
          <a:p>
            <a:pPr marL="0" indent="0">
              <a:buNone/>
            </a:pPr>
            <a:r>
              <a:rPr lang="en-US" sz="2400" dirty="0">
                <a:solidFill>
                  <a:schemeClr val="tx1">
                    <a:lumMod val="50000"/>
                    <a:lumOff val="50000"/>
                  </a:schemeClr>
                </a:solidFill>
              </a:rPr>
              <a:t>Once to their new location on the shelves</a:t>
            </a:r>
          </a:p>
        </p:txBody>
      </p:sp>
      <p:pic>
        <p:nvPicPr>
          <p:cNvPr id="1030" name="Picture 6" desc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4329" y="1399032"/>
            <a:ext cx="579566" cy="579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6636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7992"/>
          </a:xfrm>
        </p:spPr>
        <p:txBody>
          <a:bodyPr>
            <a:normAutofit/>
          </a:bodyPr>
          <a:lstStyle/>
          <a:p>
            <a:r>
              <a:rPr lang="en-US" dirty="0"/>
              <a:t>Move the Books!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sp>
        <p:nvSpPr>
          <p:cNvPr id="8" name="Content Placeholder 2"/>
          <p:cNvSpPr>
            <a:spLocks noGrp="1"/>
          </p:cNvSpPr>
          <p:nvPr>
            <p:ph idx="1"/>
          </p:nvPr>
        </p:nvSpPr>
        <p:spPr>
          <a:xfrm>
            <a:off x="366438" y="1399032"/>
            <a:ext cx="9563946" cy="4572000"/>
          </a:xfrm>
        </p:spPr>
        <p:txBody>
          <a:bodyPr>
            <a:noAutofit/>
          </a:bodyPr>
          <a:lstStyle/>
          <a:p>
            <a:pPr marL="0" indent="0">
              <a:buNone/>
            </a:pPr>
            <a:r>
              <a:rPr lang="en-US" sz="2400" dirty="0">
                <a:solidFill>
                  <a:schemeClr val="tx1">
                    <a:lumMod val="50000"/>
                    <a:lumOff val="50000"/>
                  </a:schemeClr>
                </a:solidFill>
              </a:rPr>
              <a:t>Moving the books meant moving them three times </a:t>
            </a:r>
          </a:p>
          <a:p>
            <a:pPr marL="0" indent="0">
              <a:buNone/>
            </a:pPr>
            <a:r>
              <a:rPr lang="en-US" sz="2400" dirty="0">
                <a:solidFill>
                  <a:schemeClr val="tx1">
                    <a:lumMod val="50000"/>
                    <a:lumOff val="50000"/>
                  </a:schemeClr>
                </a:solidFill>
              </a:rPr>
              <a:t>      (approximately 10,000 of them)</a:t>
            </a:r>
          </a:p>
          <a:p>
            <a:pPr marL="0" indent="0">
              <a:buNone/>
            </a:pPr>
            <a:endParaRPr lang="en-US" sz="2400" dirty="0">
              <a:solidFill>
                <a:schemeClr val="tx1">
                  <a:lumMod val="50000"/>
                  <a:lumOff val="50000"/>
                </a:schemeClr>
              </a:solidFill>
            </a:endParaRPr>
          </a:p>
          <a:p>
            <a:pPr marL="0" indent="0">
              <a:buNone/>
            </a:pPr>
            <a:r>
              <a:rPr lang="en-US" sz="2400" dirty="0">
                <a:solidFill>
                  <a:schemeClr val="tx1">
                    <a:lumMod val="50000"/>
                    <a:lumOff val="50000"/>
                  </a:schemeClr>
                </a:solidFill>
              </a:rPr>
              <a:t>Once onto tables/carts by genre (to be sorted by author)</a:t>
            </a:r>
          </a:p>
          <a:p>
            <a:pPr marL="0" indent="0">
              <a:buNone/>
            </a:pPr>
            <a:r>
              <a:rPr lang="en-US" sz="2400" dirty="0">
                <a:solidFill>
                  <a:schemeClr val="tx1">
                    <a:lumMod val="50000"/>
                    <a:lumOff val="50000"/>
                  </a:schemeClr>
                </a:solidFill>
              </a:rPr>
              <a:t>Once to the ‘record changers’ for shelf location changes</a:t>
            </a:r>
          </a:p>
          <a:p>
            <a:pPr marL="0" indent="0">
              <a:buNone/>
            </a:pPr>
            <a:r>
              <a:rPr lang="en-US" sz="2400" dirty="0">
                <a:solidFill>
                  <a:schemeClr val="tx1">
                    <a:lumMod val="50000"/>
                    <a:lumOff val="50000"/>
                  </a:schemeClr>
                </a:solidFill>
              </a:rPr>
              <a:t>Once to their new location on the shelves</a:t>
            </a:r>
          </a:p>
          <a:p>
            <a:pPr marL="0" indent="0">
              <a:buNone/>
            </a:pPr>
            <a:endParaRPr lang="en-US" sz="2400" dirty="0">
              <a:solidFill>
                <a:schemeClr val="tx1">
                  <a:lumMod val="50000"/>
                  <a:lumOff val="50000"/>
                </a:schemeClr>
              </a:solidFill>
            </a:endParaRPr>
          </a:p>
          <a:p>
            <a:pPr marL="0" indent="0">
              <a:buNone/>
            </a:pPr>
            <a:r>
              <a:rPr lang="en-US" sz="2400" dirty="0">
                <a:solidFill>
                  <a:schemeClr val="tx1">
                    <a:lumMod val="50000"/>
                    <a:lumOff val="50000"/>
                  </a:schemeClr>
                </a:solidFill>
              </a:rPr>
              <a:t>It was a long and rewarding day for all of us.</a:t>
            </a:r>
          </a:p>
          <a:p>
            <a:pPr marL="0" indent="0">
              <a:buNone/>
            </a:pPr>
            <a:r>
              <a:rPr lang="en-US" sz="2400" dirty="0">
                <a:solidFill>
                  <a:schemeClr val="tx1">
                    <a:lumMod val="50000"/>
                    <a:lumOff val="50000"/>
                  </a:schemeClr>
                </a:solidFill>
              </a:rPr>
              <a:t>Moving the Books (video &amp; pictures)</a:t>
            </a:r>
          </a:p>
          <a:p>
            <a:pPr marL="0" indent="0">
              <a:buNone/>
            </a:pPr>
            <a:endParaRPr lang="en-US" sz="2400" dirty="0">
              <a:solidFill>
                <a:schemeClr val="tx1">
                  <a:lumMod val="50000"/>
                  <a:lumOff val="50000"/>
                </a:schemeClr>
              </a:solidFill>
            </a:endParaRPr>
          </a:p>
        </p:txBody>
      </p:sp>
      <p:pic>
        <p:nvPicPr>
          <p:cNvPr id="1030" name="Picture 6" desc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4329" y="1399032"/>
            <a:ext cx="579566" cy="579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0078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7992"/>
          </a:xfrm>
        </p:spPr>
        <p:txBody>
          <a:bodyPr>
            <a:normAutofit/>
          </a:bodyPr>
          <a:lstStyle/>
          <a:p>
            <a:r>
              <a:rPr lang="en-US" dirty="0"/>
              <a:t>Project Timeline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sp>
        <p:nvSpPr>
          <p:cNvPr id="8" name="Content Placeholder 2"/>
          <p:cNvSpPr>
            <a:spLocks noGrp="1"/>
          </p:cNvSpPr>
          <p:nvPr>
            <p:ph idx="1"/>
          </p:nvPr>
        </p:nvSpPr>
        <p:spPr>
          <a:xfrm>
            <a:off x="366438" y="1399032"/>
            <a:ext cx="9563946" cy="4572000"/>
          </a:xfrm>
        </p:spPr>
        <p:txBody>
          <a:bodyPr>
            <a:noAutofit/>
          </a:bodyPr>
          <a:lstStyle/>
          <a:p>
            <a:pPr>
              <a:buFont typeface="Arial" panose="020B0604020202020204" pitchFamily="34" charset="0"/>
              <a:buChar char="•"/>
            </a:pPr>
            <a:r>
              <a:rPr lang="en-US" sz="2400" dirty="0">
                <a:solidFill>
                  <a:schemeClr val="tx1">
                    <a:lumMod val="50000"/>
                    <a:lumOff val="50000"/>
                  </a:schemeClr>
                </a:solidFill>
              </a:rPr>
              <a:t>2022 – Surveyed patrons</a:t>
            </a:r>
          </a:p>
          <a:p>
            <a:pPr>
              <a:buFont typeface="Arial" panose="020B0604020202020204" pitchFamily="34" charset="0"/>
              <a:buChar char="•"/>
            </a:pPr>
            <a:r>
              <a:rPr lang="en-US" sz="2400" dirty="0">
                <a:solidFill>
                  <a:schemeClr val="tx1">
                    <a:lumMod val="50000"/>
                    <a:lumOff val="50000"/>
                  </a:schemeClr>
                </a:solidFill>
              </a:rPr>
              <a:t>Early Summer 2023 – Developed ‘The Plan’</a:t>
            </a:r>
          </a:p>
          <a:p>
            <a:pPr>
              <a:buFont typeface="Arial" panose="020B0604020202020204" pitchFamily="34" charset="0"/>
              <a:buChar char="•"/>
            </a:pPr>
            <a:r>
              <a:rPr lang="en-US" sz="2400" dirty="0">
                <a:solidFill>
                  <a:schemeClr val="tx1">
                    <a:lumMod val="50000"/>
                    <a:lumOff val="50000"/>
                  </a:schemeClr>
                </a:solidFill>
              </a:rPr>
              <a:t>Late Summer 2023 – Began </a:t>
            </a:r>
            <a:r>
              <a:rPr lang="en-US" sz="2400" dirty="0" err="1">
                <a:solidFill>
                  <a:schemeClr val="tx1">
                    <a:lumMod val="50000"/>
                    <a:lumOff val="50000"/>
                  </a:schemeClr>
                </a:solidFill>
              </a:rPr>
              <a:t>genrefying</a:t>
            </a:r>
            <a:endParaRPr lang="en-US" sz="2400" dirty="0">
              <a:solidFill>
                <a:schemeClr val="tx1">
                  <a:lumMod val="50000"/>
                  <a:lumOff val="50000"/>
                </a:schemeClr>
              </a:solidFill>
            </a:endParaRPr>
          </a:p>
          <a:p>
            <a:pPr>
              <a:buFont typeface="Arial" panose="020B0604020202020204" pitchFamily="34" charset="0"/>
              <a:buChar char="•"/>
            </a:pPr>
            <a:r>
              <a:rPr lang="en-US" sz="2400" dirty="0">
                <a:solidFill>
                  <a:schemeClr val="tx1">
                    <a:lumMod val="50000"/>
                    <a:lumOff val="50000"/>
                  </a:schemeClr>
                </a:solidFill>
              </a:rPr>
              <a:t>Late Summer 2024 – Finished </a:t>
            </a:r>
            <a:r>
              <a:rPr lang="en-US" sz="2400" dirty="0" err="1">
                <a:solidFill>
                  <a:schemeClr val="tx1">
                    <a:lumMod val="50000"/>
                    <a:lumOff val="50000"/>
                  </a:schemeClr>
                </a:solidFill>
              </a:rPr>
              <a:t>genrefying</a:t>
            </a:r>
            <a:endParaRPr lang="en-US" sz="2400" dirty="0">
              <a:solidFill>
                <a:schemeClr val="tx1">
                  <a:lumMod val="50000"/>
                  <a:lumOff val="50000"/>
                </a:schemeClr>
              </a:solidFill>
            </a:endParaRPr>
          </a:p>
        </p:txBody>
      </p:sp>
    </p:spTree>
    <p:extLst>
      <p:ext uri="{BB962C8B-B14F-4D97-AF65-F5344CB8AC3E}">
        <p14:creationId xmlns:p14="http://schemas.microsoft.com/office/powerpoint/2010/main" val="41613815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7992"/>
          </a:xfrm>
        </p:spPr>
        <p:txBody>
          <a:bodyPr>
            <a:normAutofit/>
          </a:bodyPr>
          <a:lstStyle/>
          <a:p>
            <a:r>
              <a:rPr lang="en-US" dirty="0"/>
              <a:t>Cataloging a </a:t>
            </a:r>
            <a:r>
              <a:rPr lang="en-US" dirty="0" err="1"/>
              <a:t>Genrefied</a:t>
            </a:r>
            <a:r>
              <a:rPr lang="en-US" dirty="0"/>
              <a:t> Collection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sp>
        <p:nvSpPr>
          <p:cNvPr id="8" name="Content Placeholder 2"/>
          <p:cNvSpPr>
            <a:spLocks noGrp="1"/>
          </p:cNvSpPr>
          <p:nvPr>
            <p:ph idx="1"/>
          </p:nvPr>
        </p:nvSpPr>
        <p:spPr>
          <a:xfrm>
            <a:off x="366438" y="1399032"/>
            <a:ext cx="9563946" cy="4572000"/>
          </a:xfrm>
        </p:spPr>
        <p:txBody>
          <a:bodyPr>
            <a:noAutofit/>
          </a:bodyPr>
          <a:lstStyle/>
          <a:p>
            <a:pPr marL="457200" indent="-457200">
              <a:buFont typeface="+mj-lt"/>
              <a:buAutoNum type="arabicPeriod"/>
            </a:pPr>
            <a:r>
              <a:rPr lang="en-US" sz="2400" dirty="0">
                <a:solidFill>
                  <a:schemeClr val="tx1">
                    <a:lumMod val="50000"/>
                    <a:lumOff val="50000"/>
                  </a:schemeClr>
                </a:solidFill>
              </a:rPr>
              <a:t>Determine the genre of the book</a:t>
            </a:r>
          </a:p>
          <a:p>
            <a:pPr marL="857250" lvl="1" indent="-457200">
              <a:buFont typeface="Arial" panose="020B0604020202020204" pitchFamily="34" charset="0"/>
              <a:buChar char="•"/>
            </a:pPr>
            <a:r>
              <a:rPr lang="en-US" sz="2200" dirty="0">
                <a:solidFill>
                  <a:schemeClr val="tx1">
                    <a:lumMod val="50000"/>
                    <a:lumOff val="50000"/>
                  </a:schemeClr>
                </a:solidFill>
              </a:rPr>
              <a:t>We follow the same procedure used when the entire collection was being </a:t>
            </a:r>
            <a:r>
              <a:rPr lang="en-US" sz="2200" dirty="0" err="1">
                <a:solidFill>
                  <a:schemeClr val="tx1">
                    <a:lumMod val="50000"/>
                    <a:lumOff val="50000"/>
                  </a:schemeClr>
                </a:solidFill>
              </a:rPr>
              <a:t>genrefied</a:t>
            </a:r>
            <a:endParaRPr lang="en-US" sz="2200" dirty="0">
              <a:solidFill>
                <a:schemeClr val="tx1">
                  <a:lumMod val="50000"/>
                  <a:lumOff val="50000"/>
                </a:schemeClr>
              </a:solidFill>
            </a:endParaRPr>
          </a:p>
        </p:txBody>
      </p:sp>
    </p:spTree>
    <p:extLst>
      <p:ext uri="{BB962C8B-B14F-4D97-AF65-F5344CB8AC3E}">
        <p14:creationId xmlns:p14="http://schemas.microsoft.com/office/powerpoint/2010/main" val="23684911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7992"/>
          </a:xfrm>
        </p:spPr>
        <p:txBody>
          <a:bodyPr>
            <a:normAutofit/>
          </a:bodyPr>
          <a:lstStyle/>
          <a:p>
            <a:r>
              <a:rPr lang="en-US" dirty="0"/>
              <a:t>Cataloging a </a:t>
            </a:r>
            <a:r>
              <a:rPr lang="en-US" dirty="0" err="1"/>
              <a:t>Genrefied</a:t>
            </a:r>
            <a:r>
              <a:rPr lang="en-US" dirty="0"/>
              <a:t> Collection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sp>
        <p:nvSpPr>
          <p:cNvPr id="8" name="Content Placeholder 2"/>
          <p:cNvSpPr>
            <a:spLocks noGrp="1"/>
          </p:cNvSpPr>
          <p:nvPr>
            <p:ph idx="1"/>
          </p:nvPr>
        </p:nvSpPr>
        <p:spPr>
          <a:xfrm>
            <a:off x="366437" y="1399032"/>
            <a:ext cx="9903835" cy="4572000"/>
          </a:xfrm>
        </p:spPr>
        <p:txBody>
          <a:bodyPr>
            <a:noAutofit/>
          </a:bodyPr>
          <a:lstStyle/>
          <a:p>
            <a:pPr marL="457200" indent="-457200">
              <a:buFont typeface="+mj-lt"/>
              <a:buAutoNum type="arabicPeriod"/>
            </a:pPr>
            <a:r>
              <a:rPr lang="en-US" sz="2400" dirty="0">
                <a:solidFill>
                  <a:schemeClr val="tx1">
                    <a:lumMod val="50000"/>
                    <a:lumOff val="50000"/>
                  </a:schemeClr>
                </a:solidFill>
              </a:rPr>
              <a:t>Determine the genre of the book</a:t>
            </a:r>
          </a:p>
          <a:p>
            <a:pPr marL="857250" lvl="1" indent="-457200">
              <a:buFont typeface="Arial" panose="020B0604020202020204" pitchFamily="34" charset="0"/>
              <a:buChar char="•"/>
            </a:pPr>
            <a:r>
              <a:rPr lang="en-US" sz="2200" dirty="0">
                <a:solidFill>
                  <a:schemeClr val="tx1">
                    <a:lumMod val="50000"/>
                    <a:lumOff val="50000"/>
                  </a:schemeClr>
                </a:solidFill>
              </a:rPr>
              <a:t>We follow the same procedure used when the entire collection was being </a:t>
            </a:r>
            <a:r>
              <a:rPr lang="en-US" sz="2200" dirty="0" err="1">
                <a:solidFill>
                  <a:schemeClr val="tx1">
                    <a:lumMod val="50000"/>
                    <a:lumOff val="50000"/>
                  </a:schemeClr>
                </a:solidFill>
              </a:rPr>
              <a:t>genrefied</a:t>
            </a:r>
            <a:endParaRPr lang="en-US" sz="2200" dirty="0">
              <a:solidFill>
                <a:schemeClr val="tx1">
                  <a:lumMod val="50000"/>
                  <a:lumOff val="50000"/>
                </a:schemeClr>
              </a:solidFill>
            </a:endParaRPr>
          </a:p>
          <a:p>
            <a:pPr marL="457200" indent="-457200">
              <a:buFont typeface="+mj-lt"/>
              <a:buAutoNum type="arabicPeriod"/>
            </a:pPr>
            <a:r>
              <a:rPr lang="en-US" sz="2400" dirty="0">
                <a:solidFill>
                  <a:schemeClr val="tx1">
                    <a:lumMod val="50000"/>
                    <a:lumOff val="50000"/>
                  </a:schemeClr>
                </a:solidFill>
              </a:rPr>
              <a:t>Check if the author writes in more than one genre by</a:t>
            </a:r>
            <a:br>
              <a:rPr lang="en-US" sz="2400" dirty="0">
                <a:solidFill>
                  <a:schemeClr val="tx1">
                    <a:lumMod val="50000"/>
                    <a:lumOff val="50000"/>
                  </a:schemeClr>
                </a:solidFill>
              </a:rPr>
            </a:br>
            <a:r>
              <a:rPr lang="en-US" sz="2400" dirty="0">
                <a:solidFill>
                  <a:schemeClr val="tx1">
                    <a:lumMod val="50000"/>
                    <a:lumOff val="50000"/>
                  </a:schemeClr>
                </a:solidFill>
              </a:rPr>
              <a:t>searching in Polaris</a:t>
            </a:r>
          </a:p>
          <a:p>
            <a:pPr marL="857250" lvl="1" indent="-457200">
              <a:buFont typeface="Arial" panose="020B0604020202020204" pitchFamily="34" charset="0"/>
              <a:buChar char="•"/>
            </a:pPr>
            <a:r>
              <a:rPr lang="en-US" sz="2200" dirty="0">
                <a:solidFill>
                  <a:schemeClr val="tx1">
                    <a:lumMod val="50000"/>
                    <a:lumOff val="50000"/>
                  </a:schemeClr>
                </a:solidFill>
              </a:rPr>
              <a:t>Item record search by author (for Mahomet Library only)</a:t>
            </a:r>
          </a:p>
          <a:p>
            <a:pPr marL="857250" lvl="1" indent="-457200">
              <a:buFont typeface="Arial" panose="020B0604020202020204" pitchFamily="34" charset="0"/>
              <a:buChar char="•"/>
            </a:pPr>
            <a:r>
              <a:rPr lang="en-US" sz="2200" dirty="0">
                <a:solidFill>
                  <a:schemeClr val="tx1">
                    <a:lumMod val="50000"/>
                    <a:lumOff val="50000"/>
                  </a:schemeClr>
                </a:solidFill>
              </a:rPr>
              <a:t>Sort by shelf location</a:t>
            </a:r>
          </a:p>
        </p:txBody>
      </p:sp>
    </p:spTree>
    <p:extLst>
      <p:ext uri="{BB962C8B-B14F-4D97-AF65-F5344CB8AC3E}">
        <p14:creationId xmlns:p14="http://schemas.microsoft.com/office/powerpoint/2010/main" val="27377206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7992"/>
          </a:xfrm>
        </p:spPr>
        <p:txBody>
          <a:bodyPr>
            <a:normAutofit/>
          </a:bodyPr>
          <a:lstStyle/>
          <a:p>
            <a:r>
              <a:rPr lang="en-US" dirty="0"/>
              <a:t>Cataloging a </a:t>
            </a:r>
            <a:r>
              <a:rPr lang="en-US" dirty="0" err="1"/>
              <a:t>Genrefied</a:t>
            </a:r>
            <a:r>
              <a:rPr lang="en-US" dirty="0"/>
              <a:t> Collection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sp>
        <p:nvSpPr>
          <p:cNvPr id="8" name="Content Placeholder 2"/>
          <p:cNvSpPr>
            <a:spLocks noGrp="1"/>
          </p:cNvSpPr>
          <p:nvPr>
            <p:ph idx="1"/>
          </p:nvPr>
        </p:nvSpPr>
        <p:spPr>
          <a:xfrm>
            <a:off x="366438" y="1399032"/>
            <a:ext cx="9914986" cy="4572000"/>
          </a:xfrm>
        </p:spPr>
        <p:txBody>
          <a:bodyPr>
            <a:noAutofit/>
          </a:bodyPr>
          <a:lstStyle/>
          <a:p>
            <a:pPr marL="457200" indent="-457200">
              <a:buFont typeface="+mj-lt"/>
              <a:buAutoNum type="arabicPeriod"/>
            </a:pPr>
            <a:r>
              <a:rPr lang="en-US" sz="2400" dirty="0">
                <a:solidFill>
                  <a:schemeClr val="tx1">
                    <a:lumMod val="50000"/>
                    <a:lumOff val="50000"/>
                  </a:schemeClr>
                </a:solidFill>
              </a:rPr>
              <a:t>Determine the genre of the book</a:t>
            </a:r>
          </a:p>
          <a:p>
            <a:pPr marL="857250" lvl="1" indent="-457200">
              <a:buFont typeface="Arial" panose="020B0604020202020204" pitchFamily="34" charset="0"/>
              <a:buChar char="•"/>
            </a:pPr>
            <a:r>
              <a:rPr lang="en-US" sz="2200" dirty="0">
                <a:solidFill>
                  <a:schemeClr val="tx1">
                    <a:lumMod val="50000"/>
                    <a:lumOff val="50000"/>
                  </a:schemeClr>
                </a:solidFill>
              </a:rPr>
              <a:t>We follow the same procedure used when the entire collection was being </a:t>
            </a:r>
            <a:r>
              <a:rPr lang="en-US" sz="2200" dirty="0" err="1">
                <a:solidFill>
                  <a:schemeClr val="tx1">
                    <a:lumMod val="50000"/>
                    <a:lumOff val="50000"/>
                  </a:schemeClr>
                </a:solidFill>
              </a:rPr>
              <a:t>genrefied</a:t>
            </a:r>
            <a:endParaRPr lang="en-US" sz="2200" dirty="0">
              <a:solidFill>
                <a:schemeClr val="tx1">
                  <a:lumMod val="50000"/>
                  <a:lumOff val="50000"/>
                </a:schemeClr>
              </a:solidFill>
            </a:endParaRPr>
          </a:p>
          <a:p>
            <a:pPr marL="457200" indent="-457200">
              <a:buFont typeface="+mj-lt"/>
              <a:buAutoNum type="arabicPeriod"/>
            </a:pPr>
            <a:r>
              <a:rPr lang="en-US" sz="2400" dirty="0">
                <a:solidFill>
                  <a:schemeClr val="tx1">
                    <a:lumMod val="50000"/>
                    <a:lumOff val="50000"/>
                  </a:schemeClr>
                </a:solidFill>
              </a:rPr>
              <a:t>Check if the author writes in more than one genre by</a:t>
            </a:r>
            <a:br>
              <a:rPr lang="en-US" sz="2400" dirty="0">
                <a:solidFill>
                  <a:schemeClr val="tx1">
                    <a:lumMod val="50000"/>
                    <a:lumOff val="50000"/>
                  </a:schemeClr>
                </a:solidFill>
              </a:rPr>
            </a:br>
            <a:r>
              <a:rPr lang="en-US" sz="2400" dirty="0">
                <a:solidFill>
                  <a:schemeClr val="tx1">
                    <a:lumMod val="50000"/>
                    <a:lumOff val="50000"/>
                  </a:schemeClr>
                </a:solidFill>
              </a:rPr>
              <a:t>searching in Polaris </a:t>
            </a:r>
          </a:p>
          <a:p>
            <a:pPr marL="857250" lvl="1" indent="-457200">
              <a:buFont typeface="Arial" panose="020B0604020202020204" pitchFamily="34" charset="0"/>
              <a:buChar char="•"/>
            </a:pPr>
            <a:r>
              <a:rPr lang="en-US" sz="2200" dirty="0">
                <a:solidFill>
                  <a:schemeClr val="tx1">
                    <a:lumMod val="50000"/>
                    <a:lumOff val="50000"/>
                  </a:schemeClr>
                </a:solidFill>
              </a:rPr>
              <a:t>Item record search by author (for Mahomet Library only)</a:t>
            </a:r>
          </a:p>
          <a:p>
            <a:pPr marL="857250" lvl="1" indent="-457200">
              <a:buFont typeface="Arial" panose="020B0604020202020204" pitchFamily="34" charset="0"/>
              <a:buChar char="•"/>
            </a:pPr>
            <a:r>
              <a:rPr lang="en-US" sz="2200" dirty="0">
                <a:solidFill>
                  <a:schemeClr val="tx1">
                    <a:lumMod val="50000"/>
                    <a:lumOff val="50000"/>
                  </a:schemeClr>
                </a:solidFill>
              </a:rPr>
              <a:t>Sort by shelf location </a:t>
            </a:r>
          </a:p>
          <a:p>
            <a:pPr marL="857250" lvl="1" indent="-457200">
              <a:buFont typeface="Arial" panose="020B0604020202020204" pitchFamily="34" charset="0"/>
              <a:buChar char="•"/>
            </a:pPr>
            <a:r>
              <a:rPr lang="en-US" sz="2200" dirty="0">
                <a:solidFill>
                  <a:schemeClr val="tx1">
                    <a:lumMod val="50000"/>
                    <a:lumOff val="50000"/>
                  </a:schemeClr>
                </a:solidFill>
              </a:rPr>
              <a:t>If the author writes in more than one genre, stamp the book with the multiple genre stamp</a:t>
            </a:r>
          </a:p>
          <a:p>
            <a:pPr marL="1257300" lvl="2" indent="-457200">
              <a:buFont typeface="Arial" panose="020B0604020202020204" pitchFamily="34" charset="0"/>
              <a:buChar char="•"/>
            </a:pPr>
            <a:r>
              <a:rPr lang="en-US" sz="2000" dirty="0">
                <a:solidFill>
                  <a:schemeClr val="tx1">
                    <a:lumMod val="50000"/>
                    <a:lumOff val="50000"/>
                  </a:schemeClr>
                </a:solidFill>
              </a:rPr>
              <a:t>If the book you are cataloging is a new genre for the author, all of their books have to be stamped.</a:t>
            </a:r>
          </a:p>
        </p:txBody>
      </p:sp>
    </p:spTree>
    <p:extLst>
      <p:ext uri="{BB962C8B-B14F-4D97-AF65-F5344CB8AC3E}">
        <p14:creationId xmlns:p14="http://schemas.microsoft.com/office/powerpoint/2010/main" val="39254079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7992"/>
          </a:xfrm>
        </p:spPr>
        <p:txBody>
          <a:bodyPr>
            <a:normAutofit/>
          </a:bodyPr>
          <a:lstStyle/>
          <a:p>
            <a:r>
              <a:rPr lang="en-US" dirty="0"/>
              <a:t>Cataloging a </a:t>
            </a:r>
            <a:r>
              <a:rPr lang="en-US" dirty="0" err="1"/>
              <a:t>Genrefied</a:t>
            </a:r>
            <a:r>
              <a:rPr lang="en-US" dirty="0"/>
              <a:t> Collection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sp>
        <p:nvSpPr>
          <p:cNvPr id="8" name="Content Placeholder 2"/>
          <p:cNvSpPr>
            <a:spLocks noGrp="1"/>
          </p:cNvSpPr>
          <p:nvPr>
            <p:ph idx="1"/>
          </p:nvPr>
        </p:nvSpPr>
        <p:spPr>
          <a:xfrm>
            <a:off x="366438" y="1399032"/>
            <a:ext cx="9563946" cy="4572000"/>
          </a:xfrm>
        </p:spPr>
        <p:txBody>
          <a:bodyPr>
            <a:noAutofit/>
          </a:bodyPr>
          <a:lstStyle/>
          <a:p>
            <a:pPr marL="0" indent="0">
              <a:buNone/>
            </a:pPr>
            <a:r>
              <a:rPr lang="en-US" sz="2000" dirty="0">
                <a:solidFill>
                  <a:schemeClr val="tx1">
                    <a:lumMod val="50000"/>
                    <a:lumOff val="50000"/>
                  </a:schemeClr>
                </a:solidFill>
              </a:rPr>
              <a:t>Another picture of the stamp used when authors write in more than one genre</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0454" b="34201"/>
          <a:stretch/>
        </p:blipFill>
        <p:spPr>
          <a:xfrm>
            <a:off x="2445670" y="2219092"/>
            <a:ext cx="5059996" cy="2631689"/>
          </a:xfrm>
          <a:prstGeom prst="rect">
            <a:avLst/>
          </a:prstGeom>
        </p:spPr>
      </p:pic>
    </p:spTree>
    <p:extLst>
      <p:ext uri="{BB962C8B-B14F-4D97-AF65-F5344CB8AC3E}">
        <p14:creationId xmlns:p14="http://schemas.microsoft.com/office/powerpoint/2010/main" val="5977953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7992"/>
          </a:xfrm>
        </p:spPr>
        <p:txBody>
          <a:bodyPr>
            <a:normAutofit/>
          </a:bodyPr>
          <a:lstStyle/>
          <a:p>
            <a:r>
              <a:rPr lang="en-US" dirty="0"/>
              <a:t>Cataloging a </a:t>
            </a:r>
            <a:r>
              <a:rPr lang="en-US" dirty="0" err="1"/>
              <a:t>Genrefied</a:t>
            </a:r>
            <a:r>
              <a:rPr lang="en-US" dirty="0"/>
              <a:t> Collection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sp>
        <p:nvSpPr>
          <p:cNvPr id="8" name="Content Placeholder 2"/>
          <p:cNvSpPr>
            <a:spLocks noGrp="1"/>
          </p:cNvSpPr>
          <p:nvPr>
            <p:ph idx="1"/>
          </p:nvPr>
        </p:nvSpPr>
        <p:spPr>
          <a:xfrm>
            <a:off x="366438" y="1399032"/>
            <a:ext cx="9563946" cy="4572000"/>
          </a:xfrm>
        </p:spPr>
        <p:txBody>
          <a:bodyPr>
            <a:noAutofit/>
          </a:bodyPr>
          <a:lstStyle/>
          <a:p>
            <a:pPr marL="457200" indent="-457200">
              <a:buFont typeface="+mj-lt"/>
              <a:buAutoNum type="arabicPeriod" startAt="3"/>
            </a:pPr>
            <a:r>
              <a:rPr lang="en-US" sz="2400" dirty="0">
                <a:solidFill>
                  <a:schemeClr val="tx1">
                    <a:lumMod val="50000"/>
                    <a:lumOff val="50000"/>
                  </a:schemeClr>
                </a:solidFill>
              </a:rPr>
              <a:t>Check to see if the book is part of a series</a:t>
            </a:r>
          </a:p>
          <a:p>
            <a:pPr marL="857250" lvl="1" indent="-457200">
              <a:buFont typeface="Arial" panose="020B0604020202020204" pitchFamily="34" charset="0"/>
              <a:buChar char="•"/>
            </a:pPr>
            <a:r>
              <a:rPr lang="en-US" sz="2200" dirty="0">
                <a:solidFill>
                  <a:schemeClr val="tx1">
                    <a:lumMod val="50000"/>
                    <a:lumOff val="50000"/>
                  </a:schemeClr>
                </a:solidFill>
              </a:rPr>
              <a:t>We follow the same procedure used when the entire collection was being </a:t>
            </a:r>
            <a:r>
              <a:rPr lang="en-US" sz="2200" dirty="0" err="1">
                <a:solidFill>
                  <a:schemeClr val="tx1">
                    <a:lumMod val="50000"/>
                    <a:lumOff val="50000"/>
                  </a:schemeClr>
                </a:solidFill>
              </a:rPr>
              <a:t>genrefied</a:t>
            </a:r>
            <a:endParaRPr lang="en-US" sz="2200" dirty="0">
              <a:solidFill>
                <a:schemeClr val="tx1">
                  <a:lumMod val="50000"/>
                  <a:lumOff val="50000"/>
                </a:schemeClr>
              </a:solidFill>
            </a:endParaRPr>
          </a:p>
        </p:txBody>
      </p:sp>
    </p:spTree>
    <p:extLst>
      <p:ext uri="{BB962C8B-B14F-4D97-AF65-F5344CB8AC3E}">
        <p14:creationId xmlns:p14="http://schemas.microsoft.com/office/powerpoint/2010/main" val="2237819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7992"/>
          </a:xfrm>
        </p:spPr>
        <p:txBody>
          <a:bodyPr/>
          <a:lstStyle/>
          <a:p>
            <a:r>
              <a:rPr lang="en-US" dirty="0"/>
              <a:t>What We Will Cover Today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sp>
        <p:nvSpPr>
          <p:cNvPr id="8" name="Content Placeholder 2"/>
          <p:cNvSpPr>
            <a:spLocks noGrp="1"/>
          </p:cNvSpPr>
          <p:nvPr>
            <p:ph idx="1"/>
          </p:nvPr>
        </p:nvSpPr>
        <p:spPr>
          <a:xfrm>
            <a:off x="366438" y="1399033"/>
            <a:ext cx="9563946" cy="2615183"/>
          </a:xfrm>
        </p:spPr>
        <p:txBody>
          <a:bodyPr>
            <a:noAutofit/>
          </a:bodyPr>
          <a:lstStyle/>
          <a:p>
            <a:pPr marL="457200" indent="-457200">
              <a:buFont typeface="+mj-lt"/>
              <a:buAutoNum type="arabicPeriod"/>
            </a:pPr>
            <a:r>
              <a:rPr lang="en-US" sz="2400" dirty="0">
                <a:solidFill>
                  <a:schemeClr val="tx1">
                    <a:lumMod val="50000"/>
                    <a:lumOff val="50000"/>
                  </a:schemeClr>
                </a:solidFill>
              </a:rPr>
              <a:t>What is </a:t>
            </a:r>
            <a:r>
              <a:rPr lang="en-US" sz="2400" dirty="0" err="1">
                <a:solidFill>
                  <a:schemeClr val="tx1">
                    <a:lumMod val="50000"/>
                    <a:lumOff val="50000"/>
                  </a:schemeClr>
                </a:solidFill>
              </a:rPr>
              <a:t>genrefication</a:t>
            </a:r>
            <a:r>
              <a:rPr lang="en-US" sz="2400" dirty="0">
                <a:solidFill>
                  <a:schemeClr val="tx1">
                    <a:lumMod val="50000"/>
                    <a:lumOff val="50000"/>
                  </a:schemeClr>
                </a:solidFill>
              </a:rPr>
              <a:t>?</a:t>
            </a:r>
          </a:p>
          <a:p>
            <a:pPr marL="457200" indent="-457200">
              <a:buFont typeface="+mj-lt"/>
              <a:buAutoNum type="arabicPeriod"/>
            </a:pPr>
            <a:r>
              <a:rPr lang="en-US" sz="2400" dirty="0">
                <a:solidFill>
                  <a:schemeClr val="tx1">
                    <a:lumMod val="50000"/>
                    <a:lumOff val="50000"/>
                  </a:schemeClr>
                </a:solidFill>
              </a:rPr>
              <a:t>Why did we decide to </a:t>
            </a:r>
            <a:r>
              <a:rPr lang="en-US" sz="2400" dirty="0" err="1">
                <a:solidFill>
                  <a:schemeClr val="tx1">
                    <a:lumMod val="50000"/>
                    <a:lumOff val="50000"/>
                  </a:schemeClr>
                </a:solidFill>
              </a:rPr>
              <a:t>genrefy</a:t>
            </a:r>
            <a:r>
              <a:rPr lang="en-US" sz="2400" dirty="0">
                <a:solidFill>
                  <a:schemeClr val="tx1">
                    <a:lumMod val="50000"/>
                    <a:lumOff val="50000"/>
                  </a:schemeClr>
                </a:solidFill>
              </a:rPr>
              <a:t> our adult fiction collection?</a:t>
            </a:r>
          </a:p>
          <a:p>
            <a:endParaRPr lang="en-US" sz="2400" dirty="0">
              <a:solidFill>
                <a:schemeClr val="tx1">
                  <a:lumMod val="50000"/>
                  <a:lumOff val="50000"/>
                </a:schemeClr>
              </a:solidFill>
            </a:endParaRPr>
          </a:p>
          <a:p>
            <a:endParaRPr lang="en-US" sz="2400" dirty="0">
              <a:solidFill>
                <a:schemeClr val="tx1">
                  <a:lumMod val="50000"/>
                  <a:lumOff val="50000"/>
                </a:schemeClr>
              </a:solidFill>
            </a:endParaRPr>
          </a:p>
        </p:txBody>
      </p:sp>
    </p:spTree>
    <p:extLst>
      <p:ext uri="{BB962C8B-B14F-4D97-AF65-F5344CB8AC3E}">
        <p14:creationId xmlns:p14="http://schemas.microsoft.com/office/powerpoint/2010/main" val="10126338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7992"/>
          </a:xfrm>
        </p:spPr>
        <p:txBody>
          <a:bodyPr>
            <a:normAutofit/>
          </a:bodyPr>
          <a:lstStyle/>
          <a:p>
            <a:r>
              <a:rPr lang="en-US" dirty="0"/>
              <a:t>Cataloging a </a:t>
            </a:r>
            <a:r>
              <a:rPr lang="en-US" dirty="0" err="1"/>
              <a:t>Genrefied</a:t>
            </a:r>
            <a:r>
              <a:rPr lang="en-US" dirty="0"/>
              <a:t> Collection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sp>
        <p:nvSpPr>
          <p:cNvPr id="8" name="Content Placeholder 2"/>
          <p:cNvSpPr>
            <a:spLocks noGrp="1"/>
          </p:cNvSpPr>
          <p:nvPr>
            <p:ph idx="1"/>
          </p:nvPr>
        </p:nvSpPr>
        <p:spPr>
          <a:xfrm>
            <a:off x="366438" y="1399032"/>
            <a:ext cx="9563946" cy="4572000"/>
          </a:xfrm>
        </p:spPr>
        <p:txBody>
          <a:bodyPr>
            <a:noAutofit/>
          </a:bodyPr>
          <a:lstStyle/>
          <a:p>
            <a:pPr marL="457200" indent="-457200">
              <a:buFont typeface="+mj-lt"/>
              <a:buAutoNum type="arabicPeriod" startAt="3"/>
            </a:pPr>
            <a:r>
              <a:rPr lang="en-US" sz="2400" dirty="0">
                <a:solidFill>
                  <a:schemeClr val="tx1">
                    <a:lumMod val="50000"/>
                    <a:lumOff val="50000"/>
                  </a:schemeClr>
                </a:solidFill>
              </a:rPr>
              <a:t>Check to see if the book is part of a series</a:t>
            </a:r>
          </a:p>
          <a:p>
            <a:pPr marL="857250" lvl="1" indent="-457200">
              <a:buFont typeface="Arial" panose="020B0604020202020204" pitchFamily="34" charset="0"/>
              <a:buChar char="•"/>
            </a:pPr>
            <a:r>
              <a:rPr lang="en-US" sz="2200" dirty="0">
                <a:solidFill>
                  <a:schemeClr val="tx1">
                    <a:lumMod val="50000"/>
                    <a:lumOff val="50000"/>
                  </a:schemeClr>
                </a:solidFill>
              </a:rPr>
              <a:t>We follow the same procedure used when the entire collection was being </a:t>
            </a:r>
            <a:r>
              <a:rPr lang="en-US" sz="2200" dirty="0" err="1">
                <a:solidFill>
                  <a:schemeClr val="tx1">
                    <a:lumMod val="50000"/>
                    <a:lumOff val="50000"/>
                  </a:schemeClr>
                </a:solidFill>
              </a:rPr>
              <a:t>genrefied</a:t>
            </a:r>
            <a:endParaRPr lang="en-US" sz="2200" dirty="0">
              <a:solidFill>
                <a:schemeClr val="tx1">
                  <a:lumMod val="50000"/>
                  <a:lumOff val="50000"/>
                </a:schemeClr>
              </a:solidFill>
            </a:endParaRPr>
          </a:p>
          <a:p>
            <a:pPr marL="457200" indent="-457200">
              <a:buFont typeface="+mj-lt"/>
              <a:buAutoNum type="arabicPeriod" startAt="3"/>
            </a:pPr>
            <a:r>
              <a:rPr lang="en-US" sz="2400" dirty="0">
                <a:solidFill>
                  <a:schemeClr val="tx1">
                    <a:lumMod val="50000"/>
                    <a:lumOff val="50000"/>
                  </a:schemeClr>
                </a:solidFill>
              </a:rPr>
              <a:t>When creating spine labels, be consistent with series and author names</a:t>
            </a:r>
            <a:endParaRPr lang="en-US" sz="2000" dirty="0">
              <a:solidFill>
                <a:schemeClr val="tx1">
                  <a:lumMod val="50000"/>
                  <a:lumOff val="50000"/>
                </a:schemeClr>
              </a:solidFill>
            </a:endParaRPr>
          </a:p>
        </p:txBody>
      </p:sp>
    </p:spTree>
    <p:extLst>
      <p:ext uri="{BB962C8B-B14F-4D97-AF65-F5344CB8AC3E}">
        <p14:creationId xmlns:p14="http://schemas.microsoft.com/office/powerpoint/2010/main" val="9956112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7992"/>
          </a:xfrm>
        </p:spPr>
        <p:txBody>
          <a:bodyPr>
            <a:normAutofit/>
          </a:bodyPr>
          <a:lstStyle/>
          <a:p>
            <a:r>
              <a:rPr lang="en-US" dirty="0"/>
              <a:t>Cataloging a </a:t>
            </a:r>
            <a:r>
              <a:rPr lang="en-US" dirty="0" err="1"/>
              <a:t>Genrefied</a:t>
            </a:r>
            <a:r>
              <a:rPr lang="en-US" dirty="0"/>
              <a:t> Collection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sp>
        <p:nvSpPr>
          <p:cNvPr id="8" name="Content Placeholder 2"/>
          <p:cNvSpPr>
            <a:spLocks noGrp="1"/>
          </p:cNvSpPr>
          <p:nvPr>
            <p:ph idx="1"/>
          </p:nvPr>
        </p:nvSpPr>
        <p:spPr>
          <a:xfrm>
            <a:off x="366438" y="1399032"/>
            <a:ext cx="9563946" cy="4572000"/>
          </a:xfrm>
        </p:spPr>
        <p:txBody>
          <a:bodyPr>
            <a:noAutofit/>
          </a:bodyPr>
          <a:lstStyle/>
          <a:p>
            <a:pPr marL="457200" indent="-457200">
              <a:buFont typeface="+mj-lt"/>
              <a:buAutoNum type="arabicPeriod" startAt="3"/>
            </a:pPr>
            <a:r>
              <a:rPr lang="en-US" sz="2400" dirty="0">
                <a:solidFill>
                  <a:schemeClr val="tx1">
                    <a:lumMod val="50000"/>
                    <a:lumOff val="50000"/>
                  </a:schemeClr>
                </a:solidFill>
              </a:rPr>
              <a:t>Check to see if the book is part of a series</a:t>
            </a:r>
          </a:p>
          <a:p>
            <a:pPr marL="857250" lvl="1" indent="-457200">
              <a:buFont typeface="Arial" panose="020B0604020202020204" pitchFamily="34" charset="0"/>
              <a:buChar char="•"/>
            </a:pPr>
            <a:r>
              <a:rPr lang="en-US" sz="2200" dirty="0">
                <a:solidFill>
                  <a:schemeClr val="tx1">
                    <a:lumMod val="50000"/>
                    <a:lumOff val="50000"/>
                  </a:schemeClr>
                </a:solidFill>
              </a:rPr>
              <a:t>We follow the same procedure used when the entire collection was being </a:t>
            </a:r>
            <a:r>
              <a:rPr lang="en-US" sz="2200" dirty="0" err="1">
                <a:solidFill>
                  <a:schemeClr val="tx1">
                    <a:lumMod val="50000"/>
                    <a:lumOff val="50000"/>
                  </a:schemeClr>
                </a:solidFill>
              </a:rPr>
              <a:t>genrefied</a:t>
            </a:r>
            <a:endParaRPr lang="en-US" sz="2200" dirty="0">
              <a:solidFill>
                <a:schemeClr val="tx1">
                  <a:lumMod val="50000"/>
                  <a:lumOff val="50000"/>
                </a:schemeClr>
              </a:solidFill>
            </a:endParaRPr>
          </a:p>
          <a:p>
            <a:pPr marL="457200" indent="-457200">
              <a:buFont typeface="+mj-lt"/>
              <a:buAutoNum type="arabicPeriod" startAt="3"/>
            </a:pPr>
            <a:r>
              <a:rPr lang="en-US" sz="2400" dirty="0">
                <a:solidFill>
                  <a:schemeClr val="tx1">
                    <a:lumMod val="50000"/>
                    <a:lumOff val="50000"/>
                  </a:schemeClr>
                </a:solidFill>
              </a:rPr>
              <a:t>When creating spine labels, be consistent with series and author names</a:t>
            </a:r>
          </a:p>
          <a:p>
            <a:pPr marL="457200" indent="-457200">
              <a:buFont typeface="+mj-lt"/>
              <a:buAutoNum type="arabicPeriod" startAt="3"/>
            </a:pPr>
            <a:endParaRPr lang="en-US" sz="2400" dirty="0">
              <a:solidFill>
                <a:schemeClr val="tx1">
                  <a:lumMod val="50000"/>
                  <a:lumOff val="50000"/>
                </a:schemeClr>
              </a:solidFill>
            </a:endParaRPr>
          </a:p>
          <a:p>
            <a:pPr marL="457200" indent="-457200">
              <a:buFont typeface="+mj-lt"/>
              <a:buAutoNum type="arabicPeriod" startAt="3"/>
            </a:pPr>
            <a:endParaRPr lang="en-US" sz="2400" dirty="0">
              <a:solidFill>
                <a:schemeClr val="tx1">
                  <a:lumMod val="50000"/>
                  <a:lumOff val="50000"/>
                </a:schemeClr>
              </a:solidFill>
            </a:endParaRPr>
          </a:p>
          <a:p>
            <a:pPr marL="0" indent="0" algn="ctr">
              <a:buNone/>
            </a:pPr>
            <a:r>
              <a:rPr lang="en-US" sz="2400" b="1" dirty="0">
                <a:solidFill>
                  <a:schemeClr val="tx1">
                    <a:lumMod val="50000"/>
                    <a:lumOff val="50000"/>
                  </a:schemeClr>
                </a:solidFill>
              </a:rPr>
              <a:t>Help patrons find their favorite authors via the Aspen catalog</a:t>
            </a:r>
            <a:endParaRPr lang="en-US" sz="2000" b="1" dirty="0">
              <a:solidFill>
                <a:schemeClr val="tx1">
                  <a:lumMod val="50000"/>
                  <a:lumOff val="50000"/>
                </a:schemeClr>
              </a:solidFill>
            </a:endParaRPr>
          </a:p>
        </p:txBody>
      </p:sp>
    </p:spTree>
    <p:extLst>
      <p:ext uri="{BB962C8B-B14F-4D97-AF65-F5344CB8AC3E}">
        <p14:creationId xmlns:p14="http://schemas.microsoft.com/office/powerpoint/2010/main" val="13593468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7992"/>
          </a:xfrm>
        </p:spPr>
        <p:txBody>
          <a:bodyPr>
            <a:normAutofit/>
          </a:bodyPr>
          <a:lstStyle/>
          <a:p>
            <a:r>
              <a:rPr lang="en-US" dirty="0"/>
              <a:t>Key Takeaways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sp>
        <p:nvSpPr>
          <p:cNvPr id="8" name="Content Placeholder 2"/>
          <p:cNvSpPr>
            <a:spLocks noGrp="1"/>
          </p:cNvSpPr>
          <p:nvPr>
            <p:ph idx="1"/>
          </p:nvPr>
        </p:nvSpPr>
        <p:spPr>
          <a:xfrm>
            <a:off x="366438" y="1399032"/>
            <a:ext cx="9563946" cy="4572000"/>
          </a:xfrm>
        </p:spPr>
        <p:txBody>
          <a:bodyPr>
            <a:noAutofit/>
          </a:bodyPr>
          <a:lstStyle/>
          <a:p>
            <a:pPr marL="457200" indent="-457200">
              <a:buFont typeface="+mj-lt"/>
              <a:buAutoNum type="arabicPeriod"/>
            </a:pPr>
            <a:r>
              <a:rPr lang="en-US" sz="2400" dirty="0" err="1">
                <a:solidFill>
                  <a:schemeClr val="tx1">
                    <a:lumMod val="50000"/>
                    <a:lumOff val="50000"/>
                  </a:schemeClr>
                </a:solidFill>
              </a:rPr>
              <a:t>Genrefying</a:t>
            </a:r>
            <a:r>
              <a:rPr lang="en-US" sz="2400" dirty="0">
                <a:solidFill>
                  <a:schemeClr val="tx1">
                    <a:lumMod val="50000"/>
                    <a:lumOff val="50000"/>
                  </a:schemeClr>
                </a:solidFill>
              </a:rPr>
              <a:t> a collection has to make sense to your patrons. </a:t>
            </a:r>
            <a:br>
              <a:rPr lang="en-US" sz="2400" dirty="0">
                <a:solidFill>
                  <a:schemeClr val="tx1">
                    <a:lumMod val="50000"/>
                    <a:lumOff val="50000"/>
                  </a:schemeClr>
                </a:solidFill>
              </a:rPr>
            </a:br>
            <a:r>
              <a:rPr lang="en-US" sz="2400" dirty="0">
                <a:solidFill>
                  <a:schemeClr val="tx1">
                    <a:lumMod val="50000"/>
                    <a:lumOff val="50000"/>
                  </a:schemeClr>
                </a:solidFill>
              </a:rPr>
              <a:t>It is not for everyone.</a:t>
            </a:r>
          </a:p>
          <a:p>
            <a:pPr marL="0" indent="0">
              <a:buNone/>
            </a:pPr>
            <a:endParaRPr lang="en-US" sz="2400" dirty="0">
              <a:solidFill>
                <a:schemeClr val="tx1">
                  <a:lumMod val="50000"/>
                  <a:lumOff val="50000"/>
                </a:schemeClr>
              </a:solidFill>
            </a:endParaRPr>
          </a:p>
        </p:txBody>
      </p:sp>
    </p:spTree>
    <p:extLst>
      <p:ext uri="{BB962C8B-B14F-4D97-AF65-F5344CB8AC3E}">
        <p14:creationId xmlns:p14="http://schemas.microsoft.com/office/powerpoint/2010/main" val="1679074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7992"/>
          </a:xfrm>
        </p:spPr>
        <p:txBody>
          <a:bodyPr>
            <a:normAutofit/>
          </a:bodyPr>
          <a:lstStyle/>
          <a:p>
            <a:r>
              <a:rPr lang="en-US" dirty="0"/>
              <a:t>Key Takeaways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sp>
        <p:nvSpPr>
          <p:cNvPr id="8" name="Content Placeholder 2"/>
          <p:cNvSpPr>
            <a:spLocks noGrp="1"/>
          </p:cNvSpPr>
          <p:nvPr>
            <p:ph idx="1"/>
          </p:nvPr>
        </p:nvSpPr>
        <p:spPr>
          <a:xfrm>
            <a:off x="366438" y="1399032"/>
            <a:ext cx="9563946" cy="4572000"/>
          </a:xfrm>
        </p:spPr>
        <p:txBody>
          <a:bodyPr>
            <a:noAutofit/>
          </a:bodyPr>
          <a:lstStyle/>
          <a:p>
            <a:pPr marL="457200" indent="-457200">
              <a:buFont typeface="+mj-lt"/>
              <a:buAutoNum type="arabicPeriod"/>
            </a:pPr>
            <a:r>
              <a:rPr lang="en-US" sz="2400" dirty="0" err="1">
                <a:solidFill>
                  <a:schemeClr val="tx1">
                    <a:lumMod val="50000"/>
                    <a:lumOff val="50000"/>
                  </a:schemeClr>
                </a:solidFill>
              </a:rPr>
              <a:t>Genrefying</a:t>
            </a:r>
            <a:r>
              <a:rPr lang="en-US" sz="2400" dirty="0">
                <a:solidFill>
                  <a:schemeClr val="tx1">
                    <a:lumMod val="50000"/>
                    <a:lumOff val="50000"/>
                  </a:schemeClr>
                </a:solidFill>
              </a:rPr>
              <a:t> a collection has to make sense to your patrons. </a:t>
            </a:r>
            <a:br>
              <a:rPr lang="en-US" sz="2400" dirty="0">
                <a:solidFill>
                  <a:schemeClr val="tx1">
                    <a:lumMod val="50000"/>
                    <a:lumOff val="50000"/>
                  </a:schemeClr>
                </a:solidFill>
              </a:rPr>
            </a:br>
            <a:r>
              <a:rPr lang="en-US" sz="2400" dirty="0">
                <a:solidFill>
                  <a:schemeClr val="tx1">
                    <a:lumMod val="50000"/>
                    <a:lumOff val="50000"/>
                  </a:schemeClr>
                </a:solidFill>
              </a:rPr>
              <a:t>It is not for everyone.</a:t>
            </a:r>
          </a:p>
          <a:p>
            <a:pPr marL="457200" indent="-457200">
              <a:buFont typeface="+mj-lt"/>
              <a:buAutoNum type="arabicPeriod"/>
            </a:pPr>
            <a:r>
              <a:rPr lang="en-US" sz="2400" dirty="0" err="1">
                <a:solidFill>
                  <a:schemeClr val="tx1">
                    <a:lumMod val="50000"/>
                    <a:lumOff val="50000"/>
                  </a:schemeClr>
                </a:solidFill>
              </a:rPr>
              <a:t>Genrefying</a:t>
            </a:r>
            <a:r>
              <a:rPr lang="en-US" sz="2400" dirty="0">
                <a:solidFill>
                  <a:schemeClr val="tx1">
                    <a:lumMod val="50000"/>
                    <a:lumOff val="50000"/>
                  </a:schemeClr>
                </a:solidFill>
              </a:rPr>
              <a:t> a collection takes a lot of planning and a lot of time to complete.</a:t>
            </a:r>
          </a:p>
          <a:p>
            <a:pPr marL="0" indent="0">
              <a:buNone/>
            </a:pPr>
            <a:endParaRPr lang="en-US" sz="2400" dirty="0">
              <a:solidFill>
                <a:schemeClr val="tx1">
                  <a:lumMod val="50000"/>
                  <a:lumOff val="50000"/>
                </a:schemeClr>
              </a:solidFill>
            </a:endParaRPr>
          </a:p>
        </p:txBody>
      </p:sp>
    </p:spTree>
    <p:extLst>
      <p:ext uri="{BB962C8B-B14F-4D97-AF65-F5344CB8AC3E}">
        <p14:creationId xmlns:p14="http://schemas.microsoft.com/office/powerpoint/2010/main" val="25190426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7992"/>
          </a:xfrm>
        </p:spPr>
        <p:txBody>
          <a:bodyPr>
            <a:normAutofit/>
          </a:bodyPr>
          <a:lstStyle/>
          <a:p>
            <a:r>
              <a:rPr lang="en-US" dirty="0"/>
              <a:t>Key Takeaways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sp>
        <p:nvSpPr>
          <p:cNvPr id="8" name="Content Placeholder 2"/>
          <p:cNvSpPr>
            <a:spLocks noGrp="1"/>
          </p:cNvSpPr>
          <p:nvPr>
            <p:ph idx="1"/>
          </p:nvPr>
        </p:nvSpPr>
        <p:spPr>
          <a:xfrm>
            <a:off x="366438" y="1399032"/>
            <a:ext cx="9563946" cy="4572000"/>
          </a:xfrm>
        </p:spPr>
        <p:txBody>
          <a:bodyPr>
            <a:noAutofit/>
          </a:bodyPr>
          <a:lstStyle/>
          <a:p>
            <a:pPr marL="457200" indent="-457200">
              <a:buFont typeface="+mj-lt"/>
              <a:buAutoNum type="arabicPeriod"/>
            </a:pPr>
            <a:r>
              <a:rPr lang="en-US" sz="2400" dirty="0" err="1">
                <a:solidFill>
                  <a:schemeClr val="tx1">
                    <a:lumMod val="50000"/>
                    <a:lumOff val="50000"/>
                  </a:schemeClr>
                </a:solidFill>
              </a:rPr>
              <a:t>Genrefying</a:t>
            </a:r>
            <a:r>
              <a:rPr lang="en-US" sz="2400" dirty="0">
                <a:solidFill>
                  <a:schemeClr val="tx1">
                    <a:lumMod val="50000"/>
                    <a:lumOff val="50000"/>
                  </a:schemeClr>
                </a:solidFill>
              </a:rPr>
              <a:t> a collection has to make sense to your patrons. </a:t>
            </a:r>
            <a:br>
              <a:rPr lang="en-US" sz="2400" dirty="0">
                <a:solidFill>
                  <a:schemeClr val="tx1">
                    <a:lumMod val="50000"/>
                    <a:lumOff val="50000"/>
                  </a:schemeClr>
                </a:solidFill>
              </a:rPr>
            </a:br>
            <a:r>
              <a:rPr lang="en-US" sz="2400" dirty="0">
                <a:solidFill>
                  <a:schemeClr val="tx1">
                    <a:lumMod val="50000"/>
                    <a:lumOff val="50000"/>
                  </a:schemeClr>
                </a:solidFill>
              </a:rPr>
              <a:t>It is not for everyone.</a:t>
            </a:r>
          </a:p>
          <a:p>
            <a:pPr marL="457200" indent="-457200">
              <a:buFont typeface="+mj-lt"/>
              <a:buAutoNum type="arabicPeriod"/>
            </a:pPr>
            <a:r>
              <a:rPr lang="en-US" sz="2400" dirty="0" err="1">
                <a:solidFill>
                  <a:schemeClr val="tx1">
                    <a:lumMod val="50000"/>
                    <a:lumOff val="50000"/>
                  </a:schemeClr>
                </a:solidFill>
              </a:rPr>
              <a:t>Genrefying</a:t>
            </a:r>
            <a:r>
              <a:rPr lang="en-US" sz="2400" dirty="0">
                <a:solidFill>
                  <a:schemeClr val="tx1">
                    <a:lumMod val="50000"/>
                    <a:lumOff val="50000"/>
                  </a:schemeClr>
                </a:solidFill>
              </a:rPr>
              <a:t> a collection takes a lot of planning and a lot of time to complete.</a:t>
            </a:r>
          </a:p>
          <a:p>
            <a:pPr marL="457200" indent="-457200">
              <a:buFont typeface="+mj-lt"/>
              <a:buAutoNum type="arabicPeriod"/>
            </a:pPr>
            <a:r>
              <a:rPr lang="en-US" sz="2400" dirty="0" err="1">
                <a:solidFill>
                  <a:schemeClr val="tx1">
                    <a:lumMod val="50000"/>
                    <a:lumOff val="50000"/>
                  </a:schemeClr>
                </a:solidFill>
              </a:rPr>
              <a:t>Genrefying</a:t>
            </a:r>
            <a:r>
              <a:rPr lang="en-US" sz="2400" dirty="0">
                <a:solidFill>
                  <a:schemeClr val="tx1">
                    <a:lumMod val="50000"/>
                    <a:lumOff val="50000"/>
                  </a:schemeClr>
                </a:solidFill>
              </a:rPr>
              <a:t> has some ‘grey areas’. Don’t drive yourself crazy trying to make a decision. If the decision ends up being a bad one, change the genre!</a:t>
            </a:r>
          </a:p>
          <a:p>
            <a:pPr marL="0" indent="0">
              <a:buNone/>
            </a:pPr>
            <a:endParaRPr lang="en-US" sz="2400" dirty="0">
              <a:solidFill>
                <a:schemeClr val="tx1">
                  <a:lumMod val="50000"/>
                  <a:lumOff val="50000"/>
                </a:schemeClr>
              </a:solidFill>
            </a:endParaRPr>
          </a:p>
        </p:txBody>
      </p:sp>
    </p:spTree>
    <p:extLst>
      <p:ext uri="{BB962C8B-B14F-4D97-AF65-F5344CB8AC3E}">
        <p14:creationId xmlns:p14="http://schemas.microsoft.com/office/powerpoint/2010/main" val="39878492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7992"/>
          </a:xfrm>
        </p:spPr>
        <p:txBody>
          <a:bodyPr>
            <a:normAutofit/>
          </a:bodyPr>
          <a:lstStyle/>
          <a:p>
            <a:r>
              <a:rPr lang="en-US" dirty="0"/>
              <a:t>Key Takeaways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sp>
        <p:nvSpPr>
          <p:cNvPr id="8" name="Content Placeholder 2"/>
          <p:cNvSpPr>
            <a:spLocks noGrp="1"/>
          </p:cNvSpPr>
          <p:nvPr>
            <p:ph idx="1"/>
          </p:nvPr>
        </p:nvSpPr>
        <p:spPr>
          <a:xfrm>
            <a:off x="366438" y="1399032"/>
            <a:ext cx="9563946" cy="4572000"/>
          </a:xfrm>
        </p:spPr>
        <p:txBody>
          <a:bodyPr>
            <a:noAutofit/>
          </a:bodyPr>
          <a:lstStyle/>
          <a:p>
            <a:pPr marL="457200" indent="-457200">
              <a:buFont typeface="+mj-lt"/>
              <a:buAutoNum type="arabicPeriod"/>
            </a:pPr>
            <a:r>
              <a:rPr lang="en-US" sz="2400" dirty="0" err="1">
                <a:solidFill>
                  <a:schemeClr val="tx1">
                    <a:lumMod val="50000"/>
                    <a:lumOff val="50000"/>
                  </a:schemeClr>
                </a:solidFill>
              </a:rPr>
              <a:t>Genrefying</a:t>
            </a:r>
            <a:r>
              <a:rPr lang="en-US" sz="2400" dirty="0">
                <a:solidFill>
                  <a:schemeClr val="tx1">
                    <a:lumMod val="50000"/>
                    <a:lumOff val="50000"/>
                  </a:schemeClr>
                </a:solidFill>
              </a:rPr>
              <a:t> a collection has to make sense to your patrons. </a:t>
            </a:r>
            <a:br>
              <a:rPr lang="en-US" sz="2400" dirty="0">
                <a:solidFill>
                  <a:schemeClr val="tx1">
                    <a:lumMod val="50000"/>
                    <a:lumOff val="50000"/>
                  </a:schemeClr>
                </a:solidFill>
              </a:rPr>
            </a:br>
            <a:r>
              <a:rPr lang="en-US" sz="2400" dirty="0">
                <a:solidFill>
                  <a:schemeClr val="tx1">
                    <a:lumMod val="50000"/>
                    <a:lumOff val="50000"/>
                  </a:schemeClr>
                </a:solidFill>
              </a:rPr>
              <a:t>It is not for every </a:t>
            </a:r>
            <a:r>
              <a:rPr lang="en-US" sz="2400">
                <a:solidFill>
                  <a:schemeClr val="tx1">
                    <a:lumMod val="50000"/>
                    <a:lumOff val="50000"/>
                  </a:schemeClr>
                </a:solidFill>
              </a:rPr>
              <a:t>library.</a:t>
            </a:r>
            <a:endParaRPr lang="en-US" sz="2400" dirty="0">
              <a:solidFill>
                <a:schemeClr val="tx1">
                  <a:lumMod val="50000"/>
                  <a:lumOff val="50000"/>
                </a:schemeClr>
              </a:solidFill>
            </a:endParaRPr>
          </a:p>
          <a:p>
            <a:pPr marL="457200" indent="-457200">
              <a:buFont typeface="+mj-lt"/>
              <a:buAutoNum type="arabicPeriod"/>
            </a:pPr>
            <a:r>
              <a:rPr lang="en-US" sz="2400" dirty="0" err="1">
                <a:solidFill>
                  <a:schemeClr val="tx1">
                    <a:lumMod val="50000"/>
                    <a:lumOff val="50000"/>
                  </a:schemeClr>
                </a:solidFill>
              </a:rPr>
              <a:t>Genrefying</a:t>
            </a:r>
            <a:r>
              <a:rPr lang="en-US" sz="2400" dirty="0">
                <a:solidFill>
                  <a:schemeClr val="tx1">
                    <a:lumMod val="50000"/>
                    <a:lumOff val="50000"/>
                  </a:schemeClr>
                </a:solidFill>
              </a:rPr>
              <a:t> a collection takes a lot of planning and a lot of time to complete.</a:t>
            </a:r>
          </a:p>
          <a:p>
            <a:pPr marL="457200" indent="-457200">
              <a:buFont typeface="+mj-lt"/>
              <a:buAutoNum type="arabicPeriod"/>
            </a:pPr>
            <a:r>
              <a:rPr lang="en-US" sz="2400" dirty="0" err="1">
                <a:solidFill>
                  <a:schemeClr val="tx1">
                    <a:lumMod val="50000"/>
                    <a:lumOff val="50000"/>
                  </a:schemeClr>
                </a:solidFill>
              </a:rPr>
              <a:t>Genrefying</a:t>
            </a:r>
            <a:r>
              <a:rPr lang="en-US" sz="2400" dirty="0">
                <a:solidFill>
                  <a:schemeClr val="tx1">
                    <a:lumMod val="50000"/>
                    <a:lumOff val="50000"/>
                  </a:schemeClr>
                </a:solidFill>
              </a:rPr>
              <a:t> has some ‘grey areas’. Don’t drive yourself crazy trying to make a decision. If the decision ends up being a bad one, change the genre!</a:t>
            </a:r>
          </a:p>
          <a:p>
            <a:pPr marL="457200" indent="-457200">
              <a:buFont typeface="+mj-lt"/>
              <a:buAutoNum type="arabicPeriod"/>
            </a:pPr>
            <a:r>
              <a:rPr lang="en-US" sz="2400" dirty="0">
                <a:solidFill>
                  <a:schemeClr val="tx1">
                    <a:lumMod val="50000"/>
                    <a:lumOff val="50000"/>
                  </a:schemeClr>
                </a:solidFill>
              </a:rPr>
              <a:t>The most important decision you can make is to require the procedures to be followed by all staff who are </a:t>
            </a:r>
            <a:r>
              <a:rPr lang="en-US" sz="2400" dirty="0" err="1">
                <a:solidFill>
                  <a:schemeClr val="tx1">
                    <a:lumMod val="50000"/>
                    <a:lumOff val="50000"/>
                  </a:schemeClr>
                </a:solidFill>
              </a:rPr>
              <a:t>genrefying</a:t>
            </a:r>
            <a:r>
              <a:rPr lang="en-US" sz="2400" dirty="0">
                <a:solidFill>
                  <a:schemeClr val="tx1">
                    <a:lumMod val="50000"/>
                    <a:lumOff val="50000"/>
                  </a:schemeClr>
                </a:solidFill>
              </a:rPr>
              <a:t>. Consistency is crucial.</a:t>
            </a:r>
          </a:p>
          <a:p>
            <a:pPr marL="0" indent="0">
              <a:buNone/>
            </a:pPr>
            <a:endParaRPr lang="en-US" sz="2400" dirty="0">
              <a:solidFill>
                <a:schemeClr val="tx1">
                  <a:lumMod val="50000"/>
                  <a:lumOff val="50000"/>
                </a:schemeClr>
              </a:solidFill>
            </a:endParaRPr>
          </a:p>
        </p:txBody>
      </p:sp>
    </p:spTree>
    <p:extLst>
      <p:ext uri="{BB962C8B-B14F-4D97-AF65-F5344CB8AC3E}">
        <p14:creationId xmlns:p14="http://schemas.microsoft.com/office/powerpoint/2010/main" val="23331215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7992"/>
          </a:xfrm>
        </p:spPr>
        <p:txBody>
          <a:bodyPr>
            <a:normAutofit/>
          </a:bodyPr>
          <a:lstStyle/>
          <a:p>
            <a:pPr algn="ctr"/>
            <a:r>
              <a:rPr lang="en-US" dirty="0"/>
              <a:t>Questions?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pic>
        <p:nvPicPr>
          <p:cNvPr id="5" name="Picture 4" descr="Andrew Fountain - Truth and the Bible | Newlife Church Toront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5969" y="1307591"/>
            <a:ext cx="3730090" cy="2795081"/>
          </a:xfrm>
          <a:prstGeom prst="rect">
            <a:avLst/>
          </a:prstGeom>
        </p:spPr>
      </p:pic>
      <p:sp>
        <p:nvSpPr>
          <p:cNvPr id="3" name="TextBox 2"/>
          <p:cNvSpPr txBox="1"/>
          <p:nvPr/>
        </p:nvSpPr>
        <p:spPr>
          <a:xfrm>
            <a:off x="2060299" y="4293556"/>
            <a:ext cx="6724186" cy="830997"/>
          </a:xfrm>
          <a:prstGeom prst="rect">
            <a:avLst/>
          </a:prstGeom>
          <a:noFill/>
        </p:spPr>
        <p:txBody>
          <a:bodyPr wrap="square" rtlCol="0">
            <a:spAutoFit/>
          </a:bodyPr>
          <a:lstStyle/>
          <a:p>
            <a:pPr algn="ctr"/>
            <a:r>
              <a:rPr lang="en-US" sz="2400" b="1" dirty="0"/>
              <a:t>Email: </a:t>
            </a:r>
            <a:r>
              <a:rPr lang="en-US" sz="2400" dirty="0"/>
              <a:t>tammy@mahometpubliclibrary.org</a:t>
            </a:r>
          </a:p>
          <a:p>
            <a:r>
              <a:rPr lang="en-US" sz="2400" dirty="0"/>
              <a:t>    </a:t>
            </a:r>
            <a:r>
              <a:rPr lang="en-US" sz="2400" b="1" dirty="0"/>
              <a:t>Phone:</a:t>
            </a:r>
            <a:r>
              <a:rPr lang="en-US" sz="2400" dirty="0"/>
              <a:t> 217.586.2611</a:t>
            </a:r>
          </a:p>
        </p:txBody>
      </p:sp>
    </p:spTree>
    <p:extLst>
      <p:ext uri="{BB962C8B-B14F-4D97-AF65-F5344CB8AC3E}">
        <p14:creationId xmlns:p14="http://schemas.microsoft.com/office/powerpoint/2010/main" val="2588106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7992"/>
          </a:xfrm>
        </p:spPr>
        <p:txBody>
          <a:bodyPr/>
          <a:lstStyle/>
          <a:p>
            <a:r>
              <a:rPr lang="en-US" dirty="0"/>
              <a:t>What We Will Cover Today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sp>
        <p:nvSpPr>
          <p:cNvPr id="8" name="Content Placeholder 2"/>
          <p:cNvSpPr>
            <a:spLocks noGrp="1"/>
          </p:cNvSpPr>
          <p:nvPr>
            <p:ph idx="1"/>
          </p:nvPr>
        </p:nvSpPr>
        <p:spPr>
          <a:xfrm>
            <a:off x="366438" y="1399033"/>
            <a:ext cx="9563946" cy="2615183"/>
          </a:xfrm>
        </p:spPr>
        <p:txBody>
          <a:bodyPr>
            <a:noAutofit/>
          </a:bodyPr>
          <a:lstStyle/>
          <a:p>
            <a:pPr marL="457200" indent="-457200">
              <a:buFont typeface="+mj-lt"/>
              <a:buAutoNum type="arabicPeriod"/>
            </a:pPr>
            <a:r>
              <a:rPr lang="en-US" sz="2400" dirty="0">
                <a:solidFill>
                  <a:schemeClr val="tx1">
                    <a:lumMod val="50000"/>
                    <a:lumOff val="50000"/>
                  </a:schemeClr>
                </a:solidFill>
              </a:rPr>
              <a:t>What is </a:t>
            </a:r>
            <a:r>
              <a:rPr lang="en-US" sz="2400" dirty="0" err="1">
                <a:solidFill>
                  <a:schemeClr val="tx1">
                    <a:lumMod val="50000"/>
                    <a:lumOff val="50000"/>
                  </a:schemeClr>
                </a:solidFill>
              </a:rPr>
              <a:t>genrefication</a:t>
            </a:r>
            <a:r>
              <a:rPr lang="en-US" sz="2400" dirty="0">
                <a:solidFill>
                  <a:schemeClr val="tx1">
                    <a:lumMod val="50000"/>
                    <a:lumOff val="50000"/>
                  </a:schemeClr>
                </a:solidFill>
              </a:rPr>
              <a:t>?</a:t>
            </a:r>
          </a:p>
          <a:p>
            <a:pPr marL="457200" indent="-457200">
              <a:buFont typeface="+mj-lt"/>
              <a:buAutoNum type="arabicPeriod"/>
            </a:pPr>
            <a:r>
              <a:rPr lang="en-US" sz="2400" dirty="0">
                <a:solidFill>
                  <a:schemeClr val="tx1">
                    <a:lumMod val="50000"/>
                    <a:lumOff val="50000"/>
                  </a:schemeClr>
                </a:solidFill>
              </a:rPr>
              <a:t>Why did we decide to </a:t>
            </a:r>
            <a:r>
              <a:rPr lang="en-US" sz="2400" dirty="0" err="1">
                <a:solidFill>
                  <a:schemeClr val="tx1">
                    <a:lumMod val="50000"/>
                    <a:lumOff val="50000"/>
                  </a:schemeClr>
                </a:solidFill>
              </a:rPr>
              <a:t>genrefy</a:t>
            </a:r>
            <a:r>
              <a:rPr lang="en-US" sz="2400" dirty="0">
                <a:solidFill>
                  <a:schemeClr val="tx1">
                    <a:lumMod val="50000"/>
                    <a:lumOff val="50000"/>
                  </a:schemeClr>
                </a:solidFill>
              </a:rPr>
              <a:t> our adult fiction collection?</a:t>
            </a:r>
          </a:p>
          <a:p>
            <a:pPr marL="457200" indent="-457200">
              <a:buFont typeface="+mj-lt"/>
              <a:buAutoNum type="arabicPeriod"/>
            </a:pPr>
            <a:r>
              <a:rPr lang="en-US" sz="2400" dirty="0">
                <a:solidFill>
                  <a:schemeClr val="tx1">
                    <a:lumMod val="50000"/>
                    <a:lumOff val="50000"/>
                  </a:schemeClr>
                </a:solidFill>
              </a:rPr>
              <a:t>How did we do it?</a:t>
            </a:r>
          </a:p>
          <a:p>
            <a:endParaRPr lang="en-US" sz="2400" dirty="0">
              <a:solidFill>
                <a:schemeClr val="tx1">
                  <a:lumMod val="50000"/>
                  <a:lumOff val="50000"/>
                </a:schemeClr>
              </a:solidFill>
            </a:endParaRPr>
          </a:p>
          <a:p>
            <a:endParaRPr lang="en-US" sz="2400" dirty="0">
              <a:solidFill>
                <a:schemeClr val="tx1">
                  <a:lumMod val="50000"/>
                  <a:lumOff val="50000"/>
                </a:schemeClr>
              </a:solidFill>
            </a:endParaRPr>
          </a:p>
        </p:txBody>
      </p:sp>
    </p:spTree>
    <p:extLst>
      <p:ext uri="{BB962C8B-B14F-4D97-AF65-F5344CB8AC3E}">
        <p14:creationId xmlns:p14="http://schemas.microsoft.com/office/powerpoint/2010/main" val="2315045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7992"/>
          </a:xfrm>
        </p:spPr>
        <p:txBody>
          <a:bodyPr/>
          <a:lstStyle/>
          <a:p>
            <a:r>
              <a:rPr lang="en-US" dirty="0"/>
              <a:t>What We Will Cover Today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sp>
        <p:nvSpPr>
          <p:cNvPr id="8" name="Content Placeholder 2"/>
          <p:cNvSpPr>
            <a:spLocks noGrp="1"/>
          </p:cNvSpPr>
          <p:nvPr>
            <p:ph idx="1"/>
          </p:nvPr>
        </p:nvSpPr>
        <p:spPr>
          <a:xfrm>
            <a:off x="366438" y="1399033"/>
            <a:ext cx="9563946" cy="2615183"/>
          </a:xfrm>
        </p:spPr>
        <p:txBody>
          <a:bodyPr>
            <a:noAutofit/>
          </a:bodyPr>
          <a:lstStyle/>
          <a:p>
            <a:pPr marL="457200" indent="-457200">
              <a:buFont typeface="+mj-lt"/>
              <a:buAutoNum type="arabicPeriod"/>
            </a:pPr>
            <a:r>
              <a:rPr lang="en-US" sz="2400" dirty="0">
                <a:solidFill>
                  <a:schemeClr val="tx1">
                    <a:lumMod val="50000"/>
                    <a:lumOff val="50000"/>
                  </a:schemeClr>
                </a:solidFill>
              </a:rPr>
              <a:t>What is </a:t>
            </a:r>
            <a:r>
              <a:rPr lang="en-US" sz="2400" dirty="0" err="1">
                <a:solidFill>
                  <a:schemeClr val="tx1">
                    <a:lumMod val="50000"/>
                    <a:lumOff val="50000"/>
                  </a:schemeClr>
                </a:solidFill>
              </a:rPr>
              <a:t>genrefication</a:t>
            </a:r>
            <a:r>
              <a:rPr lang="en-US" sz="2400" dirty="0">
                <a:solidFill>
                  <a:schemeClr val="tx1">
                    <a:lumMod val="50000"/>
                    <a:lumOff val="50000"/>
                  </a:schemeClr>
                </a:solidFill>
              </a:rPr>
              <a:t>? </a:t>
            </a:r>
          </a:p>
          <a:p>
            <a:pPr marL="457200" indent="-457200">
              <a:buFont typeface="+mj-lt"/>
              <a:buAutoNum type="arabicPeriod"/>
            </a:pPr>
            <a:r>
              <a:rPr lang="en-US" sz="2400" dirty="0">
                <a:solidFill>
                  <a:schemeClr val="tx1">
                    <a:lumMod val="50000"/>
                    <a:lumOff val="50000"/>
                  </a:schemeClr>
                </a:solidFill>
              </a:rPr>
              <a:t>Why did we decide to </a:t>
            </a:r>
            <a:r>
              <a:rPr lang="en-US" sz="2400" dirty="0" err="1">
                <a:solidFill>
                  <a:schemeClr val="tx1">
                    <a:lumMod val="50000"/>
                    <a:lumOff val="50000"/>
                  </a:schemeClr>
                </a:solidFill>
              </a:rPr>
              <a:t>genrefy</a:t>
            </a:r>
            <a:r>
              <a:rPr lang="en-US" sz="2400" dirty="0">
                <a:solidFill>
                  <a:schemeClr val="tx1">
                    <a:lumMod val="50000"/>
                    <a:lumOff val="50000"/>
                  </a:schemeClr>
                </a:solidFill>
              </a:rPr>
              <a:t> our adult fiction collection?</a:t>
            </a:r>
          </a:p>
          <a:p>
            <a:pPr marL="457200" indent="-457200">
              <a:buFont typeface="+mj-lt"/>
              <a:buAutoNum type="arabicPeriod"/>
            </a:pPr>
            <a:r>
              <a:rPr lang="en-US" sz="2400" dirty="0">
                <a:solidFill>
                  <a:schemeClr val="tx1">
                    <a:lumMod val="50000"/>
                    <a:lumOff val="50000"/>
                  </a:schemeClr>
                </a:solidFill>
              </a:rPr>
              <a:t>How did we do it?</a:t>
            </a:r>
          </a:p>
          <a:p>
            <a:pPr marL="457200" indent="-457200">
              <a:buFont typeface="+mj-lt"/>
              <a:buAutoNum type="arabicPeriod"/>
            </a:pPr>
            <a:r>
              <a:rPr lang="en-US" sz="2400" dirty="0">
                <a:solidFill>
                  <a:schemeClr val="tx1">
                    <a:lumMod val="50000"/>
                    <a:lumOff val="50000"/>
                  </a:schemeClr>
                </a:solidFill>
              </a:rPr>
              <a:t>Cataloging a </a:t>
            </a:r>
            <a:r>
              <a:rPr lang="en-US" sz="2400" dirty="0" err="1">
                <a:solidFill>
                  <a:schemeClr val="tx1">
                    <a:lumMod val="50000"/>
                    <a:lumOff val="50000"/>
                  </a:schemeClr>
                </a:solidFill>
              </a:rPr>
              <a:t>genrefied</a:t>
            </a:r>
            <a:r>
              <a:rPr lang="en-US" sz="2400" dirty="0">
                <a:solidFill>
                  <a:schemeClr val="tx1">
                    <a:lumMod val="50000"/>
                    <a:lumOff val="50000"/>
                  </a:schemeClr>
                </a:solidFill>
              </a:rPr>
              <a:t> collection</a:t>
            </a:r>
          </a:p>
          <a:p>
            <a:endParaRPr lang="en-US" sz="2400" dirty="0">
              <a:solidFill>
                <a:schemeClr val="tx1">
                  <a:lumMod val="50000"/>
                  <a:lumOff val="50000"/>
                </a:schemeClr>
              </a:solidFill>
            </a:endParaRPr>
          </a:p>
          <a:p>
            <a:endParaRPr lang="en-US" sz="2400" dirty="0">
              <a:solidFill>
                <a:schemeClr val="tx1">
                  <a:lumMod val="50000"/>
                  <a:lumOff val="50000"/>
                </a:schemeClr>
              </a:solidFill>
            </a:endParaRPr>
          </a:p>
        </p:txBody>
      </p:sp>
    </p:spTree>
    <p:extLst>
      <p:ext uri="{BB962C8B-B14F-4D97-AF65-F5344CB8AC3E}">
        <p14:creationId xmlns:p14="http://schemas.microsoft.com/office/powerpoint/2010/main" val="3215989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7992"/>
          </a:xfrm>
        </p:spPr>
        <p:txBody>
          <a:bodyPr/>
          <a:lstStyle/>
          <a:p>
            <a:r>
              <a:rPr lang="en-US" dirty="0"/>
              <a:t>What We Will Cover Today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sp>
        <p:nvSpPr>
          <p:cNvPr id="8" name="Content Placeholder 2"/>
          <p:cNvSpPr>
            <a:spLocks noGrp="1"/>
          </p:cNvSpPr>
          <p:nvPr>
            <p:ph idx="1"/>
          </p:nvPr>
        </p:nvSpPr>
        <p:spPr>
          <a:xfrm>
            <a:off x="366438" y="1399033"/>
            <a:ext cx="9563946" cy="2615183"/>
          </a:xfrm>
        </p:spPr>
        <p:txBody>
          <a:bodyPr>
            <a:noAutofit/>
          </a:bodyPr>
          <a:lstStyle/>
          <a:p>
            <a:pPr marL="457200" indent="-457200">
              <a:buFont typeface="+mj-lt"/>
              <a:buAutoNum type="arabicPeriod"/>
            </a:pPr>
            <a:r>
              <a:rPr lang="en-US" sz="2400" dirty="0">
                <a:solidFill>
                  <a:schemeClr val="tx1">
                    <a:lumMod val="50000"/>
                    <a:lumOff val="50000"/>
                  </a:schemeClr>
                </a:solidFill>
              </a:rPr>
              <a:t>What is </a:t>
            </a:r>
            <a:r>
              <a:rPr lang="en-US" sz="2400" dirty="0" err="1">
                <a:solidFill>
                  <a:schemeClr val="tx1">
                    <a:lumMod val="50000"/>
                    <a:lumOff val="50000"/>
                  </a:schemeClr>
                </a:solidFill>
              </a:rPr>
              <a:t>genrefication</a:t>
            </a:r>
            <a:r>
              <a:rPr lang="en-US" sz="2400">
                <a:solidFill>
                  <a:schemeClr val="tx1">
                    <a:lumMod val="50000"/>
                    <a:lumOff val="50000"/>
                  </a:schemeClr>
                </a:solidFill>
              </a:rPr>
              <a:t>? </a:t>
            </a:r>
          </a:p>
          <a:p>
            <a:pPr marL="457200" indent="-457200">
              <a:buFont typeface="+mj-lt"/>
              <a:buAutoNum type="arabicPeriod"/>
            </a:pPr>
            <a:r>
              <a:rPr lang="en-US" sz="2400">
                <a:solidFill>
                  <a:schemeClr val="tx1">
                    <a:lumMod val="50000"/>
                    <a:lumOff val="50000"/>
                  </a:schemeClr>
                </a:solidFill>
              </a:rPr>
              <a:t>Why </a:t>
            </a:r>
            <a:r>
              <a:rPr lang="en-US" sz="2400" dirty="0">
                <a:solidFill>
                  <a:schemeClr val="tx1">
                    <a:lumMod val="50000"/>
                    <a:lumOff val="50000"/>
                  </a:schemeClr>
                </a:solidFill>
              </a:rPr>
              <a:t>did we decide to </a:t>
            </a:r>
            <a:r>
              <a:rPr lang="en-US" sz="2400" dirty="0" err="1">
                <a:solidFill>
                  <a:schemeClr val="tx1">
                    <a:lumMod val="50000"/>
                    <a:lumOff val="50000"/>
                  </a:schemeClr>
                </a:solidFill>
              </a:rPr>
              <a:t>genrefy</a:t>
            </a:r>
            <a:r>
              <a:rPr lang="en-US" sz="2400" dirty="0">
                <a:solidFill>
                  <a:schemeClr val="tx1">
                    <a:lumMod val="50000"/>
                    <a:lumOff val="50000"/>
                  </a:schemeClr>
                </a:solidFill>
              </a:rPr>
              <a:t> our adult fiction collection?</a:t>
            </a:r>
          </a:p>
          <a:p>
            <a:pPr marL="457200" indent="-457200">
              <a:buFont typeface="+mj-lt"/>
              <a:buAutoNum type="arabicPeriod"/>
            </a:pPr>
            <a:r>
              <a:rPr lang="en-US" sz="2400" dirty="0">
                <a:solidFill>
                  <a:schemeClr val="tx1">
                    <a:lumMod val="50000"/>
                    <a:lumOff val="50000"/>
                  </a:schemeClr>
                </a:solidFill>
              </a:rPr>
              <a:t>How did we do it?</a:t>
            </a:r>
          </a:p>
          <a:p>
            <a:pPr marL="457200" indent="-457200">
              <a:buFont typeface="+mj-lt"/>
              <a:buAutoNum type="arabicPeriod"/>
            </a:pPr>
            <a:r>
              <a:rPr lang="en-US" sz="2400" dirty="0">
                <a:solidFill>
                  <a:schemeClr val="tx1">
                    <a:lumMod val="50000"/>
                    <a:lumOff val="50000"/>
                  </a:schemeClr>
                </a:solidFill>
              </a:rPr>
              <a:t>Cataloging a </a:t>
            </a:r>
            <a:r>
              <a:rPr lang="en-US" sz="2400" dirty="0" err="1">
                <a:solidFill>
                  <a:schemeClr val="tx1">
                    <a:lumMod val="50000"/>
                    <a:lumOff val="50000"/>
                  </a:schemeClr>
                </a:solidFill>
              </a:rPr>
              <a:t>genrefied</a:t>
            </a:r>
            <a:r>
              <a:rPr lang="en-US" sz="2400" dirty="0">
                <a:solidFill>
                  <a:schemeClr val="tx1">
                    <a:lumMod val="50000"/>
                    <a:lumOff val="50000"/>
                  </a:schemeClr>
                </a:solidFill>
              </a:rPr>
              <a:t> collection</a:t>
            </a:r>
          </a:p>
          <a:p>
            <a:pPr marL="457200" indent="-457200">
              <a:buFont typeface="+mj-lt"/>
              <a:buAutoNum type="arabicPeriod"/>
            </a:pPr>
            <a:r>
              <a:rPr lang="en-US" sz="2400" dirty="0">
                <a:solidFill>
                  <a:schemeClr val="tx1">
                    <a:lumMod val="50000"/>
                    <a:lumOff val="50000"/>
                  </a:schemeClr>
                </a:solidFill>
              </a:rPr>
              <a:t>Questions</a:t>
            </a:r>
          </a:p>
          <a:p>
            <a:endParaRPr lang="en-US" sz="2400" dirty="0">
              <a:solidFill>
                <a:schemeClr val="tx1">
                  <a:lumMod val="50000"/>
                  <a:lumOff val="50000"/>
                </a:schemeClr>
              </a:solidFill>
            </a:endParaRPr>
          </a:p>
          <a:p>
            <a:endParaRPr lang="en-US" sz="2400" dirty="0">
              <a:solidFill>
                <a:schemeClr val="tx1">
                  <a:lumMod val="50000"/>
                  <a:lumOff val="50000"/>
                </a:schemeClr>
              </a:solidFill>
            </a:endParaRPr>
          </a:p>
        </p:txBody>
      </p:sp>
    </p:spTree>
    <p:extLst>
      <p:ext uri="{BB962C8B-B14F-4D97-AF65-F5344CB8AC3E}">
        <p14:creationId xmlns:p14="http://schemas.microsoft.com/office/powerpoint/2010/main" val="1821638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7992"/>
          </a:xfrm>
        </p:spPr>
        <p:txBody>
          <a:bodyPr/>
          <a:lstStyle/>
          <a:p>
            <a:r>
              <a:rPr lang="en-US" dirty="0"/>
              <a:t>What is </a:t>
            </a:r>
            <a:r>
              <a:rPr lang="en-US" dirty="0" err="1"/>
              <a:t>Genrefication</a:t>
            </a:r>
            <a:r>
              <a:rPr lang="en-US" dirty="0"/>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672" y="6146436"/>
            <a:ext cx="4663440" cy="420575"/>
          </a:xfrm>
          <a:prstGeom prst="rect">
            <a:avLst/>
          </a:prstGeom>
        </p:spPr>
      </p:pic>
      <p:sp>
        <p:nvSpPr>
          <p:cNvPr id="8" name="Content Placeholder 2"/>
          <p:cNvSpPr>
            <a:spLocks noGrp="1"/>
          </p:cNvSpPr>
          <p:nvPr>
            <p:ph idx="1"/>
          </p:nvPr>
        </p:nvSpPr>
        <p:spPr>
          <a:xfrm>
            <a:off x="366438" y="1399033"/>
            <a:ext cx="9563946" cy="1389887"/>
          </a:xfrm>
        </p:spPr>
        <p:txBody>
          <a:bodyPr>
            <a:noAutofit/>
          </a:bodyPr>
          <a:lstStyle/>
          <a:p>
            <a:r>
              <a:rPr lang="en-US" sz="2400" dirty="0" err="1">
                <a:solidFill>
                  <a:schemeClr val="tx1">
                    <a:lumMod val="50000"/>
                    <a:lumOff val="50000"/>
                  </a:schemeClr>
                </a:solidFill>
              </a:rPr>
              <a:t>Genrefication</a:t>
            </a:r>
            <a:r>
              <a:rPr lang="en-US" sz="2400" dirty="0">
                <a:solidFill>
                  <a:schemeClr val="tx1">
                    <a:lumMod val="50000"/>
                    <a:lumOff val="50000"/>
                  </a:schemeClr>
                </a:solidFill>
              </a:rPr>
              <a:t> is the process of reorganizing a collection by arranging materials according to genres or categories instead of the traditional Dewey Decimal or alphabetical-by-author system.</a:t>
            </a:r>
          </a:p>
          <a:p>
            <a:endParaRPr lang="en-US" sz="2400" dirty="0">
              <a:solidFill>
                <a:schemeClr val="tx1">
                  <a:lumMod val="50000"/>
                  <a:lumOff val="50000"/>
                </a:schemeClr>
              </a:solidFill>
            </a:endParaRPr>
          </a:p>
          <a:p>
            <a:endParaRPr lang="en-US" sz="2400" dirty="0">
              <a:solidFill>
                <a:schemeClr val="tx1">
                  <a:lumMod val="50000"/>
                  <a:lumOff val="50000"/>
                </a:schemeClr>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4228" y="2718418"/>
            <a:ext cx="5936328" cy="3313705"/>
          </a:xfrm>
          <a:prstGeom prst="rect">
            <a:avLst/>
          </a:prstGeom>
        </p:spPr>
      </p:pic>
    </p:spTree>
    <p:extLst>
      <p:ext uri="{BB962C8B-B14F-4D97-AF65-F5344CB8AC3E}">
        <p14:creationId xmlns:p14="http://schemas.microsoft.com/office/powerpoint/2010/main" val="3402747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00000"/>
      </a:hlink>
      <a:folHlink>
        <a:srgbClr val="80008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1753</TotalTime>
  <Words>2861</Words>
  <Application>Microsoft Office PowerPoint</Application>
  <PresentationFormat>Widescreen</PresentationFormat>
  <Paragraphs>385</Paragraphs>
  <Slides>56</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Trebuchet MS</vt:lpstr>
      <vt:lpstr>Wingdings 3</vt:lpstr>
      <vt:lpstr>Facet</vt:lpstr>
      <vt:lpstr>SHARE Cataloger Training Session November 2025</vt:lpstr>
      <vt:lpstr>About Me</vt:lpstr>
      <vt:lpstr>About Me</vt:lpstr>
      <vt:lpstr>What We Will Cover Today</vt:lpstr>
      <vt:lpstr>What We Will Cover Today</vt:lpstr>
      <vt:lpstr>What We Will Cover Today</vt:lpstr>
      <vt:lpstr>What We Will Cover Today</vt:lpstr>
      <vt:lpstr>What We Will Cover Today</vt:lpstr>
      <vt:lpstr>What is Genrefication?</vt:lpstr>
      <vt:lpstr>“Why in the world would you do this?”</vt:lpstr>
      <vt:lpstr>“Why in the world would you do this?”</vt:lpstr>
      <vt:lpstr>“Why in the world would you do this?”</vt:lpstr>
      <vt:lpstr>“Why in the world would you do this?”</vt:lpstr>
      <vt:lpstr>“Why in the world would you do this?”</vt:lpstr>
      <vt:lpstr>“Why in the world would you do this?”</vt:lpstr>
      <vt:lpstr>“Why in the world would you do this?”</vt:lpstr>
      <vt:lpstr>“Why in the world would you do this?”</vt:lpstr>
      <vt:lpstr>“Why in the world would you do this?”</vt:lpstr>
      <vt:lpstr>Since We Are Changing Spine Labels…</vt:lpstr>
      <vt:lpstr>Since We Are Changing Spine Labels…</vt:lpstr>
      <vt:lpstr>Since We Are Changing Spine Labels…</vt:lpstr>
      <vt:lpstr>Since We Are Changing Spine Labels…</vt:lpstr>
      <vt:lpstr>The Plan</vt:lpstr>
      <vt:lpstr>The Plan</vt:lpstr>
      <vt:lpstr>The Plan</vt:lpstr>
      <vt:lpstr>The Plan</vt:lpstr>
      <vt:lpstr>The Plan</vt:lpstr>
      <vt:lpstr>The Plan</vt:lpstr>
      <vt:lpstr>What Genres Did We Use</vt:lpstr>
      <vt:lpstr>What Genres Did We Use</vt:lpstr>
      <vt:lpstr>How Did We Determine the Genre</vt:lpstr>
      <vt:lpstr>How Did We Determine the Genre</vt:lpstr>
      <vt:lpstr>How Did We Determine the Genre</vt:lpstr>
      <vt:lpstr>How Did We Determine the Genre</vt:lpstr>
      <vt:lpstr>How Did We Determine the Genre</vt:lpstr>
      <vt:lpstr>Layout of Staff Workflow</vt:lpstr>
      <vt:lpstr>Move the Books!</vt:lpstr>
      <vt:lpstr>Move the Books!</vt:lpstr>
      <vt:lpstr>Move the Books!</vt:lpstr>
      <vt:lpstr>Move the Books!</vt:lpstr>
      <vt:lpstr>Move the Books!</vt:lpstr>
      <vt:lpstr>Move the Books!</vt:lpstr>
      <vt:lpstr>Move the Books!</vt:lpstr>
      <vt:lpstr>Project Timeline</vt:lpstr>
      <vt:lpstr>Cataloging a Genrefied Collection</vt:lpstr>
      <vt:lpstr>Cataloging a Genrefied Collection</vt:lpstr>
      <vt:lpstr>Cataloging a Genrefied Collection</vt:lpstr>
      <vt:lpstr>Cataloging a Genrefied Collection</vt:lpstr>
      <vt:lpstr>Cataloging a Genrefied Collection</vt:lpstr>
      <vt:lpstr>Cataloging a Genrefied Collection</vt:lpstr>
      <vt:lpstr>Cataloging a Genrefied Collection</vt:lpstr>
      <vt:lpstr>Key Takeaways </vt:lpstr>
      <vt:lpstr>Key Takeaways </vt:lpstr>
      <vt:lpstr>Key Takeaways </vt:lpstr>
      <vt:lpstr>Key Takeaways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Staff Training Day August 2020</dc:title>
  <dc:creator>Staff</dc:creator>
  <cp:lastModifiedBy>Tammy Caputo</cp:lastModifiedBy>
  <cp:revision>380</cp:revision>
  <cp:lastPrinted>2022-08-11T20:56:10Z</cp:lastPrinted>
  <dcterms:created xsi:type="dcterms:W3CDTF">2022-08-08T18:45:08Z</dcterms:created>
  <dcterms:modified xsi:type="dcterms:W3CDTF">2025-11-12T14:40:12Z</dcterms:modified>
</cp:coreProperties>
</file>